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12" r:id="rId3"/>
    <p:sldMasterId id="2147483724" r:id="rId4"/>
    <p:sldMasterId id="2147483736" r:id="rId5"/>
    <p:sldMasterId id="2147483748" r:id="rId6"/>
    <p:sldMasterId id="2147483774" r:id="rId7"/>
    <p:sldMasterId id="2147483798" r:id="rId8"/>
    <p:sldMasterId id="2147483810" r:id="rId9"/>
    <p:sldMasterId id="2147483822" r:id="rId10"/>
    <p:sldMasterId id="2147483834" r:id="rId11"/>
    <p:sldMasterId id="2147483846" r:id="rId12"/>
    <p:sldMasterId id="2147483858" r:id="rId13"/>
  </p:sldMasterIdLst>
  <p:notesMasterIdLst>
    <p:notesMasterId r:id="rId34"/>
  </p:notesMasterIdLst>
  <p:sldIdLst>
    <p:sldId id="259" r:id="rId14"/>
    <p:sldId id="257" r:id="rId15"/>
    <p:sldId id="256" r:id="rId16"/>
    <p:sldId id="284" r:id="rId17"/>
    <p:sldId id="272" r:id="rId18"/>
    <p:sldId id="273" r:id="rId19"/>
    <p:sldId id="274" r:id="rId20"/>
    <p:sldId id="275" r:id="rId21"/>
    <p:sldId id="285" r:id="rId22"/>
    <p:sldId id="286" r:id="rId23"/>
    <p:sldId id="264" r:id="rId24"/>
    <p:sldId id="277" r:id="rId25"/>
    <p:sldId id="287" r:id="rId26"/>
    <p:sldId id="288" r:id="rId27"/>
    <p:sldId id="271" r:id="rId28"/>
    <p:sldId id="281" r:id="rId29"/>
    <p:sldId id="279" r:id="rId30"/>
    <p:sldId id="282" r:id="rId31"/>
    <p:sldId id="283" r:id="rId32"/>
    <p:sldId id="289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D9D6B-7D26-46F6-936F-64EA323F6137}" type="datetimeFigureOut">
              <a:rPr lang="it-IT" smtClean="0"/>
              <a:t>19/06/2016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737C4-3D86-4831-9245-9AE113234C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37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DBB295-B6DC-4FD3-B330-9F8E064DB891}" type="slidenum">
              <a:rPr lang="it-IT" altLang="it-IT">
                <a:solidFill>
                  <a:prstClr val="black"/>
                </a:solidFill>
              </a:rPr>
              <a:pPr eaLnBrk="1" hangingPunct="1"/>
              <a:t>4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2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602354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A6B0E2-A91E-43F2-8F20-007DBD61E6BF}" type="slidenum">
              <a:rPr lang="it-IT" altLang="it-IT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16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5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EEBF-9A4E-4268-8D50-EAD0C568902E}" type="datetimeFigureOut">
              <a:rPr lang="it-IT" smtClean="0"/>
              <a:t>19/06/2016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6ABE-4FAE-4CA8-8026-C080376DC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61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EEBF-9A4E-4268-8D50-EAD0C568902E}" type="datetimeFigureOut">
              <a:rPr lang="it-IT" smtClean="0"/>
              <a:t>19/06/2016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6ABE-4FAE-4CA8-8026-C080376DC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9794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2E8A45-CF2E-43EA-930E-EBA758ADDB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253169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B44E86-64C4-4688-B1AB-DB8A0025DE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427074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7B83A0-8E25-4BAF-AB9A-62393E78F6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626958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1"/>
            <a:ext cx="12192000" cy="4652963"/>
          </a:xfrm>
          <a:prstGeom prst="rect">
            <a:avLst/>
          </a:prstGeom>
          <a:solidFill>
            <a:srgbClr val="00346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15107A"/>
              </a:buClr>
              <a:buFont typeface="Wingdings" pitchFamily="2" charset="2"/>
              <a:buNone/>
              <a:defRPr/>
            </a:pPr>
            <a:endParaRPr lang="it-IT" sz="1200">
              <a:solidFill>
                <a:srgbClr val="15107A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239184" y="1201739"/>
            <a:ext cx="5670549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2200">
                <a:solidFill>
                  <a:srgbClr val="FFFFFF"/>
                </a:solidFill>
                <a:latin typeface="Arial Rounded MT Bold" pitchFamily="34" charset="0"/>
              </a:rPr>
              <a:t>Azienda Sanitaria Firenze</a:t>
            </a:r>
          </a:p>
        </p:txBody>
      </p:sp>
      <p:pic>
        <p:nvPicPr>
          <p:cNvPr id="6" name="Picture 20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718" y="5300663"/>
            <a:ext cx="19431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9185" y="5013325"/>
            <a:ext cx="11135783" cy="431800"/>
          </a:xfrm>
        </p:spPr>
        <p:txBody>
          <a:bodyPr lIns="0" tIns="0" anchor="ctr"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9184" y="5445125"/>
            <a:ext cx="8930216" cy="908050"/>
          </a:xfrm>
        </p:spPr>
        <p:txBody>
          <a:bodyPr lIns="0" r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600">
                <a:solidFill>
                  <a:srgbClr val="00346C"/>
                </a:solidFill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08017" y="6237288"/>
            <a:ext cx="2844800" cy="476250"/>
          </a:xfrm>
          <a:prstGeom prst="rect">
            <a:avLst/>
          </a:prstGeom>
          <a:ln w="12700" algn="ctr">
            <a:miter lim="800000"/>
            <a:headEnd/>
            <a:tailEnd/>
          </a:ln>
        </p:spPr>
        <p:txBody>
          <a:bodyPr vert="horz" wrap="square" lIns="0" tIns="44450" rIns="0" bIns="4445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0000"/>
              </a:lnSpc>
              <a:buClr>
                <a:srgbClr val="15107A"/>
              </a:buClr>
              <a:buFont typeface="Wingdings" pitchFamily="2" charset="2"/>
              <a:buNone/>
              <a:defRPr sz="1400" u="none">
                <a:solidFill>
                  <a:srgbClr val="00346C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4397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0289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261026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0651" y="908050"/>
            <a:ext cx="5765800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89651" y="908050"/>
            <a:ext cx="5767916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9263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9369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0745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19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EEBF-9A4E-4268-8D50-EAD0C568902E}" type="datetimeFigureOut">
              <a:rPr lang="it-IT" smtClean="0"/>
              <a:t>19/06/2016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6ABE-4FAE-4CA8-8026-C080376DC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2012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442226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312784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2183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923867" y="44450"/>
            <a:ext cx="2933700" cy="6337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0651" y="44450"/>
            <a:ext cx="8600016" cy="6337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971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" y="1"/>
            <a:ext cx="486833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12751" y="681039"/>
            <a:ext cx="613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57718" y="681039"/>
            <a:ext cx="381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32318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96333" y="681039"/>
            <a:ext cx="10584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40785" y="5046664"/>
            <a:ext cx="97367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40785" y="4797425"/>
            <a:ext cx="97367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40785" y="4637088"/>
            <a:ext cx="97367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40785" y="4541838"/>
            <a:ext cx="97367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5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1BD59C-2C60-46A7-934A-4EA114A930FE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16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7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0B3D4-FD6B-428F-85D7-773B4077D10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01527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7D17B-2F9D-4388-B52F-41EBE393D272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AE378-E4D0-40C9-AA77-76796B86F2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54410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>
            <a:spLocks/>
          </p:cNvSpPr>
          <p:nvPr/>
        </p:nvSpPr>
        <p:spPr bwMode="auto">
          <a:xfrm>
            <a:off x="6438901" y="1073150"/>
            <a:ext cx="5761567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Figura a mano libera 4"/>
          <p:cNvSpPr>
            <a:spLocks/>
          </p:cNvSpPr>
          <p:nvPr/>
        </p:nvSpPr>
        <p:spPr bwMode="auto">
          <a:xfrm>
            <a:off x="499533" y="1"/>
            <a:ext cx="7351184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Figura a mano libera 5"/>
          <p:cNvSpPr>
            <a:spLocks/>
          </p:cNvSpPr>
          <p:nvPr/>
        </p:nvSpPr>
        <p:spPr bwMode="auto">
          <a:xfrm rot="5236414">
            <a:off x="6634692" y="1285346"/>
            <a:ext cx="4114800" cy="15853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" name="Figura a mano libera 13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488951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488951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84718" y="401638"/>
            <a:ext cx="11338983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 flipH="1">
            <a:off x="495300" y="681039"/>
            <a:ext cx="35984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 flipH="1">
            <a:off x="548218" y="681039"/>
            <a:ext cx="359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 flipH="1">
            <a:off x="596901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 flipH="1">
            <a:off x="635001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666751" y="681039"/>
            <a:ext cx="486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268FED-64C1-4039-9D64-3450514227C3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FEACA-5C1E-49D5-B873-2FBCEB86440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89216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38A0D-289C-49F8-B61A-E7F44F598FFA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A4919-2DAB-422E-B9EA-3130FDEBBC0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5706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" y="401638"/>
            <a:ext cx="11823700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6418" y="681039"/>
            <a:ext cx="6138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3500" y="681039"/>
            <a:ext cx="35984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8101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 flipH="1">
            <a:off x="198967" y="681039"/>
            <a:ext cx="381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 flipH="1">
            <a:off x="251885" y="681039"/>
            <a:ext cx="381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 flipH="1">
            <a:off x="302685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 flipH="1">
            <a:off x="340785" y="681039"/>
            <a:ext cx="1058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72534" y="681039"/>
            <a:ext cx="48684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747667-F9C5-4FE3-A1E2-E66218F7DAEC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1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724A5-9E05-48C2-AEE5-47A49F85B33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90900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7A1E-FD6F-4873-B251-59106F16D13D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D345E-BBD1-4E45-A8D0-905FA8688C0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6049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63721-6CD1-416B-BCB0-46C392A2D4B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93787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0EADA-7C8A-4D2D-A017-63461977C823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E82B8-2F54-48E1-982C-687905ED444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77680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97D3-5271-467D-8FF0-5453026D122F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C2A42-8D2E-4364-8813-BD0436E7608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28305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91067" y="0"/>
            <a:ext cx="11703051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 flipV="1">
            <a:off x="484717" y="1884363"/>
            <a:ext cx="1170940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po 19"/>
          <p:cNvGrpSpPr>
            <a:grpSpLocks/>
          </p:cNvGrpSpPr>
          <p:nvPr/>
        </p:nvGrpSpPr>
        <p:grpSpPr bwMode="auto">
          <a:xfrm rot="5400000">
            <a:off x="11375762" y="1197770"/>
            <a:ext cx="131762" cy="171449"/>
            <a:chOff x="6668087" y="1297746"/>
            <a:chExt cx="161840" cy="156602"/>
          </a:xfrm>
        </p:grpSpPr>
        <p:cxnSp>
          <p:nvCxnSpPr>
            <p:cNvPr id="8" name="Connettore 1 7"/>
            <p:cNvCxnSpPr/>
            <p:nvPr/>
          </p:nvCxnSpPr>
          <p:spPr>
            <a:xfrm rot="16200000">
              <a:off x="6663593" y="12655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5400000" flipH="1">
              <a:off x="6744513" y="12645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o 25"/>
          <p:cNvGrpSpPr>
            <a:grpSpLocks/>
          </p:cNvGrpSpPr>
          <p:nvPr/>
        </p:nvGrpSpPr>
        <p:grpSpPr bwMode="auto">
          <a:xfrm rot="5400000">
            <a:off x="11578962" y="1350170"/>
            <a:ext cx="131762" cy="171449"/>
            <a:chOff x="6668087" y="1297746"/>
            <a:chExt cx="161840" cy="156602"/>
          </a:xfrm>
        </p:grpSpPr>
        <p:cxnSp>
          <p:nvCxnSpPr>
            <p:cNvPr id="12" name="Connettore 1 11"/>
            <p:cNvCxnSpPr/>
            <p:nvPr/>
          </p:nvCxnSpPr>
          <p:spPr>
            <a:xfrm rot="16200000">
              <a:off x="6663593" y="12655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rot="5400000" flipH="1">
              <a:off x="6744513" y="12645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o 29"/>
          <p:cNvGrpSpPr>
            <a:grpSpLocks/>
          </p:cNvGrpSpPr>
          <p:nvPr/>
        </p:nvGrpSpPr>
        <p:grpSpPr bwMode="auto">
          <a:xfrm rot="5400000">
            <a:off x="11115411" y="1453357"/>
            <a:ext cx="131763" cy="171451"/>
            <a:chOff x="6668087" y="1297746"/>
            <a:chExt cx="161840" cy="156602"/>
          </a:xfrm>
        </p:grpSpPr>
        <p:cxnSp>
          <p:nvCxnSpPr>
            <p:cNvPr id="16" name="Connettore 1 15"/>
            <p:cNvCxnSpPr/>
            <p:nvPr/>
          </p:nvCxnSpPr>
          <p:spPr>
            <a:xfrm rot="16200000">
              <a:off x="6663592" y="12655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rot="5400000" flipH="1">
              <a:off x="6744512" y="1264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10"/>
          </p:nvPr>
        </p:nvSpPr>
        <p:spPr>
          <a:xfrm>
            <a:off x="8636000" y="55563"/>
            <a:ext cx="28448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DC9912-4333-407A-BDD7-BDDE61AD297C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55563"/>
            <a:ext cx="74168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480800" y="55563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F436F67-EF28-432E-B1BA-38E24298DB8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40498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B93B8-28EF-4EDB-95FB-707A5443255B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D2D8-E2C8-4CEA-BF54-6EF62B16E16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43718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91D30-E724-48D3-8AB4-873AFF10976E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D5451-1B8B-457B-8AD2-AF7660C7C92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58381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B13AB-5153-4B85-82C0-7FBE76803CB5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68E1C-BA3F-4832-9C8F-D8594F9B37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50751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EEB21-6B71-4C8C-9A0F-1789E0D20C4F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8DC82-F9A0-490C-8AF3-F9E5462EE6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98869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3069E-9826-4AE2-ABF6-EB75BB1E9D99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70EDC-3BF6-49CA-BF22-E9FEA68073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60855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695A4-152E-4A2D-9CEC-6685ABC85950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B8BE1-1590-4C9A-89A3-7652E3A034D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64432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1D8B3-4986-4D70-9203-D93675A7F416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F0F3F-EFC8-47A0-8DF1-1552C683B15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476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" y="1"/>
            <a:ext cx="486833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12751" y="681039"/>
            <a:ext cx="613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57718" y="681039"/>
            <a:ext cx="381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32318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96333" y="681039"/>
            <a:ext cx="10584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40785" y="5046664"/>
            <a:ext cx="97367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40785" y="4797425"/>
            <a:ext cx="97367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40785" y="4637088"/>
            <a:ext cx="97367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40785" y="4541838"/>
            <a:ext cx="97367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5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CEC537-A173-4B81-8318-E767FDCF165D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16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17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E5FCA-6661-4BD5-86C7-962C6E7CAE34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6862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9798F-5DC6-4132-B29C-6A4BA8BA05B9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F3EB2-B0A4-4FAB-83AE-B6E2F635A17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70140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D564-EC51-47DD-853C-24117AD3C503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0293B-FD3E-43C9-BD83-49701A4F57F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186854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FEBE-7875-4AA5-A653-F7D44364E55D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F7BFD-B7B7-470A-AF55-1DBAB8844BE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03008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AD4F-DED6-4F9B-874A-654E336285AF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B6313-C97C-4414-89F5-6B43BA805B8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900968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A067A-C2DB-4547-9349-B9AF746013A4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72BC3-11F7-44F6-A323-AC19DC70B93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9829629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987E-FA0B-49F0-8EF1-128ACB752326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B10EE-2B8B-43D9-945C-759AD3582E1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6855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2F00F-4CF8-41CA-A9D4-7DCDCE5F56C5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A78E0-65F2-4EF8-8D36-882AAB3B81F1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41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>
            <a:spLocks/>
          </p:cNvSpPr>
          <p:nvPr/>
        </p:nvSpPr>
        <p:spPr bwMode="auto">
          <a:xfrm>
            <a:off x="6438901" y="1073150"/>
            <a:ext cx="5761567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Figura a mano libera 4"/>
          <p:cNvSpPr>
            <a:spLocks/>
          </p:cNvSpPr>
          <p:nvPr/>
        </p:nvSpPr>
        <p:spPr bwMode="auto">
          <a:xfrm>
            <a:off x="499533" y="1"/>
            <a:ext cx="7351184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Figura a mano libera 5"/>
          <p:cNvSpPr>
            <a:spLocks/>
          </p:cNvSpPr>
          <p:nvPr/>
        </p:nvSpPr>
        <p:spPr bwMode="auto">
          <a:xfrm rot="5236414">
            <a:off x="6634692" y="1285346"/>
            <a:ext cx="4114800" cy="15853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" name="Figura a mano libera 13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488951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488951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84718" y="401638"/>
            <a:ext cx="11338983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 flipH="1">
            <a:off x="495300" y="681039"/>
            <a:ext cx="35984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 flipH="1">
            <a:off x="548218" y="681039"/>
            <a:ext cx="359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 flipH="1">
            <a:off x="596901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 flipH="1">
            <a:off x="635001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666751" y="681039"/>
            <a:ext cx="486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AEE4CF-E746-4194-8ABB-284344010CE9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2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A130C-D0A9-4BE8-AF25-BFD6645DD8B1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52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EAB90-D0B8-416D-BBD3-8A368C8CF04F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F4E-45AA-4DC2-ABB2-26C61C8EEE5B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9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" y="401638"/>
            <a:ext cx="11823700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6418" y="681039"/>
            <a:ext cx="6138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3500" y="681039"/>
            <a:ext cx="35984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8101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 flipH="1">
            <a:off x="198967" y="681039"/>
            <a:ext cx="381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 flipH="1">
            <a:off x="251885" y="681039"/>
            <a:ext cx="381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 flipH="1">
            <a:off x="302685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 flipH="1">
            <a:off x="340785" y="681039"/>
            <a:ext cx="1058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72534" y="681039"/>
            <a:ext cx="48684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06456C-399A-487B-9F58-F8E5F919068A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1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1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3AE58-FC91-49F7-A637-0AABEAC3E8E1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20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FF920-509D-47BC-A612-35D05CFCFCE1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91626-6BF5-4CE9-B138-D4E3835D54D6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01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43032-19A9-4AC9-92A6-58C70CADF2CE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A1D52-EF43-48D1-83F8-679AC19683E1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4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EEBF-9A4E-4268-8D50-EAD0C568902E}" type="datetimeFigureOut">
              <a:rPr lang="it-IT" smtClean="0"/>
              <a:t>19/06/2016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6ABE-4FAE-4CA8-8026-C080376DC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899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AB11-C7C6-40F9-9436-35A25827578F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D292B-ACEC-44FB-AD4D-DF17710D3FA8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4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91067" y="0"/>
            <a:ext cx="11703051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 flipV="1">
            <a:off x="484717" y="1884363"/>
            <a:ext cx="1170940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po 19"/>
          <p:cNvGrpSpPr>
            <a:grpSpLocks/>
          </p:cNvGrpSpPr>
          <p:nvPr/>
        </p:nvGrpSpPr>
        <p:grpSpPr bwMode="auto">
          <a:xfrm rot="5400000">
            <a:off x="11375762" y="1197770"/>
            <a:ext cx="131762" cy="171449"/>
            <a:chOff x="6668087" y="1297746"/>
            <a:chExt cx="161840" cy="156602"/>
          </a:xfrm>
        </p:grpSpPr>
        <p:cxnSp>
          <p:nvCxnSpPr>
            <p:cNvPr id="8" name="Connettore 1 7"/>
            <p:cNvCxnSpPr/>
            <p:nvPr/>
          </p:nvCxnSpPr>
          <p:spPr>
            <a:xfrm rot="16200000">
              <a:off x="6663593" y="12809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5400000" flipH="1">
              <a:off x="6744513" y="12799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o 25"/>
          <p:cNvGrpSpPr>
            <a:grpSpLocks/>
          </p:cNvGrpSpPr>
          <p:nvPr/>
        </p:nvGrpSpPr>
        <p:grpSpPr bwMode="auto">
          <a:xfrm rot="5400000">
            <a:off x="11578962" y="1350170"/>
            <a:ext cx="131762" cy="171449"/>
            <a:chOff x="6668087" y="1297746"/>
            <a:chExt cx="161840" cy="156602"/>
          </a:xfrm>
        </p:grpSpPr>
        <p:cxnSp>
          <p:nvCxnSpPr>
            <p:cNvPr id="12" name="Connettore 1 11"/>
            <p:cNvCxnSpPr/>
            <p:nvPr/>
          </p:nvCxnSpPr>
          <p:spPr>
            <a:xfrm rot="16200000">
              <a:off x="6663593" y="12809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rot="5400000" flipH="1">
              <a:off x="6744513" y="12799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o 29"/>
          <p:cNvGrpSpPr>
            <a:grpSpLocks/>
          </p:cNvGrpSpPr>
          <p:nvPr/>
        </p:nvGrpSpPr>
        <p:grpSpPr bwMode="auto">
          <a:xfrm rot="5400000">
            <a:off x="11115411" y="1453357"/>
            <a:ext cx="131763" cy="171451"/>
            <a:chOff x="6668087" y="1297746"/>
            <a:chExt cx="161840" cy="156602"/>
          </a:xfrm>
        </p:grpSpPr>
        <p:cxnSp>
          <p:nvCxnSpPr>
            <p:cNvPr id="16" name="Connettore 1 15"/>
            <p:cNvCxnSpPr/>
            <p:nvPr/>
          </p:nvCxnSpPr>
          <p:spPr>
            <a:xfrm rot="16200000">
              <a:off x="6663592" y="1280974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rot="5400000" flipH="1">
              <a:off x="6744512" y="12799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10"/>
          </p:nvPr>
        </p:nvSpPr>
        <p:spPr>
          <a:xfrm>
            <a:off x="8636000" y="55563"/>
            <a:ext cx="28448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260736-E468-443D-9FEC-31FD3AD40EED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55563"/>
            <a:ext cx="74168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480800" y="55563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F74A9D5-CEA2-487C-BCC1-288B71B2E255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8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18D5-AB5D-4AA3-A997-833AF7E45D29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789BB-D6FB-423C-B26B-043C81E2AB0B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99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55817-6A80-4F47-B9C8-FA217746512E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93D42-FF5E-4DB9-9C82-346DCCA3B898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" y="1"/>
            <a:ext cx="486833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12751" y="681039"/>
            <a:ext cx="613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57718" y="681039"/>
            <a:ext cx="381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32318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96333" y="681039"/>
            <a:ext cx="10584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40785" y="5046664"/>
            <a:ext cx="97367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40785" y="4797425"/>
            <a:ext cx="97367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40785" y="4637088"/>
            <a:ext cx="97367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40785" y="4541838"/>
            <a:ext cx="97367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5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9160F9-B97E-4028-B3ED-4663862032BB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16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17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8FBEB-D4CE-4837-B6A8-AC85A0E64041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08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2B375-523D-45ED-913A-53CA7AEE9FC0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6ADC3-1E72-4312-9868-230C788672C6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47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>
            <a:spLocks/>
          </p:cNvSpPr>
          <p:nvPr/>
        </p:nvSpPr>
        <p:spPr bwMode="auto">
          <a:xfrm>
            <a:off x="6438901" y="1073150"/>
            <a:ext cx="5761567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Figura a mano libera 4"/>
          <p:cNvSpPr>
            <a:spLocks/>
          </p:cNvSpPr>
          <p:nvPr/>
        </p:nvSpPr>
        <p:spPr bwMode="auto">
          <a:xfrm>
            <a:off x="499533" y="1"/>
            <a:ext cx="7351184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Figura a mano libera 5"/>
          <p:cNvSpPr>
            <a:spLocks/>
          </p:cNvSpPr>
          <p:nvPr/>
        </p:nvSpPr>
        <p:spPr bwMode="auto">
          <a:xfrm rot="5236414">
            <a:off x="6634692" y="1285346"/>
            <a:ext cx="4114800" cy="15853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" name="Figura a mano libera 13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488951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488951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84718" y="401638"/>
            <a:ext cx="11338983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 flipH="1">
            <a:off x="495300" y="681039"/>
            <a:ext cx="35984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 flipH="1">
            <a:off x="548218" y="681039"/>
            <a:ext cx="359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 flipH="1">
            <a:off x="596901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 flipH="1">
            <a:off x="635001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666751" y="681039"/>
            <a:ext cx="486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164013-3902-4DE7-AA46-256FDAAB2E0A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2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17890-F6C1-4AED-9FC7-F0BA6A6B579F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56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6AE7E-4CF4-4C94-A9AB-B1496253DD39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979E7-C7B9-480A-A170-965F0C26D5C9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83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" y="401638"/>
            <a:ext cx="11823700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6418" y="681039"/>
            <a:ext cx="6138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3500" y="681039"/>
            <a:ext cx="35984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8101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 flipH="1">
            <a:off x="198967" y="681039"/>
            <a:ext cx="381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 flipH="1">
            <a:off x="251885" y="681039"/>
            <a:ext cx="381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 flipH="1">
            <a:off x="302685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 flipH="1">
            <a:off x="340785" y="681039"/>
            <a:ext cx="1058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72534" y="681039"/>
            <a:ext cx="48684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D487D5-0992-4572-8941-E4279E6B5FE0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1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1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D0DC5-7E75-4C0D-BFE9-34E245D25F5D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54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A8504-D4F4-4740-A168-597670BBFD2C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52B45-FFF6-4EBD-B4EE-43F9E8D1255F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1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EEBF-9A4E-4268-8D50-EAD0C568902E}" type="datetimeFigureOut">
              <a:rPr lang="it-IT" smtClean="0"/>
              <a:t>19/06/2016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6ABE-4FAE-4CA8-8026-C080376DC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865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E5A5-BDE1-49E6-91E7-AF72228EC4AE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8026C-9C70-49CF-B761-0C7D2D5AF3CE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51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C3D38-C8E3-45E7-ADC5-550167387F75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CDC82-840E-4E92-8070-641246376003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20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91067" y="0"/>
            <a:ext cx="11703051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 flipV="1">
            <a:off x="484717" y="1884363"/>
            <a:ext cx="1170940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po 19"/>
          <p:cNvGrpSpPr>
            <a:grpSpLocks/>
          </p:cNvGrpSpPr>
          <p:nvPr/>
        </p:nvGrpSpPr>
        <p:grpSpPr bwMode="auto">
          <a:xfrm rot="5400000">
            <a:off x="11375762" y="1197770"/>
            <a:ext cx="131762" cy="171449"/>
            <a:chOff x="6668087" y="1297746"/>
            <a:chExt cx="161840" cy="156602"/>
          </a:xfrm>
        </p:grpSpPr>
        <p:cxnSp>
          <p:nvCxnSpPr>
            <p:cNvPr id="8" name="Connettore 1 7"/>
            <p:cNvCxnSpPr/>
            <p:nvPr/>
          </p:nvCxnSpPr>
          <p:spPr>
            <a:xfrm rot="16200000">
              <a:off x="6663593" y="12829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5400000" flipH="1">
              <a:off x="6744513" y="12819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o 25"/>
          <p:cNvGrpSpPr>
            <a:grpSpLocks/>
          </p:cNvGrpSpPr>
          <p:nvPr/>
        </p:nvGrpSpPr>
        <p:grpSpPr bwMode="auto">
          <a:xfrm rot="5400000">
            <a:off x="11578962" y="1350170"/>
            <a:ext cx="131762" cy="171449"/>
            <a:chOff x="6668087" y="1297746"/>
            <a:chExt cx="161840" cy="156602"/>
          </a:xfrm>
        </p:grpSpPr>
        <p:cxnSp>
          <p:nvCxnSpPr>
            <p:cNvPr id="12" name="Connettore 1 11"/>
            <p:cNvCxnSpPr/>
            <p:nvPr/>
          </p:nvCxnSpPr>
          <p:spPr>
            <a:xfrm rot="16200000">
              <a:off x="6663593" y="12829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rot="5400000" flipH="1">
              <a:off x="6744513" y="12819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o 29"/>
          <p:cNvGrpSpPr>
            <a:grpSpLocks/>
          </p:cNvGrpSpPr>
          <p:nvPr/>
        </p:nvGrpSpPr>
        <p:grpSpPr bwMode="auto">
          <a:xfrm rot="5400000">
            <a:off x="11115411" y="1453357"/>
            <a:ext cx="131763" cy="171451"/>
            <a:chOff x="6668087" y="1297746"/>
            <a:chExt cx="161840" cy="156602"/>
          </a:xfrm>
        </p:grpSpPr>
        <p:cxnSp>
          <p:nvCxnSpPr>
            <p:cNvPr id="16" name="Connettore 1 15"/>
            <p:cNvCxnSpPr/>
            <p:nvPr/>
          </p:nvCxnSpPr>
          <p:spPr>
            <a:xfrm rot="16200000">
              <a:off x="6663592" y="12829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rot="5400000" flipH="1">
              <a:off x="6744512" y="12819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10"/>
          </p:nvPr>
        </p:nvSpPr>
        <p:spPr>
          <a:xfrm>
            <a:off x="8636000" y="55563"/>
            <a:ext cx="28448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F7FAAB-9914-4CE0-BC73-CF0A804222F6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55563"/>
            <a:ext cx="74168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480800" y="55563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4C99A92-50FF-41DF-9C88-6DE893E78D30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70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7406-8878-4CC0-BAA8-EA52F4C3B44F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3F644-1B32-42DB-9B82-C5698DCCC9EA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5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2FF19-3E45-4231-90AD-F8AD1F59509A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3D338-4E05-48A3-85B7-D2DE5583528E}" type="slidenum">
              <a:rPr lang="it-IT" altLang="it-IT">
                <a:solidFill>
                  <a:srgbClr val="D6ECFF"/>
                </a:solidFill>
              </a:rPr>
              <a:pPr/>
              <a:t>‹N›</a:t>
            </a:fld>
            <a:endParaRPr lang="it-IT" altLang="it-IT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6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96484-2415-43BA-835F-8F0CF635CCF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67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5CB31-B96A-425A-BA69-2FD9D7D3BB8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56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6A786-464E-40CA-B171-A3AC120B801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94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88220-CE5E-4AA5-A7E3-1C314CE4969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08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937ED-ABE8-4360-8A5A-079DC4E1140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EEBF-9A4E-4268-8D50-EAD0C568902E}" type="datetimeFigureOut">
              <a:rPr lang="it-IT" smtClean="0"/>
              <a:t>19/06/2016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6ABE-4FAE-4CA8-8026-C080376DC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7960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2A368-A5FC-4E1D-86E8-D4D70408566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09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AA4A-313F-4064-A3D1-4C33C9885B3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74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2B66B-4CF7-4578-8304-A78F1D29401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35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7F487-DC7E-4F5A-8527-39FDCE1AED6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690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6EFB9-8378-4CFE-9757-CD9D9DA7D29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678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C162F-7FA7-4590-BEE8-23C999AF93E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898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253" indent="0" algn="ctr">
              <a:buNone/>
              <a:defRPr/>
            </a:lvl2pPr>
            <a:lvl3pPr marL="910511" indent="0" algn="ctr">
              <a:buNone/>
              <a:defRPr/>
            </a:lvl3pPr>
            <a:lvl4pPr marL="1365770" indent="0" algn="ctr">
              <a:buNone/>
              <a:defRPr/>
            </a:lvl4pPr>
            <a:lvl5pPr marL="1821022" indent="0" algn="ctr">
              <a:buNone/>
              <a:defRPr/>
            </a:lvl5pPr>
            <a:lvl6pPr marL="2276279" indent="0" algn="ctr">
              <a:buNone/>
              <a:defRPr/>
            </a:lvl6pPr>
            <a:lvl7pPr marL="2731534" indent="0" algn="ctr">
              <a:buNone/>
              <a:defRPr/>
            </a:lvl7pPr>
            <a:lvl8pPr marL="3186780" indent="0" algn="ctr">
              <a:buNone/>
              <a:defRPr/>
            </a:lvl8pPr>
            <a:lvl9pPr marL="364204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E0E9C-15EA-4327-B21C-607B1C1429F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858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036F0-638E-4495-9E11-2AEE3F42815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93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7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253" indent="0">
              <a:buNone/>
              <a:defRPr sz="1800"/>
            </a:lvl2pPr>
            <a:lvl3pPr marL="910511" indent="0">
              <a:buNone/>
              <a:defRPr sz="1600"/>
            </a:lvl3pPr>
            <a:lvl4pPr marL="1365770" indent="0">
              <a:buNone/>
              <a:defRPr sz="1400"/>
            </a:lvl4pPr>
            <a:lvl5pPr marL="1821022" indent="0">
              <a:buNone/>
              <a:defRPr sz="1400"/>
            </a:lvl5pPr>
            <a:lvl6pPr marL="2276279" indent="0">
              <a:buNone/>
              <a:defRPr sz="1400"/>
            </a:lvl6pPr>
            <a:lvl7pPr marL="2731534" indent="0">
              <a:buNone/>
              <a:defRPr sz="1400"/>
            </a:lvl7pPr>
            <a:lvl8pPr marL="3186780" indent="0">
              <a:buNone/>
              <a:defRPr sz="1400"/>
            </a:lvl8pPr>
            <a:lvl9pPr marL="364204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04280-BB44-49CF-A31E-64B7641EAC7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663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65ABD-9186-4AA7-9F67-DC09445F8A2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2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EEBF-9A4E-4268-8D50-EAD0C568902E}" type="datetimeFigureOut">
              <a:rPr lang="it-IT" smtClean="0"/>
              <a:t>19/06/2016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6ABE-4FAE-4CA8-8026-C080376DC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0321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53" indent="0">
              <a:buNone/>
              <a:defRPr sz="2000" b="1"/>
            </a:lvl2pPr>
            <a:lvl3pPr marL="910511" indent="0">
              <a:buNone/>
              <a:defRPr sz="1800" b="1"/>
            </a:lvl3pPr>
            <a:lvl4pPr marL="1365770" indent="0">
              <a:buNone/>
              <a:defRPr sz="1600" b="1"/>
            </a:lvl4pPr>
            <a:lvl5pPr marL="1821022" indent="0">
              <a:buNone/>
              <a:defRPr sz="1600" b="1"/>
            </a:lvl5pPr>
            <a:lvl6pPr marL="2276279" indent="0">
              <a:buNone/>
              <a:defRPr sz="1600" b="1"/>
            </a:lvl6pPr>
            <a:lvl7pPr marL="2731534" indent="0">
              <a:buNone/>
              <a:defRPr sz="1600" b="1"/>
            </a:lvl7pPr>
            <a:lvl8pPr marL="3186780" indent="0">
              <a:buNone/>
              <a:defRPr sz="1600" b="1"/>
            </a:lvl8pPr>
            <a:lvl9pPr marL="364204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53" indent="0">
              <a:buNone/>
              <a:defRPr sz="2000" b="1"/>
            </a:lvl2pPr>
            <a:lvl3pPr marL="910511" indent="0">
              <a:buNone/>
              <a:defRPr sz="1800" b="1"/>
            </a:lvl3pPr>
            <a:lvl4pPr marL="1365770" indent="0">
              <a:buNone/>
              <a:defRPr sz="1600" b="1"/>
            </a:lvl4pPr>
            <a:lvl5pPr marL="1821022" indent="0">
              <a:buNone/>
              <a:defRPr sz="1600" b="1"/>
            </a:lvl5pPr>
            <a:lvl6pPr marL="2276279" indent="0">
              <a:buNone/>
              <a:defRPr sz="1600" b="1"/>
            </a:lvl6pPr>
            <a:lvl7pPr marL="2731534" indent="0">
              <a:buNone/>
              <a:defRPr sz="1600" b="1"/>
            </a:lvl7pPr>
            <a:lvl8pPr marL="3186780" indent="0">
              <a:buNone/>
              <a:defRPr sz="1600" b="1"/>
            </a:lvl8pPr>
            <a:lvl9pPr marL="364204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0F96-C3C6-473F-9D70-870D2655993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12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4811-FE3D-42E2-8B56-A635F46341C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179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5D989-A1A6-42F3-B9A3-3DB2A6F54FB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498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41" y="2730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253" indent="0">
              <a:buNone/>
              <a:defRPr sz="1200"/>
            </a:lvl2pPr>
            <a:lvl3pPr marL="910511" indent="0">
              <a:buNone/>
              <a:defRPr sz="1000"/>
            </a:lvl3pPr>
            <a:lvl4pPr marL="1365770" indent="0">
              <a:buNone/>
              <a:defRPr sz="900"/>
            </a:lvl4pPr>
            <a:lvl5pPr marL="1821022" indent="0">
              <a:buNone/>
              <a:defRPr sz="900"/>
            </a:lvl5pPr>
            <a:lvl6pPr marL="2276279" indent="0">
              <a:buNone/>
              <a:defRPr sz="900"/>
            </a:lvl6pPr>
            <a:lvl7pPr marL="2731534" indent="0">
              <a:buNone/>
              <a:defRPr sz="900"/>
            </a:lvl7pPr>
            <a:lvl8pPr marL="3186780" indent="0">
              <a:buNone/>
              <a:defRPr sz="900"/>
            </a:lvl8pPr>
            <a:lvl9pPr marL="364204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43C0-657F-425B-94F9-4E543A6A54A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097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253" indent="0">
              <a:buNone/>
              <a:defRPr sz="2800"/>
            </a:lvl2pPr>
            <a:lvl3pPr marL="910511" indent="0">
              <a:buNone/>
              <a:defRPr sz="2400"/>
            </a:lvl3pPr>
            <a:lvl4pPr marL="1365770" indent="0">
              <a:buNone/>
              <a:defRPr sz="2000"/>
            </a:lvl4pPr>
            <a:lvl5pPr marL="1821022" indent="0">
              <a:buNone/>
              <a:defRPr sz="2000"/>
            </a:lvl5pPr>
            <a:lvl6pPr marL="2276279" indent="0">
              <a:buNone/>
              <a:defRPr sz="2000"/>
            </a:lvl6pPr>
            <a:lvl7pPr marL="2731534" indent="0">
              <a:buNone/>
              <a:defRPr sz="2000"/>
            </a:lvl7pPr>
            <a:lvl8pPr marL="3186780" indent="0">
              <a:buNone/>
              <a:defRPr sz="2000"/>
            </a:lvl8pPr>
            <a:lvl9pPr marL="364204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253" indent="0">
              <a:buNone/>
              <a:defRPr sz="1200"/>
            </a:lvl2pPr>
            <a:lvl3pPr marL="910511" indent="0">
              <a:buNone/>
              <a:defRPr sz="1000"/>
            </a:lvl3pPr>
            <a:lvl4pPr marL="1365770" indent="0">
              <a:buNone/>
              <a:defRPr sz="900"/>
            </a:lvl4pPr>
            <a:lvl5pPr marL="1821022" indent="0">
              <a:buNone/>
              <a:defRPr sz="900"/>
            </a:lvl5pPr>
            <a:lvl6pPr marL="2276279" indent="0">
              <a:buNone/>
              <a:defRPr sz="900"/>
            </a:lvl6pPr>
            <a:lvl7pPr marL="2731534" indent="0">
              <a:buNone/>
              <a:defRPr sz="900"/>
            </a:lvl7pPr>
            <a:lvl8pPr marL="3186780" indent="0">
              <a:buNone/>
              <a:defRPr sz="900"/>
            </a:lvl8pPr>
            <a:lvl9pPr marL="364204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FE142-F04B-4CAD-8680-7138A1F6FB2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36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C1FDA-80F4-4AB1-8F85-7819BB8DCB8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859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7FF85-5226-4882-8020-56C591E467F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996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154DF-09DE-46A8-A7ED-4B291392666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98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1C16A-82DF-4280-8943-F943CD2029A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029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C4782-E732-41E3-8530-DBFF417D039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D939-1E08-4DBE-B44C-E041BEBF784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069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EEBF-9A4E-4268-8D50-EAD0C568902E}" type="datetimeFigureOut">
              <a:rPr lang="it-IT" smtClean="0"/>
              <a:t>19/06/2016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6ABE-4FAE-4CA8-8026-C080376DC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1160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CB86C-C26D-4B9B-B357-D006667F2C3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455F0-986E-4BCA-90B4-8B72841EFA7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86631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210EB-6193-4C9C-AFB2-FAFEA6E249E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44BA-E71C-44D8-B4A1-A931FE4C8AE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30820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A318D-D548-478C-A94A-EB1C51188E0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22D71-750A-4751-B0B2-65FCFDF174C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531692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749C4-C252-4A5D-8789-26DF8770C7F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F60C9-E745-4865-A462-E95A022D6F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59645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2C546-CC05-46BF-841F-CDF7E8738B1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73C21-717F-463E-B61A-CDE7A95EFFC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43493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1385-243F-4FE2-AF9B-5E95F3B0CA9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F9044-9E80-4225-B757-B2068B6A0BA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02378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308CB-1EEB-49A1-92FC-8B3804016A3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3E40E-B406-4389-B384-C2338F0CD37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36452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A1CB-CC8A-4D2C-BCBD-E6B6BCA3259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82F91-ABE5-4A36-A265-224734A3C32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58964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C31A8-F025-4CD0-A524-CB634217E2F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672CB-DE2E-4B7B-B7EE-771AAD38A4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966198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2F90A-C3C8-4CE4-B0F7-D8771557597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6203A-B1CB-44BA-8A28-7ABFA923B09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430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EEBF-9A4E-4268-8D50-EAD0C568902E}" type="datetimeFigureOut">
              <a:rPr lang="it-IT" smtClean="0"/>
              <a:t>19/06/2016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6ABE-4FAE-4CA8-8026-C080376DC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6285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4AFF5-864E-491C-B8BF-8DBB4B655A4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29D9-3586-4B1C-8F8C-EBBE660342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30898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A2872-6B12-43EC-9DBC-606C858D865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525F-B532-488D-9AE2-312715A1C8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603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D019-D4FC-4372-84D5-A07BC69FCEE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62A68-9F04-4A49-BFEE-2C1E82E6CD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61465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AEA2F-F251-4ED5-B3BF-22C8E65449E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7835-5B46-40BF-8CE1-C0F9C56B4BE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26590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49F7D-F009-4FF4-A264-1CB06CFEDC3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318B2-6ACB-438F-AC92-DDAE98AD215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55807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EC2B1-288C-485B-8EC1-87812F1A973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130C2-7F70-42E0-8B44-5FF6FF0C1E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0103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E495-F750-42A6-BA51-E3BA31507B1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9233-E391-47DF-AE51-79C83FF9C1F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4706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ADD5-0F3B-4E3B-8831-0434BA4D89A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0BFEA-6298-4804-92DA-B497154B18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56270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EF07-9E39-415D-BC0C-DDFB91BCF78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EDDC2-9DC0-46A7-875D-F69361DB11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69074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92DE8-A437-489D-9F1C-C8783E50860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25048-4245-4A9A-A70C-BA7F7C0BFD7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287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EEBF-9A4E-4268-8D50-EAD0C568902E}" type="datetimeFigureOut">
              <a:rPr lang="it-IT" smtClean="0"/>
              <a:t>19/06/2016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6ABE-4FAE-4CA8-8026-C080376DC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2260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A8C2F-4B83-4207-99A6-E42B6625514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9908-637C-4EBE-B447-B718EF56E98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84478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CF28A8-4BD2-4B95-B1AF-9CA13D9826B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255614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D5F6A4-CACB-4419-A6E7-7C2878BC2B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038835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BDF042-9937-4AF5-8C63-862F7BD926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397379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58DBE0-73FA-497A-A97E-EEFA159D1B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991028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4626B1-793D-4C50-A468-887ABDB3F9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622737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B7973A-E1C1-45DD-B5F2-BEFA630351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933468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8197CF-6CCC-4AE7-8844-297912E1C00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621488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550102-7710-4782-87E9-45E609D069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168803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2E8A45-CF2E-43EA-930E-EBA758ADDB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28771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EEBF-9A4E-4268-8D50-EAD0C568902E}" type="datetimeFigureOut">
              <a:rPr lang="it-IT" smtClean="0"/>
              <a:t>19/06/2016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6ABE-4FAE-4CA8-8026-C080376DC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7727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B44E86-64C4-4688-B1AB-DB8A0025DE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6199589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7B83A0-8E25-4BAF-AB9A-62393E78F6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480149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CF28A8-4BD2-4B95-B1AF-9CA13D9826B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687855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D5F6A4-CACB-4419-A6E7-7C2878BC2B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291152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BDF042-9937-4AF5-8C63-862F7BD926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269459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58DBE0-73FA-497A-A97E-EEFA159D1B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929194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4626B1-793D-4C50-A468-887ABDB3F9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554755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B7973A-E1C1-45DD-B5F2-BEFA630351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854263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8197CF-6CCC-4AE7-8844-297912E1C00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308340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550102-7710-4782-87E9-45E609D069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24110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EEBF-9A4E-4268-8D50-EAD0C568902E}" type="datetimeFigureOut">
              <a:rPr lang="it-IT" smtClean="0"/>
              <a:t>19/06/2016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6ABE-4FAE-4CA8-8026-C080376DC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26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6805DC-58B3-4556-B86B-4671904EFE68}" type="slidenum">
              <a:rPr lang="it-IT" altLang="it-IT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9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651" y="44451"/>
            <a:ext cx="106807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445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651" y="908050"/>
            <a:ext cx="11736916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 </a:t>
            </a:r>
          </a:p>
        </p:txBody>
      </p:sp>
      <p:grpSp>
        <p:nvGrpSpPr>
          <p:cNvPr id="4100" name="Group 18"/>
          <p:cNvGrpSpPr>
            <a:grpSpLocks/>
          </p:cNvGrpSpPr>
          <p:nvPr userDrawn="1"/>
        </p:nvGrpSpPr>
        <p:grpSpPr bwMode="auto">
          <a:xfrm>
            <a:off x="10898718" y="260351"/>
            <a:ext cx="958849" cy="360363"/>
            <a:chOff x="5057" y="255"/>
            <a:chExt cx="453" cy="227"/>
          </a:xfrm>
        </p:grpSpPr>
        <p:sp>
          <p:nvSpPr>
            <p:cNvPr id="583699" name="Rectangle 19"/>
            <p:cNvSpPr>
              <a:spLocks noChangeArrowheads="1"/>
            </p:cNvSpPr>
            <p:nvPr/>
          </p:nvSpPr>
          <p:spPr bwMode="auto">
            <a:xfrm>
              <a:off x="5329" y="300"/>
              <a:ext cx="181" cy="182"/>
            </a:xfrm>
            <a:prstGeom prst="rect">
              <a:avLst/>
            </a:prstGeom>
            <a:solidFill>
              <a:srgbClr val="00346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400" b="1">
                <a:solidFill>
                  <a:srgbClr val="FFFFFF"/>
                </a:solidFill>
              </a:endParaRPr>
            </a:p>
          </p:txBody>
        </p:sp>
        <p:sp>
          <p:nvSpPr>
            <p:cNvPr id="583700" name="Rectangle 20"/>
            <p:cNvSpPr>
              <a:spLocks noChangeArrowheads="1"/>
            </p:cNvSpPr>
            <p:nvPr/>
          </p:nvSpPr>
          <p:spPr bwMode="auto">
            <a:xfrm>
              <a:off x="5057" y="300"/>
              <a:ext cx="227" cy="182"/>
            </a:xfrm>
            <a:prstGeom prst="rect">
              <a:avLst/>
            </a:prstGeom>
            <a:solidFill>
              <a:srgbClr val="00346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400" b="1">
                <a:solidFill>
                  <a:srgbClr val="063DE8"/>
                </a:solidFill>
              </a:endParaRPr>
            </a:p>
          </p:txBody>
        </p:sp>
        <p:sp>
          <p:nvSpPr>
            <p:cNvPr id="583701" name="Line 21"/>
            <p:cNvSpPr>
              <a:spLocks noChangeShapeType="1"/>
            </p:cNvSpPr>
            <p:nvPr/>
          </p:nvSpPr>
          <p:spPr bwMode="auto">
            <a:xfrm>
              <a:off x="5193" y="255"/>
              <a:ext cx="0" cy="22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5107A"/>
                </a:buClr>
                <a:buFont typeface="Wingdings" pitchFamily="2" charset="2"/>
                <a:buNone/>
                <a:defRPr/>
              </a:pPr>
              <a:endParaRPr lang="it-IT" sz="1200">
                <a:solidFill>
                  <a:srgbClr val="15107A"/>
                </a:solidFill>
              </a:endParaRPr>
            </a:p>
          </p:txBody>
        </p:sp>
        <p:sp>
          <p:nvSpPr>
            <p:cNvPr id="583702" name="Line 22"/>
            <p:cNvSpPr>
              <a:spLocks noChangeShapeType="1"/>
            </p:cNvSpPr>
            <p:nvPr/>
          </p:nvSpPr>
          <p:spPr bwMode="auto">
            <a:xfrm>
              <a:off x="5103" y="255"/>
              <a:ext cx="0" cy="22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5107A"/>
                </a:buClr>
                <a:buFont typeface="Wingdings" pitchFamily="2" charset="2"/>
                <a:buNone/>
                <a:defRPr/>
              </a:pPr>
              <a:endParaRPr lang="it-IT" sz="1200">
                <a:solidFill>
                  <a:srgbClr val="15107A"/>
                </a:solidFill>
              </a:endParaRPr>
            </a:p>
          </p:txBody>
        </p:sp>
        <p:sp>
          <p:nvSpPr>
            <p:cNvPr id="583703" name="Line 23"/>
            <p:cNvSpPr>
              <a:spLocks noChangeShapeType="1"/>
            </p:cNvSpPr>
            <p:nvPr/>
          </p:nvSpPr>
          <p:spPr bwMode="auto">
            <a:xfrm>
              <a:off x="5057" y="255"/>
              <a:ext cx="0" cy="22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5107A"/>
                </a:buClr>
                <a:buFont typeface="Wingdings" pitchFamily="2" charset="2"/>
                <a:buNone/>
                <a:defRPr/>
              </a:pPr>
              <a:endParaRPr lang="it-IT" sz="1200">
                <a:solidFill>
                  <a:srgbClr val="15107A"/>
                </a:solidFill>
              </a:endParaRPr>
            </a:p>
          </p:txBody>
        </p:sp>
      </p:grpSp>
      <p:sp>
        <p:nvSpPr>
          <p:cNvPr id="583704" name="Line 24"/>
          <p:cNvSpPr>
            <a:spLocks noChangeShapeType="1"/>
          </p:cNvSpPr>
          <p:nvPr userDrawn="1"/>
        </p:nvSpPr>
        <p:spPr bwMode="auto">
          <a:xfrm>
            <a:off x="120651" y="763588"/>
            <a:ext cx="11736916" cy="0"/>
          </a:xfrm>
          <a:prstGeom prst="line">
            <a:avLst/>
          </a:prstGeom>
          <a:noFill/>
          <a:ln w="25400">
            <a:solidFill>
              <a:srgbClr val="00346C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15107A"/>
              </a:buClr>
              <a:buFont typeface="Wingdings" pitchFamily="2" charset="2"/>
              <a:buNone/>
              <a:defRPr/>
            </a:pPr>
            <a:endParaRPr lang="it-IT" sz="1200">
              <a:solidFill>
                <a:srgbClr val="15107A"/>
              </a:solidFill>
            </a:endParaRPr>
          </a:p>
        </p:txBody>
      </p:sp>
      <p:sp>
        <p:nvSpPr>
          <p:cNvPr id="583705" name="Text Box 25"/>
          <p:cNvSpPr txBox="1">
            <a:spLocks noChangeArrowheads="1"/>
          </p:cNvSpPr>
          <p:nvPr userDrawn="1"/>
        </p:nvSpPr>
        <p:spPr bwMode="auto">
          <a:xfrm>
            <a:off x="120651" y="6462713"/>
            <a:ext cx="422486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1600">
                <a:solidFill>
                  <a:srgbClr val="00326C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583706" name="Rectangle 26"/>
          <p:cNvSpPr>
            <a:spLocks noChangeArrowheads="1"/>
          </p:cNvSpPr>
          <p:nvPr/>
        </p:nvSpPr>
        <p:spPr bwMode="auto">
          <a:xfrm>
            <a:off x="9012767" y="6429376"/>
            <a:ext cx="28448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13C4EAE-3B25-49C0-88A3-67E1171BB063}" type="slidenum">
              <a:rPr lang="it-IT" altLang="it-IT" sz="1000" u="none" smtClean="0">
                <a:solidFill>
                  <a:srgbClr val="15107A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z="1000" u="none" smtClean="0">
              <a:solidFill>
                <a:srgbClr val="151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6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346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346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346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346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346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346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346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346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346C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rtl="0" eaLnBrk="0" fontAlgn="base" hangingPunct="0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eaLnBrk="0" fontAlgn="base" hangingPunct="0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anose="05000000000000000000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eaLnBrk="0" fontAlgn="base" hangingPunct="0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anose="02020603050405020304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eaLnBrk="0" fontAlgn="base" hangingPunct="0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eaLnBrk="0" fontAlgn="base" hangingPunct="0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anose="02020603050405020304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" y="1"/>
            <a:ext cx="486833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40785" y="5046664"/>
            <a:ext cx="97367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40785" y="4797425"/>
            <a:ext cx="97367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40785" y="4637088"/>
            <a:ext cx="97367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40785" y="4541838"/>
            <a:ext cx="97367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12751" y="681039"/>
            <a:ext cx="61383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57718" y="681039"/>
            <a:ext cx="38100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32318" y="681039"/>
            <a:ext cx="12700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96333" y="681039"/>
            <a:ext cx="10584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1219200" y="512763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4348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1219200" y="178435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DB06B5-BBD9-4873-8E50-4271DDCC03EB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6ECFF"/>
                </a:solidFill>
                <a:latin typeface="Corbel" panose="020B0503020204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13FDE3-0712-40FC-95D7-2896B4CBA3AB}" type="slidenum">
              <a:rPr lang="it-IT" altLang="it-IT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41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843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8621BA-5F62-430B-AB31-67B8F97776E8}" type="datetimeFigureOut">
              <a:rPr lang="it-IT"/>
              <a:pPr>
                <a:defRPr/>
              </a:pPr>
              <a:t>19/06/2016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A394D8-2852-43E7-944A-F21972542A39}" type="slidenum">
              <a:rPr lang="it-IT" altLang="it-IT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4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2C392D-A704-4398-A824-4D5106CAC7E7}" type="slidenum">
              <a:rPr lang="it-IT" altLang="it-IT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n-cs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" y="1"/>
            <a:ext cx="486833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40785" y="5046664"/>
            <a:ext cx="97367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40785" y="4797425"/>
            <a:ext cx="97367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40785" y="4637088"/>
            <a:ext cx="97367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40785" y="4541838"/>
            <a:ext cx="97367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12751" y="681039"/>
            <a:ext cx="61383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57718" y="681039"/>
            <a:ext cx="38100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32318" y="681039"/>
            <a:ext cx="12700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96333" y="681039"/>
            <a:ext cx="10584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1219200" y="512763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228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1219200" y="178435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25D480A-6F47-4F5A-83F9-F399C1A97748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9C16CC-220C-4D78-81E7-06C2F4E5952A}" type="slidenum">
              <a:rPr lang="it-IT" altLang="it-IT" smtClean="0">
                <a:solidFill>
                  <a:srgbClr val="D6ECF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D6EC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9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" y="1"/>
            <a:ext cx="486833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40785" y="5046664"/>
            <a:ext cx="97367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40785" y="4797425"/>
            <a:ext cx="97367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40785" y="4637088"/>
            <a:ext cx="97367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40785" y="4541838"/>
            <a:ext cx="97367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12751" y="681039"/>
            <a:ext cx="61383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57718" y="681039"/>
            <a:ext cx="38100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32318" y="681039"/>
            <a:ext cx="12700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96333" y="681039"/>
            <a:ext cx="10584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1219200" y="512763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180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1219200" y="178435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C95BC4-2C8A-431A-8ED1-4A844E8917F0}" type="datetimeFigureOut">
              <a:rPr lang="it-IT">
                <a:solidFill>
                  <a:srgbClr val="D6ECFF"/>
                </a:solidFill>
              </a:rPr>
              <a:pPr>
                <a:defRPr/>
              </a:pPr>
              <a:t>19/06/2016</a:t>
            </a:fld>
            <a:endParaRPr lang="it-IT">
              <a:solidFill>
                <a:srgbClr val="D6EC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it-IT">
              <a:solidFill>
                <a:srgbClr val="D6ECFF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52C630-3ECD-4620-B120-F82FF691B5FA}" type="slidenum">
              <a:rPr lang="it-IT" altLang="it-IT" smtClean="0">
                <a:solidFill>
                  <a:srgbClr val="D6ECF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D6EC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3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8A47F-C370-456D-BEB3-A5FDEED307ED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2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36" tIns="45520" rIns="91036" bIns="455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36" tIns="45520" rIns="91036" bIns="45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6" tIns="45520" rIns="91036" bIns="455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6" tIns="45520" rIns="91036" bIns="455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6" tIns="45520" rIns="91036" bIns="455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D5C246-04BA-4EEB-8548-E85429C15EA3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8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52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05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6577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102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439" indent="-34143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89" indent="-28454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142" indent="-22762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3377" indent="-22762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8647" indent="-22762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3904" indent="-2276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9160" indent="-2276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4414" indent="-2276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9675" indent="-2276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0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53" algn="l" defTabSz="910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511" algn="l" defTabSz="910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770" algn="l" defTabSz="910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022" algn="l" defTabSz="910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279" algn="l" defTabSz="910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534" algn="l" defTabSz="910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780" algn="l" defTabSz="910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040" algn="l" defTabSz="910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614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AC910-D166-4FD1-817F-F25FEACC5E2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EA818F-15AF-4086-8E44-E582F47AB25F}" type="slidenum">
              <a:rPr lang="it-IT" altLang="it-IT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76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7BE387-D3EE-4AB9-AD55-DC51F1AD4ED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D3F6F3-1C0A-42AD-9DCD-9F7C4E41D475}" type="slidenum">
              <a:rPr lang="it-IT" altLang="it-IT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9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6805DC-58B3-4556-B86B-4671904EFE68}" type="slidenum">
              <a:rPr lang="it-IT" altLang="it-IT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6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12.jpeg"/><Relationship Id="rId4" Type="http://schemas.openxmlformats.org/officeDocument/2006/relationships/hyperlink" Target="http://www.google.it/url?sa=i&amp;source=images&amp;cd=&amp;cad=rja&amp;uact=8&amp;docid=n2rQnXt5AY80AM&amp;tbnid=yanJW1ns_8un1M&amp;ved=0CAgQjRw&amp;url=http://www.polisportivamarginecoperta.it/Un-medico-nutrizionista-segue-i-250-ragazzi-della-Polisportiva.htm&amp;ei=Qts3U8jNIaS44wSZ-oCgAg&amp;psig=AFQjCNHuAKcUBiXvCWWj27TNINnUnhKB9A&amp;ust=139625593860288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0.png"/><Relationship Id="rId4" Type="http://schemas.openxmlformats.org/officeDocument/2006/relationships/image" Target="../media/image21.jpeg"/><Relationship Id="rId9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9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24" y="445261"/>
            <a:ext cx="2822400" cy="15895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472" y="164761"/>
            <a:ext cx="1962450" cy="1870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337816" y="2354801"/>
            <a:ext cx="74035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LO SCOMPENSO CARDIACO VISTO DAL PAZIENTE 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301752" y="2966042"/>
            <a:ext cx="114757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it-IT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it-IT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Lo Scompenso Cardiaco negli ambulatori di </a:t>
            </a:r>
            <a:r>
              <a:rPr lang="it-IT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cardiologia</a:t>
            </a:r>
          </a:p>
          <a:p>
            <a:endParaRPr lang="it-IT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Dr. Massimo Milli Cardiologia S. Maria Nuova  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00375" y="260351"/>
            <a:ext cx="6624638" cy="39687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MONITORAGGIO  INFERMIERISTICO DOMICILIARE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992313" y="2924176"/>
            <a:ext cx="3200400" cy="3667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2060"/>
                </a:solidFill>
                <a:cs typeface="Times New Roman" panose="02020603050405020304" pitchFamily="18" charset="0"/>
              </a:rPr>
              <a:t>SITUAZIONE STABILE</a:t>
            </a:r>
            <a:endParaRPr lang="it-IT" altLang="it-IT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096001" y="2852738"/>
            <a:ext cx="4175125" cy="1107996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b="1" dirty="0">
                <a:solidFill>
                  <a:prstClr val="white"/>
                </a:solidFill>
                <a:cs typeface="Times New Roman" panose="02020603050405020304" pitchFamily="18" charset="0"/>
              </a:rPr>
              <a:t>SITUAZIONE INSTABILE</a:t>
            </a:r>
            <a:r>
              <a:rPr lang="it-IT" altLang="it-IT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it-IT" altLang="it-IT" sz="1400" dirty="0">
                <a:solidFill>
                  <a:prstClr val="white"/>
                </a:solidFill>
                <a:cs typeface="Times New Roman" panose="02020603050405020304" pitchFamily="18" charset="0"/>
              </a:rPr>
              <a:t>variazione </a:t>
            </a:r>
            <a:r>
              <a:rPr lang="it-IT" altLang="it-IT" sz="14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paramtri</a:t>
            </a:r>
            <a:r>
              <a:rPr lang="it-IT" altLang="it-IT" sz="14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di </a:t>
            </a:r>
            <a:r>
              <a:rPr lang="it-IT" altLang="it-IT" sz="14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alert</a:t>
            </a:r>
            <a:r>
              <a:rPr lang="it-IT" altLang="it-IT" sz="14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del monitoraggio</a:t>
            </a:r>
            <a:r>
              <a:rPr lang="it-IT" altLang="it-IT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endParaRPr lang="it-IT" altLang="it-IT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it-IT" altLang="it-IT" sz="1400" dirty="0">
                <a:solidFill>
                  <a:prstClr val="white"/>
                </a:solidFill>
                <a:cs typeface="Times New Roman" panose="02020603050405020304" pitchFamily="18" charset="0"/>
              </a:rPr>
              <a:t>Incremento del BNP &gt; 30%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208213" y="4437063"/>
            <a:ext cx="3141662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sz="1600" dirty="0">
                <a:solidFill>
                  <a:srgbClr val="FFFFFF"/>
                </a:solidFill>
                <a:cs typeface="Times New Roman" panose="02020603050405020304" pitchFamily="18" charset="0"/>
              </a:rPr>
              <a:t>- </a:t>
            </a:r>
            <a:r>
              <a:rPr lang="it-IT" altLang="it-IT" sz="160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Aggiornamento cartella informatica del pz </a:t>
            </a:r>
            <a:endParaRPr lang="it-IT" altLang="it-IT" sz="160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208214" y="5445126"/>
            <a:ext cx="2808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it-IT" altLang="it-IT" sz="1600" dirty="0">
                <a:solidFill>
                  <a:srgbClr val="FFFFFF"/>
                </a:solidFill>
                <a:cs typeface="Times New Roman" panose="02020603050405020304" pitchFamily="18" charset="0"/>
              </a:rPr>
              <a:t> Relazione periodica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dirty="0">
                <a:solidFill>
                  <a:srgbClr val="FFFFFF"/>
                </a:solidFill>
                <a:cs typeface="Times New Roman" panose="02020603050405020304" pitchFamily="18" charset="0"/>
              </a:rPr>
              <a:t>  al  MMG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600825" y="4581526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FFFF"/>
                </a:solidFill>
                <a:cs typeface="Times New Roman" panose="02020603050405020304" pitchFamily="18" charset="0"/>
              </a:rPr>
              <a:t>Contattare M.M.G.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303838" y="5513388"/>
            <a:ext cx="2438400" cy="12001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>
                <a:solidFill>
                  <a:srgbClr val="FFFFFF"/>
                </a:solidFill>
                <a:cs typeface="Times New Roman" panose="02020603050405020304" pitchFamily="18" charset="0"/>
              </a:rPr>
              <a:t>Predispone intervento terapeutico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>
                <a:solidFill>
                  <a:srgbClr val="FFFFFF"/>
                </a:solidFill>
                <a:cs typeface="Times New Roman" panose="02020603050405020304" pitchFamily="18" charset="0"/>
              </a:rPr>
              <a:t>(infusione domiciliare diuretico)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824788" y="5732464"/>
            <a:ext cx="2590800" cy="5857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>
                <a:solidFill>
                  <a:srgbClr val="FFFFFF"/>
                </a:solidFill>
                <a:cs typeface="Times New Roman" panose="02020603050405020304" pitchFamily="18" charset="0"/>
              </a:rPr>
              <a:t>Richiede consulenza cardiologica o ricovero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7967663" y="4076700"/>
            <a:ext cx="0" cy="469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2135189" y="4221164"/>
            <a:ext cx="2663825" cy="22320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3503613" y="3429000"/>
            <a:ext cx="0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6888163" y="5013325"/>
            <a:ext cx="0" cy="4191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8759825" y="5013325"/>
            <a:ext cx="0" cy="431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992314" y="908050"/>
            <a:ext cx="8351837" cy="18034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dirty="0">
                <a:solidFill>
                  <a:srgbClr val="333399"/>
                </a:solidFill>
              </a:rPr>
              <a:t>Compilazione </a:t>
            </a:r>
            <a:r>
              <a:rPr lang="it-IT" altLang="it-IT" sz="1600" dirty="0" smtClean="0">
                <a:solidFill>
                  <a:srgbClr val="333399"/>
                </a:solidFill>
              </a:rPr>
              <a:t>di </a:t>
            </a:r>
            <a:r>
              <a:rPr lang="it-IT" altLang="it-IT" sz="1600" dirty="0">
                <a:solidFill>
                  <a:srgbClr val="333399"/>
                </a:solidFill>
              </a:rPr>
              <a:t>scheda di monitoraggio infermieristico con rilevazione di: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it-IT" altLang="it-IT" sz="1600" dirty="0">
                <a:solidFill>
                  <a:srgbClr val="333399"/>
                </a:solidFill>
              </a:rPr>
              <a:t>Segni e sintomi di scompenso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it-IT" altLang="it-IT" sz="1600" dirty="0">
                <a:solidFill>
                  <a:srgbClr val="333399"/>
                </a:solidFill>
              </a:rPr>
              <a:t>Parametri vitali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it-IT" altLang="it-IT" sz="1600" dirty="0">
                <a:solidFill>
                  <a:srgbClr val="333399"/>
                </a:solidFill>
              </a:rPr>
              <a:t>Valutazione della </a:t>
            </a:r>
            <a:r>
              <a:rPr lang="it-IT" altLang="it-IT" sz="1600" dirty="0" err="1">
                <a:solidFill>
                  <a:srgbClr val="333399"/>
                </a:solidFill>
              </a:rPr>
              <a:t>compliance</a:t>
            </a:r>
            <a:r>
              <a:rPr lang="it-IT" altLang="it-IT" sz="1600" dirty="0">
                <a:solidFill>
                  <a:srgbClr val="333399"/>
                </a:solidFill>
              </a:rPr>
              <a:t> ed annotazione delle variazioni terapeutiche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it-IT" altLang="it-IT" sz="1600" dirty="0">
                <a:solidFill>
                  <a:srgbClr val="333399"/>
                </a:solidFill>
              </a:rPr>
              <a:t>Dosaggio domiciliare del BNP con </a:t>
            </a:r>
            <a:r>
              <a:rPr lang="it-IT" altLang="it-IT" sz="1600" dirty="0" err="1">
                <a:solidFill>
                  <a:srgbClr val="333399"/>
                </a:solidFill>
              </a:rPr>
              <a:t>point</a:t>
            </a:r>
            <a:r>
              <a:rPr lang="it-IT" altLang="it-IT" sz="1600" dirty="0">
                <a:solidFill>
                  <a:srgbClr val="333399"/>
                </a:solidFill>
              </a:rPr>
              <a:t> of care </a:t>
            </a:r>
            <a:r>
              <a:rPr lang="it-IT" altLang="it-IT" sz="1600" dirty="0" smtClean="0">
                <a:solidFill>
                  <a:srgbClr val="333399"/>
                </a:solidFill>
              </a:rPr>
              <a:t>e BIVA   </a:t>
            </a:r>
            <a:endParaRPr lang="it-IT" altLang="it-IT" sz="16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752600" y="914400"/>
            <a:ext cx="3657600" cy="312420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5638800" y="914400"/>
            <a:ext cx="4343400" cy="312420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736726" y="4224339"/>
            <a:ext cx="359727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>
                <a:solidFill>
                  <a:srgbClr val="FFFFFF"/>
                </a:solidFill>
                <a:latin typeface="Calibri" panose="020F0502020204030204" pitchFamily="34" charset="0"/>
              </a:rPr>
              <a:t>Il cuore normale produce (NT-pro)</a:t>
            </a:r>
            <a:br>
              <a:rPr lang="en-GB" altLang="it-IT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GB" altLang="it-IT" b="1">
                <a:solidFill>
                  <a:srgbClr val="FFFFFF"/>
                </a:solidFill>
                <a:latin typeface="Calibri" panose="020F0502020204030204" pitchFamily="34" charset="0"/>
              </a:rPr>
              <a:t>ANP </a:t>
            </a:r>
            <a:r>
              <a:rPr lang="en-GB" altLang="it-IT">
                <a:solidFill>
                  <a:srgbClr val="FFFFFF"/>
                </a:solidFill>
                <a:latin typeface="Calibri" panose="020F0502020204030204" pitchFamily="34" charset="0"/>
              </a:rPr>
              <a:t>e, in quantità minore, anche (NT-pro)</a:t>
            </a:r>
            <a:r>
              <a:rPr lang="en-GB" altLang="it-IT" b="1">
                <a:solidFill>
                  <a:srgbClr val="FFFFFF"/>
                </a:solidFill>
                <a:latin typeface="Calibri" panose="020F0502020204030204" pitchFamily="34" charset="0"/>
              </a:rPr>
              <a:t>BNP.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it-IT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u="sng">
                <a:solidFill>
                  <a:srgbClr val="FFFFFF"/>
                </a:solidFill>
                <a:latin typeface="Calibri" panose="020F0502020204030204" pitchFamily="34" charset="0"/>
              </a:rPr>
              <a:t>Nota</a:t>
            </a:r>
            <a:r>
              <a:rPr lang="en-GB" altLang="it-IT">
                <a:solidFill>
                  <a:srgbClr val="FFFFFF"/>
                </a:solidFill>
                <a:latin typeface="Calibri" panose="020F0502020204030204" pitchFamily="34" charset="0"/>
              </a:rPr>
              <a:t>: Questa sarebbe la ragione per cui (NT-pro)</a:t>
            </a:r>
            <a:r>
              <a:rPr lang="en-GB" altLang="it-IT" b="1">
                <a:solidFill>
                  <a:srgbClr val="FFFFFF"/>
                </a:solidFill>
                <a:latin typeface="Calibri" panose="020F0502020204030204" pitchFamily="34" charset="0"/>
              </a:rPr>
              <a:t>ANP </a:t>
            </a:r>
            <a:r>
              <a:rPr lang="en-GB" altLang="it-IT">
                <a:solidFill>
                  <a:srgbClr val="FFFFFF"/>
                </a:solidFill>
                <a:latin typeface="Calibri" panose="020F0502020204030204" pitchFamily="34" charset="0"/>
              </a:rPr>
              <a:t>e (NT-pro)</a:t>
            </a:r>
            <a:r>
              <a:rPr lang="en-GB" altLang="it-IT" b="1">
                <a:solidFill>
                  <a:srgbClr val="FFFFFF"/>
                </a:solidFill>
                <a:latin typeface="Calibri" panose="020F0502020204030204" pitchFamily="34" charset="0"/>
              </a:rPr>
              <a:t>BNP </a:t>
            </a:r>
            <a:r>
              <a:rPr lang="en-GB" altLang="it-IT">
                <a:solidFill>
                  <a:srgbClr val="FFFFFF"/>
                </a:solidFill>
                <a:latin typeface="Calibri" panose="020F0502020204030204" pitchFamily="34" charset="0"/>
              </a:rPr>
              <a:t>vengono rinvenuti anche nel sangue di individui sani.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it-IT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7834313" y="1647825"/>
            <a:ext cx="15049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it-IT" sz="2200" b="1">
                <a:solidFill>
                  <a:srgbClr val="002060"/>
                </a:solidFill>
                <a:latin typeface="Calibri" panose="020F0502020204030204" pitchFamily="34" charset="0"/>
              </a:rPr>
              <a:t>ANP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it-IT" sz="2200" b="1">
                <a:solidFill>
                  <a:srgbClr val="002060"/>
                </a:solidFill>
                <a:latin typeface="Calibri" panose="020F0502020204030204" pitchFamily="34" charset="0"/>
              </a:rPr>
              <a:t>NT-proANP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5375275" y="4437063"/>
            <a:ext cx="5105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>
                <a:solidFill>
                  <a:srgbClr val="FFFFFF"/>
                </a:solidFill>
                <a:latin typeface="Calibri" panose="020F0502020204030204" pitchFamily="34" charset="0"/>
              </a:rPr>
              <a:t>In caso di scompenso (NT-pro)</a:t>
            </a:r>
            <a:r>
              <a:rPr lang="en-GB" altLang="it-IT" b="1">
                <a:solidFill>
                  <a:srgbClr val="FFFFFF"/>
                </a:solidFill>
                <a:latin typeface="Calibri" panose="020F0502020204030204" pitchFamily="34" charset="0"/>
              </a:rPr>
              <a:t>ANP </a:t>
            </a:r>
            <a:r>
              <a:rPr lang="en-GB" altLang="it-IT">
                <a:solidFill>
                  <a:srgbClr val="FFFFFF"/>
                </a:solidFill>
                <a:latin typeface="Calibri" panose="020F0502020204030204" pitchFamily="34" charset="0"/>
              </a:rPr>
              <a:t>e, </a:t>
            </a:r>
            <a:r>
              <a:rPr lang="en-GB" altLang="it-IT" u="sng">
                <a:solidFill>
                  <a:srgbClr val="FFFFFF"/>
                </a:solidFill>
                <a:latin typeface="Calibri" panose="020F0502020204030204" pitchFamily="34" charset="0"/>
              </a:rPr>
              <a:t>in quantità   molto più elevata,</a:t>
            </a:r>
            <a:r>
              <a:rPr lang="en-GB" altLang="it-IT">
                <a:solidFill>
                  <a:srgbClr val="FFFFFF"/>
                </a:solidFill>
                <a:latin typeface="Calibri" panose="020F0502020204030204" pitchFamily="34" charset="0"/>
              </a:rPr>
              <a:t> (NT-pro)</a:t>
            </a:r>
            <a:r>
              <a:rPr lang="en-GB" altLang="it-IT" b="1">
                <a:solidFill>
                  <a:srgbClr val="FFFFFF"/>
                </a:solidFill>
                <a:latin typeface="Calibri" panose="020F0502020204030204" pitchFamily="34" charset="0"/>
              </a:rPr>
              <a:t>BNP</a:t>
            </a:r>
            <a:r>
              <a:rPr lang="en-GB" altLang="it-IT">
                <a:solidFill>
                  <a:srgbClr val="FFFFFF"/>
                </a:solidFill>
                <a:latin typeface="Calibri" panose="020F0502020204030204" pitchFamily="34" charset="0"/>
              </a:rPr>
              <a:t> vengono rilasciati  in circolo col risultato di una concentrazione  maggiore nei soggetti </a:t>
            </a:r>
            <a:r>
              <a:rPr lang="en-GB" altLang="it-IT" sz="1400">
                <a:solidFill>
                  <a:srgbClr val="FFFFFF"/>
                </a:solidFill>
                <a:latin typeface="Calibri" panose="020F0502020204030204" pitchFamily="34" charset="0"/>
              </a:rPr>
              <a:t>scompensati</a:t>
            </a:r>
            <a:r>
              <a:rPr lang="en-GB" altLang="it-IT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GB" altLang="it-IT" sz="1400">
                <a:solidFill>
                  <a:srgbClr val="FFFFFF"/>
                </a:solidFill>
                <a:latin typeface="Calibri" panose="020F0502020204030204" pitchFamily="34" charset="0"/>
              </a:rPr>
              <a:t>rispetto</a:t>
            </a:r>
            <a:r>
              <a:rPr lang="en-GB" altLang="it-IT">
                <a:solidFill>
                  <a:srgbClr val="FFFFFF"/>
                </a:solidFill>
                <a:latin typeface="Calibri" panose="020F0502020204030204" pitchFamily="34" charset="0"/>
              </a:rPr>
              <a:t> agli individui sani. (NT-pro)</a:t>
            </a:r>
            <a:r>
              <a:rPr lang="en-GB" altLang="it-IT" b="1">
                <a:solidFill>
                  <a:srgbClr val="FFFFFF"/>
                </a:solidFill>
                <a:latin typeface="Calibri" panose="020F0502020204030204" pitchFamily="34" charset="0"/>
              </a:rPr>
              <a:t>BNP,</a:t>
            </a:r>
            <a:r>
              <a:rPr lang="en-GB" altLang="it-IT">
                <a:solidFill>
                  <a:srgbClr val="FFFFFF"/>
                </a:solidFill>
                <a:latin typeface="Calibri" panose="020F0502020204030204" pitchFamily="34" charset="0"/>
              </a:rPr>
              <a:t> pertanto, possiede  una miglior sensibilità clinica rispetto a (NT-pro)</a:t>
            </a:r>
            <a:r>
              <a:rPr lang="en-GB" altLang="it-IT" b="1">
                <a:solidFill>
                  <a:srgbClr val="FFFFFF"/>
                </a:solidFill>
                <a:latin typeface="Calibri" panose="020F0502020204030204" pitchFamily="34" charset="0"/>
              </a:rPr>
              <a:t>ANP.</a:t>
            </a:r>
            <a:r>
              <a:rPr lang="en-GB" altLang="it-IT">
                <a:solidFill>
                  <a:srgbClr val="FFFFFF"/>
                </a:solidFill>
                <a:latin typeface="Calibri" panose="020F0502020204030204" pitchFamily="34" charset="0"/>
              </a:rPr>
              <a:t/>
            </a:r>
            <a:br>
              <a:rPr lang="en-GB" altLang="it-IT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GB" altLang="it-IT">
                <a:solidFill>
                  <a:srgbClr val="FFFFFF"/>
                </a:solidFill>
                <a:latin typeface="Calibri" panose="020F0502020204030204" pitchFamily="34" charset="0"/>
              </a:rPr>
              <a:t>   </a:t>
            </a:r>
          </a:p>
        </p:txBody>
      </p:sp>
      <p:grpSp>
        <p:nvGrpSpPr>
          <p:cNvPr id="148487" name="Group 7"/>
          <p:cNvGrpSpPr>
            <a:grpSpLocks/>
          </p:cNvGrpSpPr>
          <p:nvPr/>
        </p:nvGrpSpPr>
        <p:grpSpPr bwMode="auto">
          <a:xfrm>
            <a:off x="2209800" y="1876425"/>
            <a:ext cx="2751138" cy="1752600"/>
            <a:chOff x="624" y="1248"/>
            <a:chExt cx="1521" cy="1104"/>
          </a:xfrm>
        </p:grpSpPr>
        <p:sp>
          <p:nvSpPr>
            <p:cNvPr id="148508" name="Freeform 8"/>
            <p:cNvSpPr>
              <a:spLocks/>
            </p:cNvSpPr>
            <p:nvPr/>
          </p:nvSpPr>
          <p:spPr bwMode="auto">
            <a:xfrm>
              <a:off x="958" y="1508"/>
              <a:ext cx="169" cy="819"/>
            </a:xfrm>
            <a:custGeom>
              <a:avLst/>
              <a:gdLst>
                <a:gd name="T0" fmla="*/ 0 w 363"/>
                <a:gd name="T1" fmla="*/ 0 h 1652"/>
                <a:gd name="T2" fmla="*/ 0 w 363"/>
                <a:gd name="T3" fmla="*/ 0 h 1652"/>
                <a:gd name="T4" fmla="*/ 0 w 363"/>
                <a:gd name="T5" fmla="*/ 0 h 1652"/>
                <a:gd name="T6" fmla="*/ 0 w 363"/>
                <a:gd name="T7" fmla="*/ 0 h 1652"/>
                <a:gd name="T8" fmla="*/ 0 w 363"/>
                <a:gd name="T9" fmla="*/ 0 h 1652"/>
                <a:gd name="T10" fmla="*/ 0 w 363"/>
                <a:gd name="T11" fmla="*/ 0 h 1652"/>
                <a:gd name="T12" fmla="*/ 0 w 363"/>
                <a:gd name="T13" fmla="*/ 0 h 1652"/>
                <a:gd name="T14" fmla="*/ 0 w 363"/>
                <a:gd name="T15" fmla="*/ 0 h 1652"/>
                <a:gd name="T16" fmla="*/ 0 w 363"/>
                <a:gd name="T17" fmla="*/ 0 h 1652"/>
                <a:gd name="T18" fmla="*/ 0 w 363"/>
                <a:gd name="T19" fmla="*/ 0 h 1652"/>
                <a:gd name="T20" fmla="*/ 0 w 363"/>
                <a:gd name="T21" fmla="*/ 0 h 1652"/>
                <a:gd name="T22" fmla="*/ 0 w 363"/>
                <a:gd name="T23" fmla="*/ 0 h 1652"/>
                <a:gd name="T24" fmla="*/ 0 w 363"/>
                <a:gd name="T25" fmla="*/ 0 h 1652"/>
                <a:gd name="T26" fmla="*/ 0 w 363"/>
                <a:gd name="T27" fmla="*/ 0 h 1652"/>
                <a:gd name="T28" fmla="*/ 0 w 363"/>
                <a:gd name="T29" fmla="*/ 0 h 1652"/>
                <a:gd name="T30" fmla="*/ 0 w 363"/>
                <a:gd name="T31" fmla="*/ 0 h 1652"/>
                <a:gd name="T32" fmla="*/ 0 w 363"/>
                <a:gd name="T33" fmla="*/ 0 h 1652"/>
                <a:gd name="T34" fmla="*/ 0 w 363"/>
                <a:gd name="T35" fmla="*/ 0 h 1652"/>
                <a:gd name="T36" fmla="*/ 0 w 363"/>
                <a:gd name="T37" fmla="*/ 0 h 1652"/>
                <a:gd name="T38" fmla="*/ 0 w 363"/>
                <a:gd name="T39" fmla="*/ 0 h 1652"/>
                <a:gd name="T40" fmla="*/ 0 w 363"/>
                <a:gd name="T41" fmla="*/ 0 h 1652"/>
                <a:gd name="T42" fmla="*/ 0 w 363"/>
                <a:gd name="T43" fmla="*/ 0 h 1652"/>
                <a:gd name="T44" fmla="*/ 0 w 363"/>
                <a:gd name="T45" fmla="*/ 0 h 1652"/>
                <a:gd name="T46" fmla="*/ 0 w 363"/>
                <a:gd name="T47" fmla="*/ 0 h 1652"/>
                <a:gd name="T48" fmla="*/ 0 w 363"/>
                <a:gd name="T49" fmla="*/ 0 h 1652"/>
                <a:gd name="T50" fmla="*/ 0 w 363"/>
                <a:gd name="T51" fmla="*/ 0 h 1652"/>
                <a:gd name="T52" fmla="*/ 0 w 363"/>
                <a:gd name="T53" fmla="*/ 0 h 1652"/>
                <a:gd name="T54" fmla="*/ 0 w 363"/>
                <a:gd name="T55" fmla="*/ 0 h 1652"/>
                <a:gd name="T56" fmla="*/ 0 w 363"/>
                <a:gd name="T57" fmla="*/ 0 h 1652"/>
                <a:gd name="T58" fmla="*/ 0 w 363"/>
                <a:gd name="T59" fmla="*/ 0 h 1652"/>
                <a:gd name="T60" fmla="*/ 0 w 363"/>
                <a:gd name="T61" fmla="*/ 0 h 165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3"/>
                <a:gd name="T94" fmla="*/ 0 h 1652"/>
                <a:gd name="T95" fmla="*/ 363 w 363"/>
                <a:gd name="T96" fmla="*/ 1652 h 165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3" h="1652">
                  <a:moveTo>
                    <a:pt x="97" y="58"/>
                  </a:moveTo>
                  <a:lnTo>
                    <a:pt x="97" y="30"/>
                  </a:lnTo>
                  <a:lnTo>
                    <a:pt x="327" y="0"/>
                  </a:lnTo>
                  <a:lnTo>
                    <a:pt x="357" y="27"/>
                  </a:lnTo>
                  <a:lnTo>
                    <a:pt x="360" y="64"/>
                  </a:lnTo>
                  <a:lnTo>
                    <a:pt x="363" y="94"/>
                  </a:lnTo>
                  <a:lnTo>
                    <a:pt x="363" y="145"/>
                  </a:lnTo>
                  <a:lnTo>
                    <a:pt x="357" y="221"/>
                  </a:lnTo>
                  <a:lnTo>
                    <a:pt x="348" y="297"/>
                  </a:lnTo>
                  <a:lnTo>
                    <a:pt x="308" y="666"/>
                  </a:lnTo>
                  <a:lnTo>
                    <a:pt x="278" y="1353"/>
                  </a:lnTo>
                  <a:lnTo>
                    <a:pt x="275" y="1610"/>
                  </a:lnTo>
                  <a:lnTo>
                    <a:pt x="269" y="1622"/>
                  </a:lnTo>
                  <a:lnTo>
                    <a:pt x="245" y="1637"/>
                  </a:lnTo>
                  <a:lnTo>
                    <a:pt x="193" y="1649"/>
                  </a:lnTo>
                  <a:lnTo>
                    <a:pt x="160" y="1652"/>
                  </a:lnTo>
                  <a:lnTo>
                    <a:pt x="121" y="1652"/>
                  </a:lnTo>
                  <a:lnTo>
                    <a:pt x="81" y="1649"/>
                  </a:lnTo>
                  <a:lnTo>
                    <a:pt x="42" y="1637"/>
                  </a:lnTo>
                  <a:lnTo>
                    <a:pt x="15" y="1628"/>
                  </a:lnTo>
                  <a:lnTo>
                    <a:pt x="0" y="1610"/>
                  </a:lnTo>
                  <a:lnTo>
                    <a:pt x="0" y="1592"/>
                  </a:lnTo>
                  <a:lnTo>
                    <a:pt x="15" y="1262"/>
                  </a:lnTo>
                  <a:lnTo>
                    <a:pt x="33" y="651"/>
                  </a:lnTo>
                  <a:lnTo>
                    <a:pt x="81" y="273"/>
                  </a:lnTo>
                  <a:lnTo>
                    <a:pt x="91" y="227"/>
                  </a:lnTo>
                  <a:lnTo>
                    <a:pt x="109" y="170"/>
                  </a:lnTo>
                  <a:lnTo>
                    <a:pt x="115" y="121"/>
                  </a:lnTo>
                  <a:lnTo>
                    <a:pt x="115" y="97"/>
                  </a:lnTo>
                  <a:lnTo>
                    <a:pt x="109" y="79"/>
                  </a:lnTo>
                  <a:lnTo>
                    <a:pt x="97" y="58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509" name="Freeform 9"/>
            <p:cNvSpPr>
              <a:spLocks/>
            </p:cNvSpPr>
            <p:nvPr/>
          </p:nvSpPr>
          <p:spPr bwMode="auto">
            <a:xfrm>
              <a:off x="652" y="1671"/>
              <a:ext cx="363" cy="72"/>
            </a:xfrm>
            <a:custGeom>
              <a:avLst/>
              <a:gdLst>
                <a:gd name="T0" fmla="*/ 0 w 784"/>
                <a:gd name="T1" fmla="*/ 0 h 146"/>
                <a:gd name="T2" fmla="*/ 0 w 784"/>
                <a:gd name="T3" fmla="*/ 0 h 146"/>
                <a:gd name="T4" fmla="*/ 0 w 784"/>
                <a:gd name="T5" fmla="*/ 0 h 146"/>
                <a:gd name="T6" fmla="*/ 0 w 784"/>
                <a:gd name="T7" fmla="*/ 0 h 146"/>
                <a:gd name="T8" fmla="*/ 0 w 784"/>
                <a:gd name="T9" fmla="*/ 0 h 146"/>
                <a:gd name="T10" fmla="*/ 0 w 784"/>
                <a:gd name="T11" fmla="*/ 0 h 146"/>
                <a:gd name="T12" fmla="*/ 0 w 784"/>
                <a:gd name="T13" fmla="*/ 0 h 146"/>
                <a:gd name="T14" fmla="*/ 0 w 784"/>
                <a:gd name="T15" fmla="*/ 0 h 146"/>
                <a:gd name="T16" fmla="*/ 0 w 784"/>
                <a:gd name="T17" fmla="*/ 0 h 146"/>
                <a:gd name="T18" fmla="*/ 0 w 784"/>
                <a:gd name="T19" fmla="*/ 0 h 146"/>
                <a:gd name="T20" fmla="*/ 0 w 784"/>
                <a:gd name="T21" fmla="*/ 0 h 146"/>
                <a:gd name="T22" fmla="*/ 0 w 784"/>
                <a:gd name="T23" fmla="*/ 0 h 146"/>
                <a:gd name="T24" fmla="*/ 0 w 784"/>
                <a:gd name="T25" fmla="*/ 0 h 146"/>
                <a:gd name="T26" fmla="*/ 0 w 784"/>
                <a:gd name="T27" fmla="*/ 0 h 146"/>
                <a:gd name="T28" fmla="*/ 0 w 784"/>
                <a:gd name="T29" fmla="*/ 0 h 146"/>
                <a:gd name="T30" fmla="*/ 0 w 784"/>
                <a:gd name="T31" fmla="*/ 0 h 146"/>
                <a:gd name="T32" fmla="*/ 0 w 784"/>
                <a:gd name="T33" fmla="*/ 0 h 146"/>
                <a:gd name="T34" fmla="*/ 0 w 784"/>
                <a:gd name="T35" fmla="*/ 0 h 146"/>
                <a:gd name="T36" fmla="*/ 0 w 784"/>
                <a:gd name="T37" fmla="*/ 0 h 146"/>
                <a:gd name="T38" fmla="*/ 0 w 784"/>
                <a:gd name="T39" fmla="*/ 0 h 146"/>
                <a:gd name="T40" fmla="*/ 0 w 784"/>
                <a:gd name="T41" fmla="*/ 0 h 146"/>
                <a:gd name="T42" fmla="*/ 0 w 784"/>
                <a:gd name="T43" fmla="*/ 0 h 146"/>
                <a:gd name="T44" fmla="*/ 0 w 784"/>
                <a:gd name="T45" fmla="*/ 0 h 146"/>
                <a:gd name="T46" fmla="*/ 0 w 784"/>
                <a:gd name="T47" fmla="*/ 0 h 146"/>
                <a:gd name="T48" fmla="*/ 0 w 784"/>
                <a:gd name="T49" fmla="*/ 0 h 146"/>
                <a:gd name="T50" fmla="*/ 0 w 784"/>
                <a:gd name="T51" fmla="*/ 0 h 146"/>
                <a:gd name="T52" fmla="*/ 0 w 784"/>
                <a:gd name="T53" fmla="*/ 0 h 146"/>
                <a:gd name="T54" fmla="*/ 0 w 784"/>
                <a:gd name="T55" fmla="*/ 0 h 146"/>
                <a:gd name="T56" fmla="*/ 0 w 784"/>
                <a:gd name="T57" fmla="*/ 0 h 146"/>
                <a:gd name="T58" fmla="*/ 0 w 784"/>
                <a:gd name="T59" fmla="*/ 0 h 146"/>
                <a:gd name="T60" fmla="*/ 0 w 784"/>
                <a:gd name="T61" fmla="*/ 0 h 146"/>
                <a:gd name="T62" fmla="*/ 0 w 784"/>
                <a:gd name="T63" fmla="*/ 0 h 146"/>
                <a:gd name="T64" fmla="*/ 0 w 784"/>
                <a:gd name="T65" fmla="*/ 0 h 146"/>
                <a:gd name="T66" fmla="*/ 0 w 784"/>
                <a:gd name="T67" fmla="*/ 0 h 1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4"/>
                <a:gd name="T103" fmla="*/ 0 h 146"/>
                <a:gd name="T104" fmla="*/ 784 w 784"/>
                <a:gd name="T105" fmla="*/ 146 h 1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4" h="146">
                  <a:moveTo>
                    <a:pt x="766" y="137"/>
                  </a:moveTo>
                  <a:lnTo>
                    <a:pt x="775" y="124"/>
                  </a:lnTo>
                  <a:lnTo>
                    <a:pt x="781" y="115"/>
                  </a:lnTo>
                  <a:lnTo>
                    <a:pt x="781" y="103"/>
                  </a:lnTo>
                  <a:lnTo>
                    <a:pt x="784" y="91"/>
                  </a:lnTo>
                  <a:lnTo>
                    <a:pt x="784" y="82"/>
                  </a:lnTo>
                  <a:lnTo>
                    <a:pt x="781" y="73"/>
                  </a:lnTo>
                  <a:lnTo>
                    <a:pt x="775" y="67"/>
                  </a:lnTo>
                  <a:lnTo>
                    <a:pt x="769" y="67"/>
                  </a:lnTo>
                  <a:lnTo>
                    <a:pt x="660" y="49"/>
                  </a:lnTo>
                  <a:lnTo>
                    <a:pt x="602" y="40"/>
                  </a:lnTo>
                  <a:lnTo>
                    <a:pt x="493" y="28"/>
                  </a:lnTo>
                  <a:lnTo>
                    <a:pt x="345" y="15"/>
                  </a:lnTo>
                  <a:lnTo>
                    <a:pt x="145" y="6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12" y="3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6" y="64"/>
                  </a:lnTo>
                  <a:lnTo>
                    <a:pt x="15" y="67"/>
                  </a:lnTo>
                  <a:lnTo>
                    <a:pt x="88" y="70"/>
                  </a:lnTo>
                  <a:lnTo>
                    <a:pt x="257" y="82"/>
                  </a:lnTo>
                  <a:lnTo>
                    <a:pt x="357" y="88"/>
                  </a:lnTo>
                  <a:lnTo>
                    <a:pt x="457" y="100"/>
                  </a:lnTo>
                  <a:lnTo>
                    <a:pt x="560" y="112"/>
                  </a:lnTo>
                  <a:lnTo>
                    <a:pt x="645" y="124"/>
                  </a:lnTo>
                  <a:lnTo>
                    <a:pt x="745" y="146"/>
                  </a:lnTo>
                  <a:lnTo>
                    <a:pt x="754" y="146"/>
                  </a:lnTo>
                  <a:lnTo>
                    <a:pt x="766" y="137"/>
                  </a:lnTo>
                  <a:close/>
                </a:path>
              </a:pathLst>
            </a:custGeom>
            <a:solidFill>
              <a:srgbClr val="A36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510" name="Freeform 10"/>
            <p:cNvSpPr>
              <a:spLocks/>
            </p:cNvSpPr>
            <p:nvPr/>
          </p:nvSpPr>
          <p:spPr bwMode="auto">
            <a:xfrm>
              <a:off x="657" y="1628"/>
              <a:ext cx="367" cy="73"/>
            </a:xfrm>
            <a:custGeom>
              <a:avLst/>
              <a:gdLst>
                <a:gd name="T0" fmla="*/ 0 w 793"/>
                <a:gd name="T1" fmla="*/ 0 h 148"/>
                <a:gd name="T2" fmla="*/ 0 w 793"/>
                <a:gd name="T3" fmla="*/ 0 h 148"/>
                <a:gd name="T4" fmla="*/ 0 w 793"/>
                <a:gd name="T5" fmla="*/ 0 h 148"/>
                <a:gd name="T6" fmla="*/ 0 w 793"/>
                <a:gd name="T7" fmla="*/ 0 h 148"/>
                <a:gd name="T8" fmla="*/ 0 w 793"/>
                <a:gd name="T9" fmla="*/ 0 h 148"/>
                <a:gd name="T10" fmla="*/ 0 w 793"/>
                <a:gd name="T11" fmla="*/ 0 h 148"/>
                <a:gd name="T12" fmla="*/ 0 w 793"/>
                <a:gd name="T13" fmla="*/ 0 h 148"/>
                <a:gd name="T14" fmla="*/ 0 w 793"/>
                <a:gd name="T15" fmla="*/ 0 h 148"/>
                <a:gd name="T16" fmla="*/ 0 w 793"/>
                <a:gd name="T17" fmla="*/ 0 h 148"/>
                <a:gd name="T18" fmla="*/ 0 w 793"/>
                <a:gd name="T19" fmla="*/ 0 h 148"/>
                <a:gd name="T20" fmla="*/ 0 w 793"/>
                <a:gd name="T21" fmla="*/ 0 h 148"/>
                <a:gd name="T22" fmla="*/ 0 w 793"/>
                <a:gd name="T23" fmla="*/ 0 h 148"/>
                <a:gd name="T24" fmla="*/ 0 w 793"/>
                <a:gd name="T25" fmla="*/ 0 h 148"/>
                <a:gd name="T26" fmla="*/ 0 w 793"/>
                <a:gd name="T27" fmla="*/ 0 h 148"/>
                <a:gd name="T28" fmla="*/ 0 w 793"/>
                <a:gd name="T29" fmla="*/ 0 h 148"/>
                <a:gd name="T30" fmla="*/ 0 w 793"/>
                <a:gd name="T31" fmla="*/ 0 h 148"/>
                <a:gd name="T32" fmla="*/ 0 w 793"/>
                <a:gd name="T33" fmla="*/ 0 h 148"/>
                <a:gd name="T34" fmla="*/ 0 w 793"/>
                <a:gd name="T35" fmla="*/ 0 h 148"/>
                <a:gd name="T36" fmla="*/ 0 w 793"/>
                <a:gd name="T37" fmla="*/ 0 h 148"/>
                <a:gd name="T38" fmla="*/ 0 w 793"/>
                <a:gd name="T39" fmla="*/ 0 h 148"/>
                <a:gd name="T40" fmla="*/ 0 w 793"/>
                <a:gd name="T41" fmla="*/ 0 h 148"/>
                <a:gd name="T42" fmla="*/ 0 w 793"/>
                <a:gd name="T43" fmla="*/ 0 h 148"/>
                <a:gd name="T44" fmla="*/ 0 w 793"/>
                <a:gd name="T45" fmla="*/ 0 h 148"/>
                <a:gd name="T46" fmla="*/ 0 w 793"/>
                <a:gd name="T47" fmla="*/ 0 h 148"/>
                <a:gd name="T48" fmla="*/ 0 w 793"/>
                <a:gd name="T49" fmla="*/ 0 h 148"/>
                <a:gd name="T50" fmla="*/ 0 w 793"/>
                <a:gd name="T51" fmla="*/ 0 h 148"/>
                <a:gd name="T52" fmla="*/ 0 w 793"/>
                <a:gd name="T53" fmla="*/ 0 h 148"/>
                <a:gd name="T54" fmla="*/ 0 w 793"/>
                <a:gd name="T55" fmla="*/ 0 h 148"/>
                <a:gd name="T56" fmla="*/ 0 w 793"/>
                <a:gd name="T57" fmla="*/ 0 h 148"/>
                <a:gd name="T58" fmla="*/ 0 w 793"/>
                <a:gd name="T59" fmla="*/ 0 h 1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3"/>
                <a:gd name="T91" fmla="*/ 0 h 148"/>
                <a:gd name="T92" fmla="*/ 793 w 793"/>
                <a:gd name="T93" fmla="*/ 148 h 14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3" h="148">
                  <a:moveTo>
                    <a:pt x="778" y="136"/>
                  </a:moveTo>
                  <a:lnTo>
                    <a:pt x="784" y="124"/>
                  </a:lnTo>
                  <a:lnTo>
                    <a:pt x="787" y="115"/>
                  </a:lnTo>
                  <a:lnTo>
                    <a:pt x="793" y="99"/>
                  </a:lnTo>
                  <a:lnTo>
                    <a:pt x="793" y="90"/>
                  </a:lnTo>
                  <a:lnTo>
                    <a:pt x="793" y="78"/>
                  </a:lnTo>
                  <a:lnTo>
                    <a:pt x="787" y="69"/>
                  </a:lnTo>
                  <a:lnTo>
                    <a:pt x="778" y="66"/>
                  </a:lnTo>
                  <a:lnTo>
                    <a:pt x="602" y="45"/>
                  </a:lnTo>
                  <a:lnTo>
                    <a:pt x="472" y="33"/>
                  </a:lnTo>
                  <a:lnTo>
                    <a:pt x="372" y="24"/>
                  </a:lnTo>
                  <a:lnTo>
                    <a:pt x="148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9"/>
                  </a:lnTo>
                  <a:lnTo>
                    <a:pt x="3" y="21"/>
                  </a:lnTo>
                  <a:lnTo>
                    <a:pt x="3" y="27"/>
                  </a:lnTo>
                  <a:lnTo>
                    <a:pt x="0" y="39"/>
                  </a:lnTo>
                  <a:lnTo>
                    <a:pt x="3" y="48"/>
                  </a:lnTo>
                  <a:lnTo>
                    <a:pt x="6" y="57"/>
                  </a:lnTo>
                  <a:lnTo>
                    <a:pt x="9" y="60"/>
                  </a:lnTo>
                  <a:lnTo>
                    <a:pt x="12" y="63"/>
                  </a:lnTo>
                  <a:lnTo>
                    <a:pt x="91" y="69"/>
                  </a:lnTo>
                  <a:lnTo>
                    <a:pt x="266" y="81"/>
                  </a:lnTo>
                  <a:lnTo>
                    <a:pt x="466" y="102"/>
                  </a:lnTo>
                  <a:lnTo>
                    <a:pt x="645" y="130"/>
                  </a:lnTo>
                  <a:lnTo>
                    <a:pt x="757" y="148"/>
                  </a:lnTo>
                  <a:lnTo>
                    <a:pt x="769" y="145"/>
                  </a:lnTo>
                  <a:lnTo>
                    <a:pt x="778" y="136"/>
                  </a:lnTo>
                  <a:close/>
                </a:path>
              </a:pathLst>
            </a:custGeom>
            <a:solidFill>
              <a:srgbClr val="A36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511" name="Freeform 11"/>
            <p:cNvSpPr>
              <a:spLocks/>
            </p:cNvSpPr>
            <p:nvPr/>
          </p:nvSpPr>
          <p:spPr bwMode="auto">
            <a:xfrm>
              <a:off x="719" y="1715"/>
              <a:ext cx="139" cy="582"/>
            </a:xfrm>
            <a:custGeom>
              <a:avLst/>
              <a:gdLst>
                <a:gd name="T0" fmla="*/ 0 w 300"/>
                <a:gd name="T1" fmla="*/ 0 h 1174"/>
                <a:gd name="T2" fmla="*/ 0 w 300"/>
                <a:gd name="T3" fmla="*/ 0 h 1174"/>
                <a:gd name="T4" fmla="*/ 0 w 300"/>
                <a:gd name="T5" fmla="*/ 0 h 1174"/>
                <a:gd name="T6" fmla="*/ 0 w 300"/>
                <a:gd name="T7" fmla="*/ 0 h 1174"/>
                <a:gd name="T8" fmla="*/ 0 w 300"/>
                <a:gd name="T9" fmla="*/ 0 h 1174"/>
                <a:gd name="T10" fmla="*/ 0 w 300"/>
                <a:gd name="T11" fmla="*/ 0 h 1174"/>
                <a:gd name="T12" fmla="*/ 0 w 300"/>
                <a:gd name="T13" fmla="*/ 0 h 1174"/>
                <a:gd name="T14" fmla="*/ 0 w 300"/>
                <a:gd name="T15" fmla="*/ 0 h 1174"/>
                <a:gd name="T16" fmla="*/ 0 w 300"/>
                <a:gd name="T17" fmla="*/ 0 h 1174"/>
                <a:gd name="T18" fmla="*/ 0 w 300"/>
                <a:gd name="T19" fmla="*/ 0 h 1174"/>
                <a:gd name="T20" fmla="*/ 0 w 300"/>
                <a:gd name="T21" fmla="*/ 0 h 1174"/>
                <a:gd name="T22" fmla="*/ 0 w 300"/>
                <a:gd name="T23" fmla="*/ 0 h 1174"/>
                <a:gd name="T24" fmla="*/ 0 w 300"/>
                <a:gd name="T25" fmla="*/ 0 h 1174"/>
                <a:gd name="T26" fmla="*/ 0 w 300"/>
                <a:gd name="T27" fmla="*/ 0 h 1174"/>
                <a:gd name="T28" fmla="*/ 0 w 300"/>
                <a:gd name="T29" fmla="*/ 0 h 1174"/>
                <a:gd name="T30" fmla="*/ 0 w 300"/>
                <a:gd name="T31" fmla="*/ 0 h 1174"/>
                <a:gd name="T32" fmla="*/ 0 w 300"/>
                <a:gd name="T33" fmla="*/ 0 h 1174"/>
                <a:gd name="T34" fmla="*/ 0 w 300"/>
                <a:gd name="T35" fmla="*/ 0 h 1174"/>
                <a:gd name="T36" fmla="*/ 0 w 300"/>
                <a:gd name="T37" fmla="*/ 0 h 1174"/>
                <a:gd name="T38" fmla="*/ 0 w 300"/>
                <a:gd name="T39" fmla="*/ 0 h 1174"/>
                <a:gd name="T40" fmla="*/ 0 w 300"/>
                <a:gd name="T41" fmla="*/ 0 h 1174"/>
                <a:gd name="T42" fmla="*/ 0 w 300"/>
                <a:gd name="T43" fmla="*/ 0 h 1174"/>
                <a:gd name="T44" fmla="*/ 0 w 300"/>
                <a:gd name="T45" fmla="*/ 0 h 1174"/>
                <a:gd name="T46" fmla="*/ 0 w 300"/>
                <a:gd name="T47" fmla="*/ 0 h 1174"/>
                <a:gd name="T48" fmla="*/ 0 w 300"/>
                <a:gd name="T49" fmla="*/ 0 h 1174"/>
                <a:gd name="T50" fmla="*/ 0 w 300"/>
                <a:gd name="T51" fmla="*/ 0 h 1174"/>
                <a:gd name="T52" fmla="*/ 0 w 300"/>
                <a:gd name="T53" fmla="*/ 0 h 1174"/>
                <a:gd name="T54" fmla="*/ 0 w 300"/>
                <a:gd name="T55" fmla="*/ 0 h 1174"/>
                <a:gd name="T56" fmla="*/ 0 w 300"/>
                <a:gd name="T57" fmla="*/ 0 h 1174"/>
                <a:gd name="T58" fmla="*/ 0 w 300"/>
                <a:gd name="T59" fmla="*/ 0 h 1174"/>
                <a:gd name="T60" fmla="*/ 0 w 300"/>
                <a:gd name="T61" fmla="*/ 0 h 1174"/>
                <a:gd name="T62" fmla="*/ 0 w 300"/>
                <a:gd name="T63" fmla="*/ 0 h 1174"/>
                <a:gd name="T64" fmla="*/ 0 w 300"/>
                <a:gd name="T65" fmla="*/ 0 h 1174"/>
                <a:gd name="T66" fmla="*/ 0 w 300"/>
                <a:gd name="T67" fmla="*/ 0 h 1174"/>
                <a:gd name="T68" fmla="*/ 0 w 300"/>
                <a:gd name="T69" fmla="*/ 0 h 1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0"/>
                <a:gd name="T106" fmla="*/ 0 h 1174"/>
                <a:gd name="T107" fmla="*/ 300 w 300"/>
                <a:gd name="T108" fmla="*/ 1174 h 11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0" h="1174">
                  <a:moveTo>
                    <a:pt x="297" y="9"/>
                  </a:moveTo>
                  <a:lnTo>
                    <a:pt x="282" y="3"/>
                  </a:lnTo>
                  <a:lnTo>
                    <a:pt x="264" y="3"/>
                  </a:lnTo>
                  <a:lnTo>
                    <a:pt x="230" y="0"/>
                  </a:lnTo>
                  <a:lnTo>
                    <a:pt x="200" y="3"/>
                  </a:lnTo>
                  <a:lnTo>
                    <a:pt x="182" y="6"/>
                  </a:lnTo>
                  <a:lnTo>
                    <a:pt x="149" y="9"/>
                  </a:lnTo>
                  <a:lnTo>
                    <a:pt x="94" y="18"/>
                  </a:lnTo>
                  <a:lnTo>
                    <a:pt x="61" y="24"/>
                  </a:lnTo>
                  <a:lnTo>
                    <a:pt x="37" y="30"/>
                  </a:lnTo>
                  <a:lnTo>
                    <a:pt x="15" y="39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12" y="294"/>
                  </a:lnTo>
                  <a:lnTo>
                    <a:pt x="18" y="560"/>
                  </a:lnTo>
                  <a:lnTo>
                    <a:pt x="18" y="781"/>
                  </a:lnTo>
                  <a:lnTo>
                    <a:pt x="25" y="1132"/>
                  </a:lnTo>
                  <a:lnTo>
                    <a:pt x="31" y="1141"/>
                  </a:lnTo>
                  <a:lnTo>
                    <a:pt x="40" y="1150"/>
                  </a:lnTo>
                  <a:lnTo>
                    <a:pt x="55" y="1159"/>
                  </a:lnTo>
                  <a:lnTo>
                    <a:pt x="70" y="1162"/>
                  </a:lnTo>
                  <a:lnTo>
                    <a:pt x="100" y="1171"/>
                  </a:lnTo>
                  <a:lnTo>
                    <a:pt x="115" y="1171"/>
                  </a:lnTo>
                  <a:lnTo>
                    <a:pt x="130" y="1174"/>
                  </a:lnTo>
                  <a:lnTo>
                    <a:pt x="164" y="1174"/>
                  </a:lnTo>
                  <a:lnTo>
                    <a:pt x="182" y="1171"/>
                  </a:lnTo>
                  <a:lnTo>
                    <a:pt x="215" y="1165"/>
                  </a:lnTo>
                  <a:lnTo>
                    <a:pt x="236" y="1156"/>
                  </a:lnTo>
                  <a:lnTo>
                    <a:pt x="245" y="1147"/>
                  </a:lnTo>
                  <a:lnTo>
                    <a:pt x="255" y="1141"/>
                  </a:lnTo>
                  <a:lnTo>
                    <a:pt x="261" y="1129"/>
                  </a:lnTo>
                  <a:lnTo>
                    <a:pt x="261" y="905"/>
                  </a:lnTo>
                  <a:lnTo>
                    <a:pt x="285" y="487"/>
                  </a:lnTo>
                  <a:lnTo>
                    <a:pt x="300" y="9"/>
                  </a:lnTo>
                  <a:lnTo>
                    <a:pt x="297" y="9"/>
                  </a:lnTo>
                  <a:close/>
                </a:path>
              </a:pathLst>
            </a:custGeom>
            <a:solidFill>
              <a:srgbClr val="AF7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512" name="Freeform 12"/>
            <p:cNvSpPr>
              <a:spLocks/>
            </p:cNvSpPr>
            <p:nvPr/>
          </p:nvSpPr>
          <p:spPr bwMode="auto">
            <a:xfrm>
              <a:off x="635" y="1637"/>
              <a:ext cx="601" cy="715"/>
            </a:xfrm>
            <a:custGeom>
              <a:avLst/>
              <a:gdLst>
                <a:gd name="T0" fmla="*/ 0 w 1216"/>
                <a:gd name="T1" fmla="*/ 1 h 1231"/>
                <a:gd name="T2" fmla="*/ 0 w 1216"/>
                <a:gd name="T3" fmla="*/ 1 h 1231"/>
                <a:gd name="T4" fmla="*/ 0 w 1216"/>
                <a:gd name="T5" fmla="*/ 1 h 1231"/>
                <a:gd name="T6" fmla="*/ 0 w 1216"/>
                <a:gd name="T7" fmla="*/ 1 h 1231"/>
                <a:gd name="T8" fmla="*/ 0 w 1216"/>
                <a:gd name="T9" fmla="*/ 1 h 1231"/>
                <a:gd name="T10" fmla="*/ 0 w 1216"/>
                <a:gd name="T11" fmla="*/ 1 h 1231"/>
                <a:gd name="T12" fmla="*/ 0 w 1216"/>
                <a:gd name="T13" fmla="*/ 1 h 1231"/>
                <a:gd name="T14" fmla="*/ 0 w 1216"/>
                <a:gd name="T15" fmla="*/ 1 h 1231"/>
                <a:gd name="T16" fmla="*/ 0 w 1216"/>
                <a:gd name="T17" fmla="*/ 1 h 1231"/>
                <a:gd name="T18" fmla="*/ 0 w 1216"/>
                <a:gd name="T19" fmla="*/ 1 h 1231"/>
                <a:gd name="T20" fmla="*/ 0 w 1216"/>
                <a:gd name="T21" fmla="*/ 1 h 1231"/>
                <a:gd name="T22" fmla="*/ 0 w 1216"/>
                <a:gd name="T23" fmla="*/ 1 h 1231"/>
                <a:gd name="T24" fmla="*/ 0 w 1216"/>
                <a:gd name="T25" fmla="*/ 1 h 1231"/>
                <a:gd name="T26" fmla="*/ 0 w 1216"/>
                <a:gd name="T27" fmla="*/ 1 h 1231"/>
                <a:gd name="T28" fmla="*/ 0 w 1216"/>
                <a:gd name="T29" fmla="*/ 1 h 1231"/>
                <a:gd name="T30" fmla="*/ 0 w 1216"/>
                <a:gd name="T31" fmla="*/ 1 h 1231"/>
                <a:gd name="T32" fmla="*/ 0 w 1216"/>
                <a:gd name="T33" fmla="*/ 1 h 1231"/>
                <a:gd name="T34" fmla="*/ 0 w 1216"/>
                <a:gd name="T35" fmla="*/ 1 h 1231"/>
                <a:gd name="T36" fmla="*/ 0 w 1216"/>
                <a:gd name="T37" fmla="*/ 1 h 1231"/>
                <a:gd name="T38" fmla="*/ 0 w 1216"/>
                <a:gd name="T39" fmla="*/ 1 h 1231"/>
                <a:gd name="T40" fmla="*/ 0 w 1216"/>
                <a:gd name="T41" fmla="*/ 1 h 1231"/>
                <a:gd name="T42" fmla="*/ 0 w 1216"/>
                <a:gd name="T43" fmla="*/ 1 h 1231"/>
                <a:gd name="T44" fmla="*/ 0 w 1216"/>
                <a:gd name="T45" fmla="*/ 1 h 1231"/>
                <a:gd name="T46" fmla="*/ 0 w 1216"/>
                <a:gd name="T47" fmla="*/ 1 h 1231"/>
                <a:gd name="T48" fmla="*/ 0 w 1216"/>
                <a:gd name="T49" fmla="*/ 1 h 1231"/>
                <a:gd name="T50" fmla="*/ 0 w 1216"/>
                <a:gd name="T51" fmla="*/ 0 h 1231"/>
                <a:gd name="T52" fmla="*/ 0 w 1216"/>
                <a:gd name="T53" fmla="*/ 1 h 1231"/>
                <a:gd name="T54" fmla="*/ 0 w 1216"/>
                <a:gd name="T55" fmla="*/ 1 h 1231"/>
                <a:gd name="T56" fmla="*/ 0 w 1216"/>
                <a:gd name="T57" fmla="*/ 1 h 1231"/>
                <a:gd name="T58" fmla="*/ 0 w 1216"/>
                <a:gd name="T59" fmla="*/ 1 h 1231"/>
                <a:gd name="T60" fmla="*/ 0 w 1216"/>
                <a:gd name="T61" fmla="*/ 1 h 1231"/>
                <a:gd name="T62" fmla="*/ 0 w 1216"/>
                <a:gd name="T63" fmla="*/ 1 h 12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16"/>
                <a:gd name="T97" fmla="*/ 0 h 1231"/>
                <a:gd name="T98" fmla="*/ 1216 w 1216"/>
                <a:gd name="T99" fmla="*/ 1231 h 12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16" h="1231">
                  <a:moveTo>
                    <a:pt x="0" y="363"/>
                  </a:moveTo>
                  <a:lnTo>
                    <a:pt x="9" y="469"/>
                  </a:lnTo>
                  <a:lnTo>
                    <a:pt x="18" y="511"/>
                  </a:lnTo>
                  <a:lnTo>
                    <a:pt x="39" y="593"/>
                  </a:lnTo>
                  <a:lnTo>
                    <a:pt x="54" y="644"/>
                  </a:lnTo>
                  <a:lnTo>
                    <a:pt x="81" y="705"/>
                  </a:lnTo>
                  <a:lnTo>
                    <a:pt x="115" y="771"/>
                  </a:lnTo>
                  <a:lnTo>
                    <a:pt x="145" y="817"/>
                  </a:lnTo>
                  <a:lnTo>
                    <a:pt x="178" y="871"/>
                  </a:lnTo>
                  <a:lnTo>
                    <a:pt x="242" y="956"/>
                  </a:lnTo>
                  <a:lnTo>
                    <a:pt x="272" y="995"/>
                  </a:lnTo>
                  <a:lnTo>
                    <a:pt x="305" y="1029"/>
                  </a:lnTo>
                  <a:lnTo>
                    <a:pt x="342" y="1059"/>
                  </a:lnTo>
                  <a:lnTo>
                    <a:pt x="381" y="1089"/>
                  </a:lnTo>
                  <a:lnTo>
                    <a:pt x="414" y="1110"/>
                  </a:lnTo>
                  <a:lnTo>
                    <a:pt x="451" y="1135"/>
                  </a:lnTo>
                  <a:lnTo>
                    <a:pt x="484" y="1153"/>
                  </a:lnTo>
                  <a:lnTo>
                    <a:pt x="526" y="1174"/>
                  </a:lnTo>
                  <a:lnTo>
                    <a:pt x="566" y="1189"/>
                  </a:lnTo>
                  <a:lnTo>
                    <a:pt x="611" y="1207"/>
                  </a:lnTo>
                  <a:lnTo>
                    <a:pt x="653" y="1216"/>
                  </a:lnTo>
                  <a:lnTo>
                    <a:pt x="717" y="1225"/>
                  </a:lnTo>
                  <a:lnTo>
                    <a:pt x="778" y="1231"/>
                  </a:lnTo>
                  <a:lnTo>
                    <a:pt x="829" y="1231"/>
                  </a:lnTo>
                  <a:lnTo>
                    <a:pt x="868" y="1231"/>
                  </a:lnTo>
                  <a:lnTo>
                    <a:pt x="929" y="1231"/>
                  </a:lnTo>
                  <a:lnTo>
                    <a:pt x="980" y="1219"/>
                  </a:lnTo>
                  <a:lnTo>
                    <a:pt x="1014" y="1210"/>
                  </a:lnTo>
                  <a:lnTo>
                    <a:pt x="1056" y="1192"/>
                  </a:lnTo>
                  <a:lnTo>
                    <a:pt x="1089" y="1171"/>
                  </a:lnTo>
                  <a:lnTo>
                    <a:pt x="1116" y="1147"/>
                  </a:lnTo>
                  <a:lnTo>
                    <a:pt x="1138" y="1116"/>
                  </a:lnTo>
                  <a:lnTo>
                    <a:pt x="1156" y="1080"/>
                  </a:lnTo>
                  <a:lnTo>
                    <a:pt x="1177" y="1035"/>
                  </a:lnTo>
                  <a:lnTo>
                    <a:pt x="1183" y="1007"/>
                  </a:lnTo>
                  <a:lnTo>
                    <a:pt x="1195" y="971"/>
                  </a:lnTo>
                  <a:lnTo>
                    <a:pt x="1204" y="929"/>
                  </a:lnTo>
                  <a:lnTo>
                    <a:pt x="1210" y="883"/>
                  </a:lnTo>
                  <a:lnTo>
                    <a:pt x="1216" y="656"/>
                  </a:lnTo>
                  <a:lnTo>
                    <a:pt x="1213" y="560"/>
                  </a:lnTo>
                  <a:lnTo>
                    <a:pt x="1198" y="475"/>
                  </a:lnTo>
                  <a:lnTo>
                    <a:pt x="1183" y="411"/>
                  </a:lnTo>
                  <a:lnTo>
                    <a:pt x="1147" y="330"/>
                  </a:lnTo>
                  <a:lnTo>
                    <a:pt x="1129" y="293"/>
                  </a:lnTo>
                  <a:lnTo>
                    <a:pt x="1083" y="230"/>
                  </a:lnTo>
                  <a:lnTo>
                    <a:pt x="1077" y="142"/>
                  </a:lnTo>
                  <a:lnTo>
                    <a:pt x="1071" y="118"/>
                  </a:lnTo>
                  <a:lnTo>
                    <a:pt x="1056" y="81"/>
                  </a:lnTo>
                  <a:lnTo>
                    <a:pt x="1038" y="51"/>
                  </a:lnTo>
                  <a:lnTo>
                    <a:pt x="1001" y="24"/>
                  </a:lnTo>
                  <a:lnTo>
                    <a:pt x="926" y="0"/>
                  </a:lnTo>
                  <a:lnTo>
                    <a:pt x="844" y="0"/>
                  </a:lnTo>
                  <a:lnTo>
                    <a:pt x="762" y="0"/>
                  </a:lnTo>
                  <a:lnTo>
                    <a:pt x="584" y="12"/>
                  </a:lnTo>
                  <a:lnTo>
                    <a:pt x="399" y="18"/>
                  </a:lnTo>
                  <a:lnTo>
                    <a:pt x="260" y="24"/>
                  </a:lnTo>
                  <a:lnTo>
                    <a:pt x="202" y="33"/>
                  </a:lnTo>
                  <a:lnTo>
                    <a:pt x="160" y="63"/>
                  </a:lnTo>
                  <a:lnTo>
                    <a:pt x="130" y="91"/>
                  </a:lnTo>
                  <a:lnTo>
                    <a:pt x="103" y="124"/>
                  </a:lnTo>
                  <a:lnTo>
                    <a:pt x="75" y="193"/>
                  </a:lnTo>
                  <a:lnTo>
                    <a:pt x="39" y="242"/>
                  </a:lnTo>
                  <a:lnTo>
                    <a:pt x="9" y="308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513" name="Freeform 13"/>
            <p:cNvSpPr>
              <a:spLocks/>
            </p:cNvSpPr>
            <p:nvPr/>
          </p:nvSpPr>
          <p:spPr bwMode="auto">
            <a:xfrm>
              <a:off x="671" y="1497"/>
              <a:ext cx="439" cy="251"/>
            </a:xfrm>
            <a:custGeom>
              <a:avLst/>
              <a:gdLst>
                <a:gd name="T0" fmla="*/ 0 w 948"/>
                <a:gd name="T1" fmla="*/ 0 h 506"/>
                <a:gd name="T2" fmla="*/ 0 w 948"/>
                <a:gd name="T3" fmla="*/ 0 h 506"/>
                <a:gd name="T4" fmla="*/ 0 w 948"/>
                <a:gd name="T5" fmla="*/ 0 h 506"/>
                <a:gd name="T6" fmla="*/ 0 w 948"/>
                <a:gd name="T7" fmla="*/ 0 h 506"/>
                <a:gd name="T8" fmla="*/ 0 w 948"/>
                <a:gd name="T9" fmla="*/ 0 h 506"/>
                <a:gd name="T10" fmla="*/ 0 w 948"/>
                <a:gd name="T11" fmla="*/ 0 h 506"/>
                <a:gd name="T12" fmla="*/ 0 w 948"/>
                <a:gd name="T13" fmla="*/ 0 h 506"/>
                <a:gd name="T14" fmla="*/ 0 w 948"/>
                <a:gd name="T15" fmla="*/ 0 h 506"/>
                <a:gd name="T16" fmla="*/ 0 w 948"/>
                <a:gd name="T17" fmla="*/ 0 h 506"/>
                <a:gd name="T18" fmla="*/ 0 w 948"/>
                <a:gd name="T19" fmla="*/ 0 h 506"/>
                <a:gd name="T20" fmla="*/ 0 w 948"/>
                <a:gd name="T21" fmla="*/ 0 h 506"/>
                <a:gd name="T22" fmla="*/ 0 w 948"/>
                <a:gd name="T23" fmla="*/ 0 h 506"/>
                <a:gd name="T24" fmla="*/ 0 w 948"/>
                <a:gd name="T25" fmla="*/ 0 h 506"/>
                <a:gd name="T26" fmla="*/ 0 w 948"/>
                <a:gd name="T27" fmla="*/ 0 h 506"/>
                <a:gd name="T28" fmla="*/ 0 w 948"/>
                <a:gd name="T29" fmla="*/ 0 h 506"/>
                <a:gd name="T30" fmla="*/ 0 w 948"/>
                <a:gd name="T31" fmla="*/ 0 h 506"/>
                <a:gd name="T32" fmla="*/ 0 w 948"/>
                <a:gd name="T33" fmla="*/ 0 h 506"/>
                <a:gd name="T34" fmla="*/ 0 w 948"/>
                <a:gd name="T35" fmla="*/ 0 h 506"/>
                <a:gd name="T36" fmla="*/ 0 w 948"/>
                <a:gd name="T37" fmla="*/ 0 h 506"/>
                <a:gd name="T38" fmla="*/ 0 w 948"/>
                <a:gd name="T39" fmla="*/ 0 h 506"/>
                <a:gd name="T40" fmla="*/ 0 w 948"/>
                <a:gd name="T41" fmla="*/ 0 h 506"/>
                <a:gd name="T42" fmla="*/ 0 w 948"/>
                <a:gd name="T43" fmla="*/ 0 h 506"/>
                <a:gd name="T44" fmla="*/ 0 w 948"/>
                <a:gd name="T45" fmla="*/ 0 h 506"/>
                <a:gd name="T46" fmla="*/ 0 w 948"/>
                <a:gd name="T47" fmla="*/ 0 h 506"/>
                <a:gd name="T48" fmla="*/ 0 w 948"/>
                <a:gd name="T49" fmla="*/ 0 h 506"/>
                <a:gd name="T50" fmla="*/ 0 w 948"/>
                <a:gd name="T51" fmla="*/ 0 h 506"/>
                <a:gd name="T52" fmla="*/ 0 w 948"/>
                <a:gd name="T53" fmla="*/ 0 h 506"/>
                <a:gd name="T54" fmla="*/ 0 w 948"/>
                <a:gd name="T55" fmla="*/ 0 h 506"/>
                <a:gd name="T56" fmla="*/ 0 w 948"/>
                <a:gd name="T57" fmla="*/ 0 h 506"/>
                <a:gd name="T58" fmla="*/ 0 w 948"/>
                <a:gd name="T59" fmla="*/ 0 h 506"/>
                <a:gd name="T60" fmla="*/ 0 w 948"/>
                <a:gd name="T61" fmla="*/ 0 h 506"/>
                <a:gd name="T62" fmla="*/ 0 w 948"/>
                <a:gd name="T63" fmla="*/ 0 h 506"/>
                <a:gd name="T64" fmla="*/ 0 w 948"/>
                <a:gd name="T65" fmla="*/ 0 h 506"/>
                <a:gd name="T66" fmla="*/ 0 w 948"/>
                <a:gd name="T67" fmla="*/ 0 h 506"/>
                <a:gd name="T68" fmla="*/ 0 w 948"/>
                <a:gd name="T69" fmla="*/ 0 h 5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8"/>
                <a:gd name="T106" fmla="*/ 0 h 506"/>
                <a:gd name="T107" fmla="*/ 948 w 948"/>
                <a:gd name="T108" fmla="*/ 506 h 5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8" h="506">
                  <a:moveTo>
                    <a:pt x="415" y="430"/>
                  </a:moveTo>
                  <a:lnTo>
                    <a:pt x="415" y="424"/>
                  </a:lnTo>
                  <a:lnTo>
                    <a:pt x="427" y="403"/>
                  </a:lnTo>
                  <a:lnTo>
                    <a:pt x="442" y="379"/>
                  </a:lnTo>
                  <a:lnTo>
                    <a:pt x="466" y="345"/>
                  </a:lnTo>
                  <a:lnTo>
                    <a:pt x="491" y="312"/>
                  </a:lnTo>
                  <a:lnTo>
                    <a:pt x="521" y="282"/>
                  </a:lnTo>
                  <a:lnTo>
                    <a:pt x="584" y="230"/>
                  </a:lnTo>
                  <a:lnTo>
                    <a:pt x="612" y="212"/>
                  </a:lnTo>
                  <a:lnTo>
                    <a:pt x="624" y="197"/>
                  </a:lnTo>
                  <a:lnTo>
                    <a:pt x="624" y="194"/>
                  </a:lnTo>
                  <a:lnTo>
                    <a:pt x="624" y="191"/>
                  </a:lnTo>
                  <a:lnTo>
                    <a:pt x="624" y="185"/>
                  </a:lnTo>
                  <a:lnTo>
                    <a:pt x="621" y="182"/>
                  </a:lnTo>
                  <a:lnTo>
                    <a:pt x="615" y="182"/>
                  </a:lnTo>
                  <a:lnTo>
                    <a:pt x="606" y="179"/>
                  </a:lnTo>
                  <a:lnTo>
                    <a:pt x="454" y="164"/>
                  </a:lnTo>
                  <a:lnTo>
                    <a:pt x="273" y="143"/>
                  </a:lnTo>
                  <a:lnTo>
                    <a:pt x="100" y="130"/>
                  </a:lnTo>
                  <a:lnTo>
                    <a:pt x="9" y="118"/>
                  </a:lnTo>
                  <a:lnTo>
                    <a:pt x="6" y="112"/>
                  </a:lnTo>
                  <a:lnTo>
                    <a:pt x="0" y="100"/>
                  </a:lnTo>
                  <a:lnTo>
                    <a:pt x="0" y="76"/>
                  </a:lnTo>
                  <a:lnTo>
                    <a:pt x="3" y="58"/>
                  </a:lnTo>
                  <a:lnTo>
                    <a:pt x="9" y="43"/>
                  </a:lnTo>
                  <a:lnTo>
                    <a:pt x="15" y="15"/>
                  </a:lnTo>
                  <a:lnTo>
                    <a:pt x="28" y="6"/>
                  </a:lnTo>
                  <a:lnTo>
                    <a:pt x="46" y="0"/>
                  </a:lnTo>
                  <a:lnTo>
                    <a:pt x="170" y="9"/>
                  </a:lnTo>
                  <a:lnTo>
                    <a:pt x="418" y="28"/>
                  </a:lnTo>
                  <a:lnTo>
                    <a:pt x="633" y="40"/>
                  </a:lnTo>
                  <a:lnTo>
                    <a:pt x="724" y="40"/>
                  </a:lnTo>
                  <a:lnTo>
                    <a:pt x="830" y="43"/>
                  </a:lnTo>
                  <a:lnTo>
                    <a:pt x="914" y="40"/>
                  </a:lnTo>
                  <a:lnTo>
                    <a:pt x="923" y="49"/>
                  </a:lnTo>
                  <a:lnTo>
                    <a:pt x="929" y="55"/>
                  </a:lnTo>
                  <a:lnTo>
                    <a:pt x="939" y="64"/>
                  </a:lnTo>
                  <a:lnTo>
                    <a:pt x="945" y="85"/>
                  </a:lnTo>
                  <a:lnTo>
                    <a:pt x="948" y="109"/>
                  </a:lnTo>
                  <a:lnTo>
                    <a:pt x="945" y="143"/>
                  </a:lnTo>
                  <a:lnTo>
                    <a:pt x="942" y="158"/>
                  </a:lnTo>
                  <a:lnTo>
                    <a:pt x="939" y="170"/>
                  </a:lnTo>
                  <a:lnTo>
                    <a:pt x="929" y="182"/>
                  </a:lnTo>
                  <a:lnTo>
                    <a:pt x="923" y="191"/>
                  </a:lnTo>
                  <a:lnTo>
                    <a:pt x="914" y="194"/>
                  </a:lnTo>
                  <a:lnTo>
                    <a:pt x="899" y="197"/>
                  </a:lnTo>
                  <a:lnTo>
                    <a:pt x="872" y="197"/>
                  </a:lnTo>
                  <a:lnTo>
                    <a:pt x="860" y="197"/>
                  </a:lnTo>
                  <a:lnTo>
                    <a:pt x="851" y="203"/>
                  </a:lnTo>
                  <a:lnTo>
                    <a:pt x="842" y="209"/>
                  </a:lnTo>
                  <a:lnTo>
                    <a:pt x="833" y="218"/>
                  </a:lnTo>
                  <a:lnTo>
                    <a:pt x="820" y="236"/>
                  </a:lnTo>
                  <a:lnTo>
                    <a:pt x="802" y="258"/>
                  </a:lnTo>
                  <a:lnTo>
                    <a:pt x="769" y="297"/>
                  </a:lnTo>
                  <a:lnTo>
                    <a:pt x="730" y="351"/>
                  </a:lnTo>
                  <a:lnTo>
                    <a:pt x="678" y="418"/>
                  </a:lnTo>
                  <a:lnTo>
                    <a:pt x="663" y="448"/>
                  </a:lnTo>
                  <a:lnTo>
                    <a:pt x="654" y="472"/>
                  </a:lnTo>
                  <a:lnTo>
                    <a:pt x="648" y="481"/>
                  </a:lnTo>
                  <a:lnTo>
                    <a:pt x="642" y="488"/>
                  </a:lnTo>
                  <a:lnTo>
                    <a:pt x="633" y="497"/>
                  </a:lnTo>
                  <a:lnTo>
                    <a:pt x="618" y="503"/>
                  </a:lnTo>
                  <a:lnTo>
                    <a:pt x="600" y="506"/>
                  </a:lnTo>
                  <a:lnTo>
                    <a:pt x="575" y="503"/>
                  </a:lnTo>
                  <a:lnTo>
                    <a:pt x="554" y="491"/>
                  </a:lnTo>
                  <a:lnTo>
                    <a:pt x="518" y="478"/>
                  </a:lnTo>
                  <a:lnTo>
                    <a:pt x="466" y="475"/>
                  </a:lnTo>
                  <a:lnTo>
                    <a:pt x="442" y="466"/>
                  </a:lnTo>
                  <a:lnTo>
                    <a:pt x="427" y="457"/>
                  </a:lnTo>
                  <a:lnTo>
                    <a:pt x="418" y="439"/>
                  </a:lnTo>
                  <a:lnTo>
                    <a:pt x="415" y="430"/>
                  </a:lnTo>
                  <a:close/>
                </a:path>
              </a:pathLst>
            </a:custGeom>
            <a:solidFill>
              <a:srgbClr val="D88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514" name="Freeform 14"/>
            <p:cNvSpPr>
              <a:spLocks/>
            </p:cNvSpPr>
            <p:nvPr/>
          </p:nvSpPr>
          <p:spPr bwMode="auto">
            <a:xfrm>
              <a:off x="818" y="1260"/>
              <a:ext cx="302" cy="453"/>
            </a:xfrm>
            <a:custGeom>
              <a:avLst/>
              <a:gdLst>
                <a:gd name="T0" fmla="*/ 0 w 651"/>
                <a:gd name="T1" fmla="*/ 0 h 914"/>
                <a:gd name="T2" fmla="*/ 0 w 651"/>
                <a:gd name="T3" fmla="*/ 0 h 914"/>
                <a:gd name="T4" fmla="*/ 0 w 651"/>
                <a:gd name="T5" fmla="*/ 0 h 914"/>
                <a:gd name="T6" fmla="*/ 0 w 651"/>
                <a:gd name="T7" fmla="*/ 0 h 914"/>
                <a:gd name="T8" fmla="*/ 0 w 651"/>
                <a:gd name="T9" fmla="*/ 0 h 914"/>
                <a:gd name="T10" fmla="*/ 0 w 651"/>
                <a:gd name="T11" fmla="*/ 0 h 914"/>
                <a:gd name="T12" fmla="*/ 0 w 651"/>
                <a:gd name="T13" fmla="*/ 0 h 914"/>
                <a:gd name="T14" fmla="*/ 0 w 651"/>
                <a:gd name="T15" fmla="*/ 0 h 914"/>
                <a:gd name="T16" fmla="*/ 0 w 651"/>
                <a:gd name="T17" fmla="*/ 0 h 914"/>
                <a:gd name="T18" fmla="*/ 0 w 651"/>
                <a:gd name="T19" fmla="*/ 0 h 914"/>
                <a:gd name="T20" fmla="*/ 0 w 651"/>
                <a:gd name="T21" fmla="*/ 0 h 914"/>
                <a:gd name="T22" fmla="*/ 0 w 651"/>
                <a:gd name="T23" fmla="*/ 0 h 914"/>
                <a:gd name="T24" fmla="*/ 0 w 651"/>
                <a:gd name="T25" fmla="*/ 0 h 914"/>
                <a:gd name="T26" fmla="*/ 0 w 651"/>
                <a:gd name="T27" fmla="*/ 0 h 914"/>
                <a:gd name="T28" fmla="*/ 0 w 651"/>
                <a:gd name="T29" fmla="*/ 0 h 914"/>
                <a:gd name="T30" fmla="*/ 0 w 651"/>
                <a:gd name="T31" fmla="*/ 0 h 914"/>
                <a:gd name="T32" fmla="*/ 0 w 651"/>
                <a:gd name="T33" fmla="*/ 0 h 914"/>
                <a:gd name="T34" fmla="*/ 0 w 651"/>
                <a:gd name="T35" fmla="*/ 0 h 914"/>
                <a:gd name="T36" fmla="*/ 0 w 651"/>
                <a:gd name="T37" fmla="*/ 0 h 914"/>
                <a:gd name="T38" fmla="*/ 0 w 651"/>
                <a:gd name="T39" fmla="*/ 0 h 914"/>
                <a:gd name="T40" fmla="*/ 0 w 651"/>
                <a:gd name="T41" fmla="*/ 0 h 914"/>
                <a:gd name="T42" fmla="*/ 0 w 651"/>
                <a:gd name="T43" fmla="*/ 0 h 914"/>
                <a:gd name="T44" fmla="*/ 0 w 651"/>
                <a:gd name="T45" fmla="*/ 0 h 914"/>
                <a:gd name="T46" fmla="*/ 0 w 651"/>
                <a:gd name="T47" fmla="*/ 0 h 914"/>
                <a:gd name="T48" fmla="*/ 0 w 651"/>
                <a:gd name="T49" fmla="*/ 0 h 914"/>
                <a:gd name="T50" fmla="*/ 0 w 651"/>
                <a:gd name="T51" fmla="*/ 0 h 914"/>
                <a:gd name="T52" fmla="*/ 0 w 651"/>
                <a:gd name="T53" fmla="*/ 0 h 914"/>
                <a:gd name="T54" fmla="*/ 0 w 651"/>
                <a:gd name="T55" fmla="*/ 0 h 914"/>
                <a:gd name="T56" fmla="*/ 0 w 651"/>
                <a:gd name="T57" fmla="*/ 0 h 914"/>
                <a:gd name="T58" fmla="*/ 0 w 651"/>
                <a:gd name="T59" fmla="*/ 0 h 914"/>
                <a:gd name="T60" fmla="*/ 0 w 651"/>
                <a:gd name="T61" fmla="*/ 0 h 914"/>
                <a:gd name="T62" fmla="*/ 0 w 651"/>
                <a:gd name="T63" fmla="*/ 0 h 914"/>
                <a:gd name="T64" fmla="*/ 0 w 651"/>
                <a:gd name="T65" fmla="*/ 0 h 914"/>
                <a:gd name="T66" fmla="*/ 0 w 651"/>
                <a:gd name="T67" fmla="*/ 0 h 914"/>
                <a:gd name="T68" fmla="*/ 0 w 651"/>
                <a:gd name="T69" fmla="*/ 0 h 914"/>
                <a:gd name="T70" fmla="*/ 0 w 651"/>
                <a:gd name="T71" fmla="*/ 0 h 914"/>
                <a:gd name="T72" fmla="*/ 0 w 651"/>
                <a:gd name="T73" fmla="*/ 0 h 914"/>
                <a:gd name="T74" fmla="*/ 0 w 651"/>
                <a:gd name="T75" fmla="*/ 0 h 914"/>
                <a:gd name="T76" fmla="*/ 0 w 651"/>
                <a:gd name="T77" fmla="*/ 0 h 914"/>
                <a:gd name="T78" fmla="*/ 0 w 651"/>
                <a:gd name="T79" fmla="*/ 0 h 914"/>
                <a:gd name="T80" fmla="*/ 0 w 651"/>
                <a:gd name="T81" fmla="*/ 0 h 914"/>
                <a:gd name="T82" fmla="*/ 0 w 651"/>
                <a:gd name="T83" fmla="*/ 0 h 914"/>
                <a:gd name="T84" fmla="*/ 0 w 651"/>
                <a:gd name="T85" fmla="*/ 0 h 914"/>
                <a:gd name="T86" fmla="*/ 0 w 651"/>
                <a:gd name="T87" fmla="*/ 0 h 914"/>
                <a:gd name="T88" fmla="*/ 0 w 651"/>
                <a:gd name="T89" fmla="*/ 0 h 914"/>
                <a:gd name="T90" fmla="*/ 0 w 651"/>
                <a:gd name="T91" fmla="*/ 0 h 914"/>
                <a:gd name="T92" fmla="*/ 0 w 651"/>
                <a:gd name="T93" fmla="*/ 0 h 914"/>
                <a:gd name="T94" fmla="*/ 0 w 651"/>
                <a:gd name="T95" fmla="*/ 0 h 91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51"/>
                <a:gd name="T145" fmla="*/ 0 h 914"/>
                <a:gd name="T146" fmla="*/ 651 w 651"/>
                <a:gd name="T147" fmla="*/ 914 h 91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51" h="914">
                  <a:moveTo>
                    <a:pt x="285" y="702"/>
                  </a:moveTo>
                  <a:lnTo>
                    <a:pt x="257" y="720"/>
                  </a:lnTo>
                  <a:lnTo>
                    <a:pt x="194" y="772"/>
                  </a:lnTo>
                  <a:lnTo>
                    <a:pt x="164" y="802"/>
                  </a:lnTo>
                  <a:lnTo>
                    <a:pt x="139" y="835"/>
                  </a:lnTo>
                  <a:lnTo>
                    <a:pt x="115" y="869"/>
                  </a:lnTo>
                  <a:lnTo>
                    <a:pt x="100" y="893"/>
                  </a:lnTo>
                  <a:lnTo>
                    <a:pt x="88" y="914"/>
                  </a:lnTo>
                  <a:lnTo>
                    <a:pt x="67" y="881"/>
                  </a:lnTo>
                  <a:lnTo>
                    <a:pt x="43" y="835"/>
                  </a:lnTo>
                  <a:lnTo>
                    <a:pt x="30" y="793"/>
                  </a:lnTo>
                  <a:lnTo>
                    <a:pt x="12" y="738"/>
                  </a:lnTo>
                  <a:lnTo>
                    <a:pt x="3" y="681"/>
                  </a:lnTo>
                  <a:lnTo>
                    <a:pt x="0" y="630"/>
                  </a:lnTo>
                  <a:lnTo>
                    <a:pt x="3" y="539"/>
                  </a:lnTo>
                  <a:lnTo>
                    <a:pt x="15" y="457"/>
                  </a:lnTo>
                  <a:lnTo>
                    <a:pt x="27" y="412"/>
                  </a:lnTo>
                  <a:lnTo>
                    <a:pt x="52" y="375"/>
                  </a:lnTo>
                  <a:lnTo>
                    <a:pt x="82" y="336"/>
                  </a:lnTo>
                  <a:lnTo>
                    <a:pt x="112" y="306"/>
                  </a:lnTo>
                  <a:lnTo>
                    <a:pt x="148" y="279"/>
                  </a:lnTo>
                  <a:lnTo>
                    <a:pt x="158" y="260"/>
                  </a:lnTo>
                  <a:lnTo>
                    <a:pt x="161" y="227"/>
                  </a:lnTo>
                  <a:lnTo>
                    <a:pt x="152" y="148"/>
                  </a:lnTo>
                  <a:lnTo>
                    <a:pt x="121" y="55"/>
                  </a:lnTo>
                  <a:lnTo>
                    <a:pt x="115" y="39"/>
                  </a:lnTo>
                  <a:lnTo>
                    <a:pt x="118" y="30"/>
                  </a:lnTo>
                  <a:lnTo>
                    <a:pt x="121" y="27"/>
                  </a:lnTo>
                  <a:lnTo>
                    <a:pt x="142" y="15"/>
                  </a:lnTo>
                  <a:lnTo>
                    <a:pt x="161" y="9"/>
                  </a:lnTo>
                  <a:lnTo>
                    <a:pt x="173" y="3"/>
                  </a:lnTo>
                  <a:lnTo>
                    <a:pt x="200" y="0"/>
                  </a:lnTo>
                  <a:lnTo>
                    <a:pt x="218" y="3"/>
                  </a:lnTo>
                  <a:lnTo>
                    <a:pt x="221" y="6"/>
                  </a:lnTo>
                  <a:lnTo>
                    <a:pt x="236" y="58"/>
                  </a:lnTo>
                  <a:lnTo>
                    <a:pt x="263" y="148"/>
                  </a:lnTo>
                  <a:lnTo>
                    <a:pt x="270" y="182"/>
                  </a:lnTo>
                  <a:lnTo>
                    <a:pt x="276" y="200"/>
                  </a:lnTo>
                  <a:lnTo>
                    <a:pt x="285" y="212"/>
                  </a:lnTo>
                  <a:lnTo>
                    <a:pt x="288" y="215"/>
                  </a:lnTo>
                  <a:lnTo>
                    <a:pt x="297" y="218"/>
                  </a:lnTo>
                  <a:lnTo>
                    <a:pt x="303" y="215"/>
                  </a:lnTo>
                  <a:lnTo>
                    <a:pt x="306" y="209"/>
                  </a:lnTo>
                  <a:lnTo>
                    <a:pt x="315" y="167"/>
                  </a:lnTo>
                  <a:lnTo>
                    <a:pt x="336" y="58"/>
                  </a:lnTo>
                  <a:lnTo>
                    <a:pt x="339" y="42"/>
                  </a:lnTo>
                  <a:lnTo>
                    <a:pt x="342" y="39"/>
                  </a:lnTo>
                  <a:lnTo>
                    <a:pt x="348" y="36"/>
                  </a:lnTo>
                  <a:lnTo>
                    <a:pt x="366" y="33"/>
                  </a:lnTo>
                  <a:lnTo>
                    <a:pt x="397" y="36"/>
                  </a:lnTo>
                  <a:lnTo>
                    <a:pt x="418" y="42"/>
                  </a:lnTo>
                  <a:lnTo>
                    <a:pt x="430" y="49"/>
                  </a:lnTo>
                  <a:lnTo>
                    <a:pt x="442" y="55"/>
                  </a:lnTo>
                  <a:lnTo>
                    <a:pt x="451" y="61"/>
                  </a:lnTo>
                  <a:lnTo>
                    <a:pt x="433" y="136"/>
                  </a:lnTo>
                  <a:lnTo>
                    <a:pt x="406" y="233"/>
                  </a:lnTo>
                  <a:lnTo>
                    <a:pt x="409" y="233"/>
                  </a:lnTo>
                  <a:lnTo>
                    <a:pt x="406" y="239"/>
                  </a:lnTo>
                  <a:lnTo>
                    <a:pt x="415" y="239"/>
                  </a:lnTo>
                  <a:lnTo>
                    <a:pt x="421" y="233"/>
                  </a:lnTo>
                  <a:lnTo>
                    <a:pt x="439" y="197"/>
                  </a:lnTo>
                  <a:lnTo>
                    <a:pt x="500" y="103"/>
                  </a:lnTo>
                  <a:lnTo>
                    <a:pt x="509" y="100"/>
                  </a:lnTo>
                  <a:lnTo>
                    <a:pt x="518" y="103"/>
                  </a:lnTo>
                  <a:lnTo>
                    <a:pt x="539" y="109"/>
                  </a:lnTo>
                  <a:lnTo>
                    <a:pt x="551" y="112"/>
                  </a:lnTo>
                  <a:lnTo>
                    <a:pt x="569" y="124"/>
                  </a:lnTo>
                  <a:lnTo>
                    <a:pt x="578" y="130"/>
                  </a:lnTo>
                  <a:lnTo>
                    <a:pt x="584" y="136"/>
                  </a:lnTo>
                  <a:lnTo>
                    <a:pt x="587" y="145"/>
                  </a:lnTo>
                  <a:lnTo>
                    <a:pt x="581" y="151"/>
                  </a:lnTo>
                  <a:lnTo>
                    <a:pt x="551" y="203"/>
                  </a:lnTo>
                  <a:lnTo>
                    <a:pt x="536" y="227"/>
                  </a:lnTo>
                  <a:lnTo>
                    <a:pt x="530" y="248"/>
                  </a:lnTo>
                  <a:lnTo>
                    <a:pt x="530" y="263"/>
                  </a:lnTo>
                  <a:lnTo>
                    <a:pt x="533" y="275"/>
                  </a:lnTo>
                  <a:lnTo>
                    <a:pt x="539" y="291"/>
                  </a:lnTo>
                  <a:lnTo>
                    <a:pt x="545" y="306"/>
                  </a:lnTo>
                  <a:lnTo>
                    <a:pt x="587" y="348"/>
                  </a:lnTo>
                  <a:lnTo>
                    <a:pt x="605" y="375"/>
                  </a:lnTo>
                  <a:lnTo>
                    <a:pt x="621" y="403"/>
                  </a:lnTo>
                  <a:lnTo>
                    <a:pt x="630" y="427"/>
                  </a:lnTo>
                  <a:lnTo>
                    <a:pt x="642" y="460"/>
                  </a:lnTo>
                  <a:lnTo>
                    <a:pt x="651" y="496"/>
                  </a:lnTo>
                  <a:lnTo>
                    <a:pt x="391" y="527"/>
                  </a:lnTo>
                  <a:lnTo>
                    <a:pt x="378" y="521"/>
                  </a:lnTo>
                  <a:lnTo>
                    <a:pt x="357" y="518"/>
                  </a:lnTo>
                  <a:lnTo>
                    <a:pt x="336" y="521"/>
                  </a:lnTo>
                  <a:lnTo>
                    <a:pt x="321" y="527"/>
                  </a:lnTo>
                  <a:lnTo>
                    <a:pt x="309" y="539"/>
                  </a:lnTo>
                  <a:lnTo>
                    <a:pt x="297" y="548"/>
                  </a:lnTo>
                  <a:lnTo>
                    <a:pt x="288" y="566"/>
                  </a:lnTo>
                  <a:lnTo>
                    <a:pt x="279" y="587"/>
                  </a:lnTo>
                  <a:lnTo>
                    <a:pt x="273" y="617"/>
                  </a:lnTo>
                  <a:lnTo>
                    <a:pt x="273" y="651"/>
                  </a:lnTo>
                  <a:lnTo>
                    <a:pt x="276" y="675"/>
                  </a:lnTo>
                  <a:lnTo>
                    <a:pt x="285" y="702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515" name="Freeform 15"/>
            <p:cNvSpPr>
              <a:spLocks/>
            </p:cNvSpPr>
            <p:nvPr/>
          </p:nvSpPr>
          <p:spPr bwMode="auto">
            <a:xfrm>
              <a:off x="735" y="1722"/>
              <a:ext cx="103" cy="45"/>
            </a:xfrm>
            <a:custGeom>
              <a:avLst/>
              <a:gdLst>
                <a:gd name="T0" fmla="*/ 0 w 221"/>
                <a:gd name="T1" fmla="*/ 0 h 91"/>
                <a:gd name="T2" fmla="*/ 0 w 221"/>
                <a:gd name="T3" fmla="*/ 0 h 91"/>
                <a:gd name="T4" fmla="*/ 0 w 221"/>
                <a:gd name="T5" fmla="*/ 0 h 91"/>
                <a:gd name="T6" fmla="*/ 0 w 221"/>
                <a:gd name="T7" fmla="*/ 0 h 91"/>
                <a:gd name="T8" fmla="*/ 0 w 221"/>
                <a:gd name="T9" fmla="*/ 0 h 91"/>
                <a:gd name="T10" fmla="*/ 0 w 221"/>
                <a:gd name="T11" fmla="*/ 0 h 91"/>
                <a:gd name="T12" fmla="*/ 0 w 221"/>
                <a:gd name="T13" fmla="*/ 0 h 91"/>
                <a:gd name="T14" fmla="*/ 0 w 221"/>
                <a:gd name="T15" fmla="*/ 0 h 91"/>
                <a:gd name="T16" fmla="*/ 0 w 221"/>
                <a:gd name="T17" fmla="*/ 0 h 91"/>
                <a:gd name="T18" fmla="*/ 0 w 221"/>
                <a:gd name="T19" fmla="*/ 0 h 91"/>
                <a:gd name="T20" fmla="*/ 0 w 221"/>
                <a:gd name="T21" fmla="*/ 0 h 91"/>
                <a:gd name="T22" fmla="*/ 0 w 221"/>
                <a:gd name="T23" fmla="*/ 0 h 91"/>
                <a:gd name="T24" fmla="*/ 0 w 221"/>
                <a:gd name="T25" fmla="*/ 0 h 91"/>
                <a:gd name="T26" fmla="*/ 0 w 221"/>
                <a:gd name="T27" fmla="*/ 0 h 91"/>
                <a:gd name="T28" fmla="*/ 0 w 221"/>
                <a:gd name="T29" fmla="*/ 0 h 91"/>
                <a:gd name="T30" fmla="*/ 0 w 221"/>
                <a:gd name="T31" fmla="*/ 0 h 91"/>
                <a:gd name="T32" fmla="*/ 0 w 221"/>
                <a:gd name="T33" fmla="*/ 0 h 91"/>
                <a:gd name="T34" fmla="*/ 0 w 221"/>
                <a:gd name="T35" fmla="*/ 0 h 91"/>
                <a:gd name="T36" fmla="*/ 0 w 221"/>
                <a:gd name="T37" fmla="*/ 0 h 91"/>
                <a:gd name="T38" fmla="*/ 0 w 221"/>
                <a:gd name="T39" fmla="*/ 0 h 91"/>
                <a:gd name="T40" fmla="*/ 0 w 221"/>
                <a:gd name="T41" fmla="*/ 0 h 91"/>
                <a:gd name="T42" fmla="*/ 0 w 221"/>
                <a:gd name="T43" fmla="*/ 0 h 91"/>
                <a:gd name="T44" fmla="*/ 0 w 221"/>
                <a:gd name="T45" fmla="*/ 0 h 91"/>
                <a:gd name="T46" fmla="*/ 0 w 221"/>
                <a:gd name="T47" fmla="*/ 0 h 91"/>
                <a:gd name="T48" fmla="*/ 0 w 221"/>
                <a:gd name="T49" fmla="*/ 0 h 91"/>
                <a:gd name="T50" fmla="*/ 0 w 221"/>
                <a:gd name="T51" fmla="*/ 0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1"/>
                <a:gd name="T79" fmla="*/ 0 h 91"/>
                <a:gd name="T80" fmla="*/ 221 w 221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1" h="91">
                  <a:moveTo>
                    <a:pt x="0" y="58"/>
                  </a:moveTo>
                  <a:lnTo>
                    <a:pt x="9" y="70"/>
                  </a:lnTo>
                  <a:lnTo>
                    <a:pt x="24" y="76"/>
                  </a:lnTo>
                  <a:lnTo>
                    <a:pt x="39" y="79"/>
                  </a:lnTo>
                  <a:lnTo>
                    <a:pt x="57" y="85"/>
                  </a:lnTo>
                  <a:lnTo>
                    <a:pt x="87" y="88"/>
                  </a:lnTo>
                  <a:lnTo>
                    <a:pt x="115" y="91"/>
                  </a:lnTo>
                  <a:lnTo>
                    <a:pt x="133" y="88"/>
                  </a:lnTo>
                  <a:lnTo>
                    <a:pt x="157" y="82"/>
                  </a:lnTo>
                  <a:lnTo>
                    <a:pt x="175" y="70"/>
                  </a:lnTo>
                  <a:lnTo>
                    <a:pt x="193" y="58"/>
                  </a:lnTo>
                  <a:lnTo>
                    <a:pt x="202" y="40"/>
                  </a:lnTo>
                  <a:lnTo>
                    <a:pt x="211" y="21"/>
                  </a:lnTo>
                  <a:lnTo>
                    <a:pt x="221" y="6"/>
                  </a:lnTo>
                  <a:lnTo>
                    <a:pt x="211" y="3"/>
                  </a:lnTo>
                  <a:lnTo>
                    <a:pt x="190" y="0"/>
                  </a:lnTo>
                  <a:lnTo>
                    <a:pt x="172" y="3"/>
                  </a:lnTo>
                  <a:lnTo>
                    <a:pt x="148" y="3"/>
                  </a:lnTo>
                  <a:lnTo>
                    <a:pt x="124" y="9"/>
                  </a:lnTo>
                  <a:lnTo>
                    <a:pt x="103" y="12"/>
                  </a:lnTo>
                  <a:lnTo>
                    <a:pt x="75" y="18"/>
                  </a:lnTo>
                  <a:lnTo>
                    <a:pt x="45" y="24"/>
                  </a:lnTo>
                  <a:lnTo>
                    <a:pt x="21" y="34"/>
                  </a:lnTo>
                  <a:lnTo>
                    <a:pt x="6" y="40"/>
                  </a:lnTo>
                  <a:lnTo>
                    <a:pt x="0" y="49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A6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516" name="Freeform 16"/>
            <p:cNvSpPr>
              <a:spLocks/>
            </p:cNvSpPr>
            <p:nvPr/>
          </p:nvSpPr>
          <p:spPr bwMode="auto">
            <a:xfrm>
              <a:off x="968" y="1503"/>
              <a:ext cx="22" cy="18"/>
            </a:xfrm>
            <a:custGeom>
              <a:avLst/>
              <a:gdLst>
                <a:gd name="T0" fmla="*/ 0 w 45"/>
                <a:gd name="T1" fmla="*/ 0 h 37"/>
                <a:gd name="T2" fmla="*/ 0 w 45"/>
                <a:gd name="T3" fmla="*/ 0 h 37"/>
                <a:gd name="T4" fmla="*/ 0 w 45"/>
                <a:gd name="T5" fmla="*/ 0 h 37"/>
                <a:gd name="T6" fmla="*/ 0 w 45"/>
                <a:gd name="T7" fmla="*/ 0 h 37"/>
                <a:gd name="T8" fmla="*/ 0 w 45"/>
                <a:gd name="T9" fmla="*/ 0 h 37"/>
                <a:gd name="T10" fmla="*/ 0 w 45"/>
                <a:gd name="T11" fmla="*/ 0 h 37"/>
                <a:gd name="T12" fmla="*/ 0 w 45"/>
                <a:gd name="T13" fmla="*/ 0 h 37"/>
                <a:gd name="T14" fmla="*/ 0 w 45"/>
                <a:gd name="T15" fmla="*/ 0 h 37"/>
                <a:gd name="T16" fmla="*/ 0 w 45"/>
                <a:gd name="T17" fmla="*/ 0 h 37"/>
                <a:gd name="T18" fmla="*/ 0 w 45"/>
                <a:gd name="T19" fmla="*/ 0 h 37"/>
                <a:gd name="T20" fmla="*/ 0 w 45"/>
                <a:gd name="T21" fmla="*/ 0 h 37"/>
                <a:gd name="T22" fmla="*/ 0 w 45"/>
                <a:gd name="T23" fmla="*/ 0 h 37"/>
                <a:gd name="T24" fmla="*/ 0 w 45"/>
                <a:gd name="T25" fmla="*/ 0 h 37"/>
                <a:gd name="T26" fmla="*/ 0 w 45"/>
                <a:gd name="T27" fmla="*/ 0 h 37"/>
                <a:gd name="T28" fmla="*/ 0 w 45"/>
                <a:gd name="T29" fmla="*/ 0 h 37"/>
                <a:gd name="T30" fmla="*/ 0 w 45"/>
                <a:gd name="T31" fmla="*/ 0 h 37"/>
                <a:gd name="T32" fmla="*/ 0 w 45"/>
                <a:gd name="T33" fmla="*/ 0 h 37"/>
                <a:gd name="T34" fmla="*/ 0 w 45"/>
                <a:gd name="T35" fmla="*/ 0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37"/>
                <a:gd name="T56" fmla="*/ 45 w 45"/>
                <a:gd name="T57" fmla="*/ 37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37">
                  <a:moveTo>
                    <a:pt x="0" y="10"/>
                  </a:moveTo>
                  <a:lnTo>
                    <a:pt x="9" y="19"/>
                  </a:lnTo>
                  <a:lnTo>
                    <a:pt x="12" y="22"/>
                  </a:lnTo>
                  <a:lnTo>
                    <a:pt x="12" y="31"/>
                  </a:lnTo>
                  <a:lnTo>
                    <a:pt x="9" y="37"/>
                  </a:lnTo>
                  <a:lnTo>
                    <a:pt x="21" y="34"/>
                  </a:lnTo>
                  <a:lnTo>
                    <a:pt x="36" y="31"/>
                  </a:lnTo>
                  <a:lnTo>
                    <a:pt x="45" y="31"/>
                  </a:lnTo>
                  <a:lnTo>
                    <a:pt x="42" y="25"/>
                  </a:lnTo>
                  <a:lnTo>
                    <a:pt x="39" y="19"/>
                  </a:lnTo>
                  <a:lnTo>
                    <a:pt x="42" y="6"/>
                  </a:lnTo>
                  <a:lnTo>
                    <a:pt x="45" y="0"/>
                  </a:lnTo>
                  <a:lnTo>
                    <a:pt x="36" y="6"/>
                  </a:lnTo>
                  <a:lnTo>
                    <a:pt x="24" y="3"/>
                  </a:lnTo>
                  <a:lnTo>
                    <a:pt x="21" y="10"/>
                  </a:lnTo>
                  <a:lnTo>
                    <a:pt x="12" y="3"/>
                  </a:lnTo>
                  <a:lnTo>
                    <a:pt x="9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8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517" name="Freeform 17"/>
            <p:cNvSpPr>
              <a:spLocks/>
            </p:cNvSpPr>
            <p:nvPr/>
          </p:nvSpPr>
          <p:spPr bwMode="auto">
            <a:xfrm>
              <a:off x="633" y="1248"/>
              <a:ext cx="246" cy="522"/>
            </a:xfrm>
            <a:custGeom>
              <a:avLst/>
              <a:gdLst>
                <a:gd name="T0" fmla="*/ 0 w 529"/>
                <a:gd name="T1" fmla="*/ 0 h 1053"/>
                <a:gd name="T2" fmla="*/ 0 w 529"/>
                <a:gd name="T3" fmla="*/ 0 h 1053"/>
                <a:gd name="T4" fmla="*/ 0 w 529"/>
                <a:gd name="T5" fmla="*/ 0 h 1053"/>
                <a:gd name="T6" fmla="*/ 0 w 529"/>
                <a:gd name="T7" fmla="*/ 0 h 1053"/>
                <a:gd name="T8" fmla="*/ 0 w 529"/>
                <a:gd name="T9" fmla="*/ 0 h 1053"/>
                <a:gd name="T10" fmla="*/ 0 w 529"/>
                <a:gd name="T11" fmla="*/ 0 h 1053"/>
                <a:gd name="T12" fmla="*/ 0 w 529"/>
                <a:gd name="T13" fmla="*/ 0 h 1053"/>
                <a:gd name="T14" fmla="*/ 0 w 529"/>
                <a:gd name="T15" fmla="*/ 0 h 1053"/>
                <a:gd name="T16" fmla="*/ 0 w 529"/>
                <a:gd name="T17" fmla="*/ 0 h 1053"/>
                <a:gd name="T18" fmla="*/ 0 w 529"/>
                <a:gd name="T19" fmla="*/ 0 h 1053"/>
                <a:gd name="T20" fmla="*/ 0 w 529"/>
                <a:gd name="T21" fmla="*/ 0 h 1053"/>
                <a:gd name="T22" fmla="*/ 0 w 529"/>
                <a:gd name="T23" fmla="*/ 0 h 1053"/>
                <a:gd name="T24" fmla="*/ 0 w 529"/>
                <a:gd name="T25" fmla="*/ 0 h 1053"/>
                <a:gd name="T26" fmla="*/ 0 w 529"/>
                <a:gd name="T27" fmla="*/ 0 h 1053"/>
                <a:gd name="T28" fmla="*/ 0 w 529"/>
                <a:gd name="T29" fmla="*/ 0 h 1053"/>
                <a:gd name="T30" fmla="*/ 0 w 529"/>
                <a:gd name="T31" fmla="*/ 0 h 1053"/>
                <a:gd name="T32" fmla="*/ 0 w 529"/>
                <a:gd name="T33" fmla="*/ 0 h 1053"/>
                <a:gd name="T34" fmla="*/ 0 w 529"/>
                <a:gd name="T35" fmla="*/ 0 h 1053"/>
                <a:gd name="T36" fmla="*/ 0 w 529"/>
                <a:gd name="T37" fmla="*/ 0 h 1053"/>
                <a:gd name="T38" fmla="*/ 0 w 529"/>
                <a:gd name="T39" fmla="*/ 0 h 1053"/>
                <a:gd name="T40" fmla="*/ 0 w 529"/>
                <a:gd name="T41" fmla="*/ 0 h 1053"/>
                <a:gd name="T42" fmla="*/ 0 w 529"/>
                <a:gd name="T43" fmla="*/ 0 h 1053"/>
                <a:gd name="T44" fmla="*/ 0 w 529"/>
                <a:gd name="T45" fmla="*/ 0 h 1053"/>
                <a:gd name="T46" fmla="*/ 0 w 529"/>
                <a:gd name="T47" fmla="*/ 0 h 1053"/>
                <a:gd name="T48" fmla="*/ 0 w 529"/>
                <a:gd name="T49" fmla="*/ 0 h 1053"/>
                <a:gd name="T50" fmla="*/ 0 w 529"/>
                <a:gd name="T51" fmla="*/ 0 h 1053"/>
                <a:gd name="T52" fmla="*/ 0 w 529"/>
                <a:gd name="T53" fmla="*/ 0 h 1053"/>
                <a:gd name="T54" fmla="*/ 0 w 529"/>
                <a:gd name="T55" fmla="*/ 0 h 1053"/>
                <a:gd name="T56" fmla="*/ 0 w 529"/>
                <a:gd name="T57" fmla="*/ 0 h 1053"/>
                <a:gd name="T58" fmla="*/ 0 w 529"/>
                <a:gd name="T59" fmla="*/ 0 h 1053"/>
                <a:gd name="T60" fmla="*/ 0 w 529"/>
                <a:gd name="T61" fmla="*/ 0 h 1053"/>
                <a:gd name="T62" fmla="*/ 0 w 529"/>
                <a:gd name="T63" fmla="*/ 0 h 1053"/>
                <a:gd name="T64" fmla="*/ 0 w 529"/>
                <a:gd name="T65" fmla="*/ 0 h 1053"/>
                <a:gd name="T66" fmla="*/ 0 w 529"/>
                <a:gd name="T67" fmla="*/ 0 h 1053"/>
                <a:gd name="T68" fmla="*/ 0 w 529"/>
                <a:gd name="T69" fmla="*/ 0 h 1053"/>
                <a:gd name="T70" fmla="*/ 0 w 529"/>
                <a:gd name="T71" fmla="*/ 0 h 1053"/>
                <a:gd name="T72" fmla="*/ 0 w 529"/>
                <a:gd name="T73" fmla="*/ 0 h 1053"/>
                <a:gd name="T74" fmla="*/ 0 w 529"/>
                <a:gd name="T75" fmla="*/ 0 h 1053"/>
                <a:gd name="T76" fmla="*/ 0 w 529"/>
                <a:gd name="T77" fmla="*/ 0 h 1053"/>
                <a:gd name="T78" fmla="*/ 0 w 529"/>
                <a:gd name="T79" fmla="*/ 0 h 1053"/>
                <a:gd name="T80" fmla="*/ 0 w 529"/>
                <a:gd name="T81" fmla="*/ 0 h 1053"/>
                <a:gd name="T82" fmla="*/ 0 w 529"/>
                <a:gd name="T83" fmla="*/ 0 h 1053"/>
                <a:gd name="T84" fmla="*/ 0 w 529"/>
                <a:gd name="T85" fmla="*/ 0 h 1053"/>
                <a:gd name="T86" fmla="*/ 0 w 529"/>
                <a:gd name="T87" fmla="*/ 0 h 10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29"/>
                <a:gd name="T133" fmla="*/ 0 h 1053"/>
                <a:gd name="T134" fmla="*/ 529 w 529"/>
                <a:gd name="T135" fmla="*/ 1053 h 10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29" h="1053">
                  <a:moveTo>
                    <a:pt x="487" y="932"/>
                  </a:moveTo>
                  <a:lnTo>
                    <a:pt x="484" y="950"/>
                  </a:lnTo>
                  <a:lnTo>
                    <a:pt x="475" y="968"/>
                  </a:lnTo>
                  <a:lnTo>
                    <a:pt x="460" y="990"/>
                  </a:lnTo>
                  <a:lnTo>
                    <a:pt x="426" y="1020"/>
                  </a:lnTo>
                  <a:lnTo>
                    <a:pt x="393" y="1038"/>
                  </a:lnTo>
                  <a:lnTo>
                    <a:pt x="357" y="1050"/>
                  </a:lnTo>
                  <a:lnTo>
                    <a:pt x="324" y="1053"/>
                  </a:lnTo>
                  <a:lnTo>
                    <a:pt x="269" y="1047"/>
                  </a:lnTo>
                  <a:lnTo>
                    <a:pt x="233" y="1038"/>
                  </a:lnTo>
                  <a:lnTo>
                    <a:pt x="202" y="1020"/>
                  </a:lnTo>
                  <a:lnTo>
                    <a:pt x="184" y="990"/>
                  </a:lnTo>
                  <a:lnTo>
                    <a:pt x="178" y="962"/>
                  </a:lnTo>
                  <a:lnTo>
                    <a:pt x="181" y="932"/>
                  </a:lnTo>
                  <a:lnTo>
                    <a:pt x="193" y="896"/>
                  </a:lnTo>
                  <a:lnTo>
                    <a:pt x="196" y="868"/>
                  </a:lnTo>
                  <a:lnTo>
                    <a:pt x="202" y="799"/>
                  </a:lnTo>
                  <a:lnTo>
                    <a:pt x="202" y="708"/>
                  </a:lnTo>
                  <a:lnTo>
                    <a:pt x="199" y="581"/>
                  </a:lnTo>
                  <a:lnTo>
                    <a:pt x="199" y="418"/>
                  </a:lnTo>
                  <a:lnTo>
                    <a:pt x="184" y="324"/>
                  </a:lnTo>
                  <a:lnTo>
                    <a:pt x="172" y="287"/>
                  </a:lnTo>
                  <a:lnTo>
                    <a:pt x="157" y="269"/>
                  </a:lnTo>
                  <a:lnTo>
                    <a:pt x="133" y="245"/>
                  </a:lnTo>
                  <a:lnTo>
                    <a:pt x="93" y="221"/>
                  </a:lnTo>
                  <a:lnTo>
                    <a:pt x="21" y="194"/>
                  </a:lnTo>
                  <a:lnTo>
                    <a:pt x="6" y="191"/>
                  </a:lnTo>
                  <a:lnTo>
                    <a:pt x="3" y="185"/>
                  </a:lnTo>
                  <a:lnTo>
                    <a:pt x="0" y="176"/>
                  </a:lnTo>
                  <a:lnTo>
                    <a:pt x="3" y="157"/>
                  </a:lnTo>
                  <a:lnTo>
                    <a:pt x="6" y="139"/>
                  </a:lnTo>
                  <a:lnTo>
                    <a:pt x="15" y="127"/>
                  </a:lnTo>
                  <a:lnTo>
                    <a:pt x="21" y="112"/>
                  </a:lnTo>
                  <a:lnTo>
                    <a:pt x="33" y="10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109" y="103"/>
                  </a:lnTo>
                  <a:lnTo>
                    <a:pt x="148" y="112"/>
                  </a:lnTo>
                  <a:lnTo>
                    <a:pt x="142" y="67"/>
                  </a:lnTo>
                  <a:lnTo>
                    <a:pt x="139" y="18"/>
                  </a:lnTo>
                  <a:lnTo>
                    <a:pt x="148" y="12"/>
                  </a:lnTo>
                  <a:lnTo>
                    <a:pt x="166" y="6"/>
                  </a:lnTo>
                  <a:lnTo>
                    <a:pt x="190" y="0"/>
                  </a:lnTo>
                  <a:lnTo>
                    <a:pt x="209" y="0"/>
                  </a:lnTo>
                  <a:lnTo>
                    <a:pt x="233" y="3"/>
                  </a:lnTo>
                  <a:lnTo>
                    <a:pt x="245" y="9"/>
                  </a:lnTo>
                  <a:lnTo>
                    <a:pt x="248" y="61"/>
                  </a:lnTo>
                  <a:lnTo>
                    <a:pt x="254" y="103"/>
                  </a:lnTo>
                  <a:lnTo>
                    <a:pt x="266" y="145"/>
                  </a:lnTo>
                  <a:lnTo>
                    <a:pt x="275" y="169"/>
                  </a:lnTo>
                  <a:lnTo>
                    <a:pt x="284" y="182"/>
                  </a:lnTo>
                  <a:lnTo>
                    <a:pt x="296" y="194"/>
                  </a:lnTo>
                  <a:lnTo>
                    <a:pt x="305" y="203"/>
                  </a:lnTo>
                  <a:lnTo>
                    <a:pt x="317" y="209"/>
                  </a:lnTo>
                  <a:lnTo>
                    <a:pt x="330" y="215"/>
                  </a:lnTo>
                  <a:lnTo>
                    <a:pt x="345" y="221"/>
                  </a:lnTo>
                  <a:lnTo>
                    <a:pt x="369" y="224"/>
                  </a:lnTo>
                  <a:lnTo>
                    <a:pt x="381" y="221"/>
                  </a:lnTo>
                  <a:lnTo>
                    <a:pt x="396" y="218"/>
                  </a:lnTo>
                  <a:lnTo>
                    <a:pt x="423" y="203"/>
                  </a:lnTo>
                  <a:lnTo>
                    <a:pt x="454" y="188"/>
                  </a:lnTo>
                  <a:lnTo>
                    <a:pt x="472" y="179"/>
                  </a:lnTo>
                  <a:lnTo>
                    <a:pt x="481" y="179"/>
                  </a:lnTo>
                  <a:lnTo>
                    <a:pt x="490" y="185"/>
                  </a:lnTo>
                  <a:lnTo>
                    <a:pt x="499" y="194"/>
                  </a:lnTo>
                  <a:lnTo>
                    <a:pt x="511" y="212"/>
                  </a:lnTo>
                  <a:lnTo>
                    <a:pt x="520" y="227"/>
                  </a:lnTo>
                  <a:lnTo>
                    <a:pt x="526" y="242"/>
                  </a:lnTo>
                  <a:lnTo>
                    <a:pt x="529" y="260"/>
                  </a:lnTo>
                  <a:lnTo>
                    <a:pt x="529" y="269"/>
                  </a:lnTo>
                  <a:lnTo>
                    <a:pt x="526" y="284"/>
                  </a:lnTo>
                  <a:lnTo>
                    <a:pt x="484" y="312"/>
                  </a:lnTo>
                  <a:lnTo>
                    <a:pt x="463" y="330"/>
                  </a:lnTo>
                  <a:lnTo>
                    <a:pt x="442" y="354"/>
                  </a:lnTo>
                  <a:lnTo>
                    <a:pt x="429" y="372"/>
                  </a:lnTo>
                  <a:lnTo>
                    <a:pt x="420" y="393"/>
                  </a:lnTo>
                  <a:lnTo>
                    <a:pt x="414" y="418"/>
                  </a:lnTo>
                  <a:lnTo>
                    <a:pt x="411" y="448"/>
                  </a:lnTo>
                  <a:lnTo>
                    <a:pt x="411" y="542"/>
                  </a:lnTo>
                  <a:lnTo>
                    <a:pt x="417" y="654"/>
                  </a:lnTo>
                  <a:lnTo>
                    <a:pt x="423" y="702"/>
                  </a:lnTo>
                  <a:lnTo>
                    <a:pt x="432" y="750"/>
                  </a:lnTo>
                  <a:lnTo>
                    <a:pt x="445" y="790"/>
                  </a:lnTo>
                  <a:lnTo>
                    <a:pt x="463" y="832"/>
                  </a:lnTo>
                  <a:lnTo>
                    <a:pt x="472" y="856"/>
                  </a:lnTo>
                  <a:lnTo>
                    <a:pt x="478" y="878"/>
                  </a:lnTo>
                  <a:lnTo>
                    <a:pt x="487" y="908"/>
                  </a:lnTo>
                  <a:lnTo>
                    <a:pt x="487" y="926"/>
                  </a:lnTo>
                  <a:lnTo>
                    <a:pt x="487" y="932"/>
                  </a:lnTo>
                  <a:close/>
                </a:path>
              </a:pathLst>
            </a:custGeom>
            <a:solidFill>
              <a:srgbClr val="AF7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518" name="Freeform 18"/>
            <p:cNvSpPr>
              <a:spLocks/>
            </p:cNvSpPr>
            <p:nvPr/>
          </p:nvSpPr>
          <p:spPr bwMode="auto">
            <a:xfrm>
              <a:off x="624" y="1623"/>
              <a:ext cx="584" cy="347"/>
            </a:xfrm>
            <a:custGeom>
              <a:avLst/>
              <a:gdLst>
                <a:gd name="T0" fmla="*/ 45 w 607"/>
                <a:gd name="T1" fmla="*/ 38 h 347"/>
                <a:gd name="T2" fmla="*/ 32 w 607"/>
                <a:gd name="T3" fmla="*/ 68 h 347"/>
                <a:gd name="T4" fmla="*/ 21 w 607"/>
                <a:gd name="T5" fmla="*/ 129 h 347"/>
                <a:gd name="T6" fmla="*/ 13 w 607"/>
                <a:gd name="T7" fmla="*/ 158 h 347"/>
                <a:gd name="T8" fmla="*/ 1 w 607"/>
                <a:gd name="T9" fmla="*/ 227 h 347"/>
                <a:gd name="T10" fmla="*/ 13 w 607"/>
                <a:gd name="T11" fmla="*/ 296 h 347"/>
                <a:gd name="T12" fmla="*/ 33 w 607"/>
                <a:gd name="T13" fmla="*/ 323 h 347"/>
                <a:gd name="T14" fmla="*/ 61 w 607"/>
                <a:gd name="T15" fmla="*/ 338 h 347"/>
                <a:gd name="T16" fmla="*/ 116 w 607"/>
                <a:gd name="T17" fmla="*/ 347 h 347"/>
                <a:gd name="T18" fmla="*/ 199 w 607"/>
                <a:gd name="T19" fmla="*/ 336 h 347"/>
                <a:gd name="T20" fmla="*/ 248 w 607"/>
                <a:gd name="T21" fmla="*/ 279 h 347"/>
                <a:gd name="T22" fmla="*/ 258 w 607"/>
                <a:gd name="T23" fmla="*/ 233 h 347"/>
                <a:gd name="T24" fmla="*/ 257 w 607"/>
                <a:gd name="T25" fmla="*/ 194 h 347"/>
                <a:gd name="T26" fmla="*/ 245 w 607"/>
                <a:gd name="T27" fmla="*/ 146 h 347"/>
                <a:gd name="T28" fmla="*/ 244 w 607"/>
                <a:gd name="T29" fmla="*/ 114 h 347"/>
                <a:gd name="T30" fmla="*/ 241 w 607"/>
                <a:gd name="T31" fmla="*/ 56 h 347"/>
                <a:gd name="T32" fmla="*/ 215 w 607"/>
                <a:gd name="T33" fmla="*/ 8 h 347"/>
                <a:gd name="T34" fmla="*/ 187 w 607"/>
                <a:gd name="T35" fmla="*/ 8 h 347"/>
                <a:gd name="T36" fmla="*/ 174 w 607"/>
                <a:gd name="T37" fmla="*/ 27 h 347"/>
                <a:gd name="T38" fmla="*/ 149 w 607"/>
                <a:gd name="T39" fmla="*/ 119 h 347"/>
                <a:gd name="T40" fmla="*/ 132 w 607"/>
                <a:gd name="T41" fmla="*/ 110 h 347"/>
                <a:gd name="T42" fmla="*/ 126 w 607"/>
                <a:gd name="T43" fmla="*/ 104 h 347"/>
                <a:gd name="T44" fmla="*/ 115 w 607"/>
                <a:gd name="T45" fmla="*/ 104 h 347"/>
                <a:gd name="T46" fmla="*/ 108 w 607"/>
                <a:gd name="T47" fmla="*/ 81 h 347"/>
                <a:gd name="T48" fmla="*/ 103 w 607"/>
                <a:gd name="T49" fmla="*/ 74 h 347"/>
                <a:gd name="T50" fmla="*/ 102 w 607"/>
                <a:gd name="T51" fmla="*/ 99 h 347"/>
                <a:gd name="T52" fmla="*/ 86 w 607"/>
                <a:gd name="T53" fmla="*/ 135 h 347"/>
                <a:gd name="T54" fmla="*/ 59 w 607"/>
                <a:gd name="T55" fmla="*/ 138 h 347"/>
                <a:gd name="T56" fmla="*/ 41 w 607"/>
                <a:gd name="T57" fmla="*/ 105 h 347"/>
                <a:gd name="T58" fmla="*/ 48 w 607"/>
                <a:gd name="T59" fmla="*/ 53 h 347"/>
                <a:gd name="T60" fmla="*/ 45 w 607"/>
                <a:gd name="T61" fmla="*/ 38 h 34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07"/>
                <a:gd name="T94" fmla="*/ 0 h 347"/>
                <a:gd name="T95" fmla="*/ 607 w 607"/>
                <a:gd name="T96" fmla="*/ 347 h 34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07" h="347">
                  <a:moveTo>
                    <a:pt x="106" y="38"/>
                  </a:moveTo>
                  <a:cubicBezTo>
                    <a:pt x="100" y="40"/>
                    <a:pt x="82" y="53"/>
                    <a:pt x="72" y="68"/>
                  </a:cubicBezTo>
                  <a:cubicBezTo>
                    <a:pt x="62" y="83"/>
                    <a:pt x="56" y="114"/>
                    <a:pt x="48" y="129"/>
                  </a:cubicBezTo>
                  <a:cubicBezTo>
                    <a:pt x="40" y="144"/>
                    <a:pt x="32" y="142"/>
                    <a:pt x="24" y="158"/>
                  </a:cubicBezTo>
                  <a:cubicBezTo>
                    <a:pt x="16" y="174"/>
                    <a:pt x="2" y="204"/>
                    <a:pt x="1" y="227"/>
                  </a:cubicBezTo>
                  <a:cubicBezTo>
                    <a:pt x="0" y="250"/>
                    <a:pt x="7" y="280"/>
                    <a:pt x="19" y="296"/>
                  </a:cubicBezTo>
                  <a:cubicBezTo>
                    <a:pt x="31" y="312"/>
                    <a:pt x="55" y="316"/>
                    <a:pt x="76" y="323"/>
                  </a:cubicBezTo>
                  <a:cubicBezTo>
                    <a:pt x="97" y="330"/>
                    <a:pt x="111" y="334"/>
                    <a:pt x="144" y="338"/>
                  </a:cubicBezTo>
                  <a:cubicBezTo>
                    <a:pt x="177" y="342"/>
                    <a:pt x="219" y="347"/>
                    <a:pt x="273" y="347"/>
                  </a:cubicBezTo>
                  <a:cubicBezTo>
                    <a:pt x="327" y="347"/>
                    <a:pt x="417" y="347"/>
                    <a:pt x="468" y="336"/>
                  </a:cubicBezTo>
                  <a:cubicBezTo>
                    <a:pt x="519" y="325"/>
                    <a:pt x="557" y="296"/>
                    <a:pt x="579" y="279"/>
                  </a:cubicBezTo>
                  <a:cubicBezTo>
                    <a:pt x="601" y="262"/>
                    <a:pt x="599" y="247"/>
                    <a:pt x="603" y="233"/>
                  </a:cubicBezTo>
                  <a:cubicBezTo>
                    <a:pt x="607" y="219"/>
                    <a:pt x="606" y="208"/>
                    <a:pt x="601" y="194"/>
                  </a:cubicBezTo>
                  <a:cubicBezTo>
                    <a:pt x="596" y="180"/>
                    <a:pt x="579" y="159"/>
                    <a:pt x="574" y="146"/>
                  </a:cubicBezTo>
                  <a:cubicBezTo>
                    <a:pt x="569" y="133"/>
                    <a:pt x="575" y="129"/>
                    <a:pt x="573" y="114"/>
                  </a:cubicBezTo>
                  <a:cubicBezTo>
                    <a:pt x="571" y="99"/>
                    <a:pt x="573" y="74"/>
                    <a:pt x="561" y="56"/>
                  </a:cubicBezTo>
                  <a:cubicBezTo>
                    <a:pt x="549" y="38"/>
                    <a:pt x="524" y="16"/>
                    <a:pt x="504" y="8"/>
                  </a:cubicBezTo>
                  <a:cubicBezTo>
                    <a:pt x="484" y="0"/>
                    <a:pt x="454" y="5"/>
                    <a:pt x="438" y="8"/>
                  </a:cubicBezTo>
                  <a:cubicBezTo>
                    <a:pt x="422" y="11"/>
                    <a:pt x="421" y="9"/>
                    <a:pt x="406" y="27"/>
                  </a:cubicBezTo>
                  <a:cubicBezTo>
                    <a:pt x="391" y="45"/>
                    <a:pt x="364" y="105"/>
                    <a:pt x="348" y="119"/>
                  </a:cubicBezTo>
                  <a:cubicBezTo>
                    <a:pt x="332" y="133"/>
                    <a:pt x="318" y="113"/>
                    <a:pt x="309" y="110"/>
                  </a:cubicBezTo>
                  <a:cubicBezTo>
                    <a:pt x="300" y="107"/>
                    <a:pt x="301" y="105"/>
                    <a:pt x="294" y="104"/>
                  </a:cubicBezTo>
                  <a:cubicBezTo>
                    <a:pt x="287" y="103"/>
                    <a:pt x="275" y="108"/>
                    <a:pt x="268" y="104"/>
                  </a:cubicBezTo>
                  <a:cubicBezTo>
                    <a:pt x="261" y="100"/>
                    <a:pt x="257" y="86"/>
                    <a:pt x="253" y="81"/>
                  </a:cubicBezTo>
                  <a:cubicBezTo>
                    <a:pt x="249" y="76"/>
                    <a:pt x="243" y="71"/>
                    <a:pt x="241" y="74"/>
                  </a:cubicBezTo>
                  <a:cubicBezTo>
                    <a:pt x="239" y="77"/>
                    <a:pt x="245" y="89"/>
                    <a:pt x="238" y="99"/>
                  </a:cubicBezTo>
                  <a:cubicBezTo>
                    <a:pt x="231" y="109"/>
                    <a:pt x="217" y="129"/>
                    <a:pt x="201" y="135"/>
                  </a:cubicBezTo>
                  <a:cubicBezTo>
                    <a:pt x="185" y="141"/>
                    <a:pt x="156" y="143"/>
                    <a:pt x="139" y="138"/>
                  </a:cubicBezTo>
                  <a:cubicBezTo>
                    <a:pt x="122" y="133"/>
                    <a:pt x="101" y="119"/>
                    <a:pt x="96" y="105"/>
                  </a:cubicBezTo>
                  <a:cubicBezTo>
                    <a:pt x="91" y="91"/>
                    <a:pt x="109" y="64"/>
                    <a:pt x="111" y="53"/>
                  </a:cubicBezTo>
                  <a:cubicBezTo>
                    <a:pt x="113" y="42"/>
                    <a:pt x="112" y="36"/>
                    <a:pt x="106" y="38"/>
                  </a:cubicBezTo>
                  <a:close/>
                </a:path>
              </a:pathLst>
            </a:custGeom>
            <a:solidFill>
              <a:srgbClr val="C3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519" name="Text Box 19"/>
            <p:cNvSpPr txBox="1">
              <a:spLocks noChangeArrowheads="1"/>
            </p:cNvSpPr>
            <p:nvPr/>
          </p:nvSpPr>
          <p:spPr bwMode="auto">
            <a:xfrm>
              <a:off x="1447" y="1554"/>
              <a:ext cx="69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altLang="it-IT" b="1">
                  <a:solidFill>
                    <a:srgbClr val="002060"/>
                  </a:solidFill>
                  <a:latin typeface="Calibri" panose="020F0502020204030204" pitchFamily="34" charset="0"/>
                </a:rPr>
                <a:t>ANP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altLang="it-IT" b="1">
                  <a:solidFill>
                    <a:srgbClr val="002060"/>
                  </a:solidFill>
                  <a:latin typeface="Calibri" panose="020F0502020204030204" pitchFamily="34" charset="0"/>
                </a:rPr>
                <a:t>NT-proANP</a:t>
              </a:r>
            </a:p>
          </p:txBody>
        </p:sp>
        <p:sp>
          <p:nvSpPr>
            <p:cNvPr id="148520" name="Text Box 20"/>
            <p:cNvSpPr txBox="1">
              <a:spLocks noChangeArrowheads="1"/>
            </p:cNvSpPr>
            <p:nvPr/>
          </p:nvSpPr>
          <p:spPr bwMode="auto">
            <a:xfrm>
              <a:off x="1455" y="1989"/>
              <a:ext cx="4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altLang="it-IT" sz="1100" b="1">
                  <a:solidFill>
                    <a:srgbClr val="C00000"/>
                  </a:solidFill>
                  <a:latin typeface="Calibri" panose="020F0502020204030204" pitchFamily="34" charset="0"/>
                </a:rPr>
                <a:t>BNP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altLang="it-IT" sz="1100" b="1">
                  <a:solidFill>
                    <a:srgbClr val="C00000"/>
                  </a:solidFill>
                  <a:latin typeface="Calibri" panose="020F0502020204030204" pitchFamily="34" charset="0"/>
                </a:rPr>
                <a:t>NT-proBNP</a:t>
              </a:r>
              <a:endParaRPr lang="de-DE" altLang="it-IT" sz="1000" b="1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521" name="Line 21"/>
            <p:cNvSpPr>
              <a:spLocks noChangeShapeType="1"/>
            </p:cNvSpPr>
            <p:nvPr/>
          </p:nvSpPr>
          <p:spPr bwMode="auto">
            <a:xfrm>
              <a:off x="1152" y="1728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522" name="Line 22"/>
            <p:cNvSpPr>
              <a:spLocks noChangeShapeType="1"/>
            </p:cNvSpPr>
            <p:nvPr/>
          </p:nvSpPr>
          <p:spPr bwMode="auto">
            <a:xfrm>
              <a:off x="1200" y="2112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8488" name="Group 23"/>
          <p:cNvGrpSpPr>
            <a:grpSpLocks/>
          </p:cNvGrpSpPr>
          <p:nvPr/>
        </p:nvGrpSpPr>
        <p:grpSpPr bwMode="auto">
          <a:xfrm>
            <a:off x="5867400" y="1709739"/>
            <a:ext cx="2133600" cy="1925637"/>
            <a:chOff x="2736" y="1143"/>
            <a:chExt cx="1248" cy="1213"/>
          </a:xfrm>
        </p:grpSpPr>
        <p:sp>
          <p:nvSpPr>
            <p:cNvPr id="148493" name="Freeform 25"/>
            <p:cNvSpPr>
              <a:spLocks/>
            </p:cNvSpPr>
            <p:nvPr/>
          </p:nvSpPr>
          <p:spPr bwMode="auto">
            <a:xfrm>
              <a:off x="3077" y="1408"/>
              <a:ext cx="170" cy="866"/>
            </a:xfrm>
            <a:custGeom>
              <a:avLst/>
              <a:gdLst>
                <a:gd name="T0" fmla="*/ 0 w 363"/>
                <a:gd name="T1" fmla="*/ 1 h 1652"/>
                <a:gd name="T2" fmla="*/ 0 w 363"/>
                <a:gd name="T3" fmla="*/ 1 h 1652"/>
                <a:gd name="T4" fmla="*/ 0 w 363"/>
                <a:gd name="T5" fmla="*/ 0 h 1652"/>
                <a:gd name="T6" fmla="*/ 0 w 363"/>
                <a:gd name="T7" fmla="*/ 1 h 1652"/>
                <a:gd name="T8" fmla="*/ 0 w 363"/>
                <a:gd name="T9" fmla="*/ 1 h 1652"/>
                <a:gd name="T10" fmla="*/ 0 w 363"/>
                <a:gd name="T11" fmla="*/ 1 h 1652"/>
                <a:gd name="T12" fmla="*/ 0 w 363"/>
                <a:gd name="T13" fmla="*/ 1 h 1652"/>
                <a:gd name="T14" fmla="*/ 0 w 363"/>
                <a:gd name="T15" fmla="*/ 1 h 1652"/>
                <a:gd name="T16" fmla="*/ 0 w 363"/>
                <a:gd name="T17" fmla="*/ 1 h 1652"/>
                <a:gd name="T18" fmla="*/ 0 w 363"/>
                <a:gd name="T19" fmla="*/ 1 h 1652"/>
                <a:gd name="T20" fmla="*/ 0 w 363"/>
                <a:gd name="T21" fmla="*/ 1 h 1652"/>
                <a:gd name="T22" fmla="*/ 0 w 363"/>
                <a:gd name="T23" fmla="*/ 1 h 1652"/>
                <a:gd name="T24" fmla="*/ 0 w 363"/>
                <a:gd name="T25" fmla="*/ 1 h 1652"/>
                <a:gd name="T26" fmla="*/ 0 w 363"/>
                <a:gd name="T27" fmla="*/ 1 h 1652"/>
                <a:gd name="T28" fmla="*/ 0 w 363"/>
                <a:gd name="T29" fmla="*/ 1 h 1652"/>
                <a:gd name="T30" fmla="*/ 0 w 363"/>
                <a:gd name="T31" fmla="*/ 1 h 1652"/>
                <a:gd name="T32" fmla="*/ 0 w 363"/>
                <a:gd name="T33" fmla="*/ 1 h 1652"/>
                <a:gd name="T34" fmla="*/ 0 w 363"/>
                <a:gd name="T35" fmla="*/ 1 h 1652"/>
                <a:gd name="T36" fmla="*/ 0 w 363"/>
                <a:gd name="T37" fmla="*/ 1 h 1652"/>
                <a:gd name="T38" fmla="*/ 0 w 363"/>
                <a:gd name="T39" fmla="*/ 1 h 1652"/>
                <a:gd name="T40" fmla="*/ 0 w 363"/>
                <a:gd name="T41" fmla="*/ 1 h 1652"/>
                <a:gd name="T42" fmla="*/ 0 w 363"/>
                <a:gd name="T43" fmla="*/ 1 h 1652"/>
                <a:gd name="T44" fmla="*/ 0 w 363"/>
                <a:gd name="T45" fmla="*/ 1 h 1652"/>
                <a:gd name="T46" fmla="*/ 0 w 363"/>
                <a:gd name="T47" fmla="*/ 1 h 1652"/>
                <a:gd name="T48" fmla="*/ 0 w 363"/>
                <a:gd name="T49" fmla="*/ 1 h 1652"/>
                <a:gd name="T50" fmla="*/ 0 w 363"/>
                <a:gd name="T51" fmla="*/ 1 h 1652"/>
                <a:gd name="T52" fmla="*/ 0 w 363"/>
                <a:gd name="T53" fmla="*/ 1 h 1652"/>
                <a:gd name="T54" fmla="*/ 0 w 363"/>
                <a:gd name="T55" fmla="*/ 1 h 1652"/>
                <a:gd name="T56" fmla="*/ 0 w 363"/>
                <a:gd name="T57" fmla="*/ 1 h 1652"/>
                <a:gd name="T58" fmla="*/ 0 w 363"/>
                <a:gd name="T59" fmla="*/ 1 h 1652"/>
                <a:gd name="T60" fmla="*/ 0 w 363"/>
                <a:gd name="T61" fmla="*/ 1 h 165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3"/>
                <a:gd name="T94" fmla="*/ 0 h 1652"/>
                <a:gd name="T95" fmla="*/ 363 w 363"/>
                <a:gd name="T96" fmla="*/ 1652 h 165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3" h="1652">
                  <a:moveTo>
                    <a:pt x="97" y="58"/>
                  </a:moveTo>
                  <a:lnTo>
                    <a:pt x="97" y="30"/>
                  </a:lnTo>
                  <a:lnTo>
                    <a:pt x="327" y="0"/>
                  </a:lnTo>
                  <a:lnTo>
                    <a:pt x="357" y="27"/>
                  </a:lnTo>
                  <a:lnTo>
                    <a:pt x="360" y="64"/>
                  </a:lnTo>
                  <a:lnTo>
                    <a:pt x="363" y="94"/>
                  </a:lnTo>
                  <a:lnTo>
                    <a:pt x="363" y="145"/>
                  </a:lnTo>
                  <a:lnTo>
                    <a:pt x="357" y="221"/>
                  </a:lnTo>
                  <a:lnTo>
                    <a:pt x="348" y="297"/>
                  </a:lnTo>
                  <a:lnTo>
                    <a:pt x="308" y="666"/>
                  </a:lnTo>
                  <a:lnTo>
                    <a:pt x="278" y="1353"/>
                  </a:lnTo>
                  <a:lnTo>
                    <a:pt x="275" y="1610"/>
                  </a:lnTo>
                  <a:lnTo>
                    <a:pt x="269" y="1622"/>
                  </a:lnTo>
                  <a:lnTo>
                    <a:pt x="245" y="1637"/>
                  </a:lnTo>
                  <a:lnTo>
                    <a:pt x="193" y="1649"/>
                  </a:lnTo>
                  <a:lnTo>
                    <a:pt x="160" y="1652"/>
                  </a:lnTo>
                  <a:lnTo>
                    <a:pt x="121" y="1652"/>
                  </a:lnTo>
                  <a:lnTo>
                    <a:pt x="81" y="1649"/>
                  </a:lnTo>
                  <a:lnTo>
                    <a:pt x="42" y="1637"/>
                  </a:lnTo>
                  <a:lnTo>
                    <a:pt x="15" y="1628"/>
                  </a:lnTo>
                  <a:lnTo>
                    <a:pt x="0" y="1610"/>
                  </a:lnTo>
                  <a:lnTo>
                    <a:pt x="0" y="1592"/>
                  </a:lnTo>
                  <a:lnTo>
                    <a:pt x="15" y="1262"/>
                  </a:lnTo>
                  <a:lnTo>
                    <a:pt x="33" y="651"/>
                  </a:lnTo>
                  <a:lnTo>
                    <a:pt x="81" y="273"/>
                  </a:lnTo>
                  <a:lnTo>
                    <a:pt x="91" y="227"/>
                  </a:lnTo>
                  <a:lnTo>
                    <a:pt x="109" y="170"/>
                  </a:lnTo>
                  <a:lnTo>
                    <a:pt x="115" y="121"/>
                  </a:lnTo>
                  <a:lnTo>
                    <a:pt x="115" y="97"/>
                  </a:lnTo>
                  <a:lnTo>
                    <a:pt x="109" y="79"/>
                  </a:lnTo>
                  <a:lnTo>
                    <a:pt x="97" y="58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494" name="Freeform 26"/>
            <p:cNvSpPr>
              <a:spLocks/>
            </p:cNvSpPr>
            <p:nvPr/>
          </p:nvSpPr>
          <p:spPr bwMode="auto">
            <a:xfrm>
              <a:off x="2769" y="1607"/>
              <a:ext cx="369" cy="76"/>
            </a:xfrm>
            <a:custGeom>
              <a:avLst/>
              <a:gdLst>
                <a:gd name="T0" fmla="*/ 0 w 784"/>
                <a:gd name="T1" fmla="*/ 1 h 146"/>
                <a:gd name="T2" fmla="*/ 0 w 784"/>
                <a:gd name="T3" fmla="*/ 1 h 146"/>
                <a:gd name="T4" fmla="*/ 0 w 784"/>
                <a:gd name="T5" fmla="*/ 1 h 146"/>
                <a:gd name="T6" fmla="*/ 0 w 784"/>
                <a:gd name="T7" fmla="*/ 1 h 146"/>
                <a:gd name="T8" fmla="*/ 0 w 784"/>
                <a:gd name="T9" fmla="*/ 1 h 146"/>
                <a:gd name="T10" fmla="*/ 0 w 784"/>
                <a:gd name="T11" fmla="*/ 1 h 146"/>
                <a:gd name="T12" fmla="*/ 0 w 784"/>
                <a:gd name="T13" fmla="*/ 1 h 146"/>
                <a:gd name="T14" fmla="*/ 0 w 784"/>
                <a:gd name="T15" fmla="*/ 1 h 146"/>
                <a:gd name="T16" fmla="*/ 0 w 784"/>
                <a:gd name="T17" fmla="*/ 1 h 146"/>
                <a:gd name="T18" fmla="*/ 0 w 784"/>
                <a:gd name="T19" fmla="*/ 1 h 146"/>
                <a:gd name="T20" fmla="*/ 0 w 784"/>
                <a:gd name="T21" fmla="*/ 1 h 146"/>
                <a:gd name="T22" fmla="*/ 0 w 784"/>
                <a:gd name="T23" fmla="*/ 1 h 146"/>
                <a:gd name="T24" fmla="*/ 0 w 784"/>
                <a:gd name="T25" fmla="*/ 1 h 146"/>
                <a:gd name="T26" fmla="*/ 0 w 784"/>
                <a:gd name="T27" fmla="*/ 1 h 146"/>
                <a:gd name="T28" fmla="*/ 0 w 784"/>
                <a:gd name="T29" fmla="*/ 0 h 146"/>
                <a:gd name="T30" fmla="*/ 0 w 784"/>
                <a:gd name="T31" fmla="*/ 0 h 146"/>
                <a:gd name="T32" fmla="*/ 0 w 784"/>
                <a:gd name="T33" fmla="*/ 1 h 146"/>
                <a:gd name="T34" fmla="*/ 0 w 784"/>
                <a:gd name="T35" fmla="*/ 1 h 146"/>
                <a:gd name="T36" fmla="*/ 0 w 784"/>
                <a:gd name="T37" fmla="*/ 1 h 146"/>
                <a:gd name="T38" fmla="*/ 0 w 784"/>
                <a:gd name="T39" fmla="*/ 1 h 146"/>
                <a:gd name="T40" fmla="*/ 0 w 784"/>
                <a:gd name="T41" fmla="*/ 1 h 146"/>
                <a:gd name="T42" fmla="*/ 0 w 784"/>
                <a:gd name="T43" fmla="*/ 1 h 146"/>
                <a:gd name="T44" fmla="*/ 0 w 784"/>
                <a:gd name="T45" fmla="*/ 1 h 146"/>
                <a:gd name="T46" fmla="*/ 0 w 784"/>
                <a:gd name="T47" fmla="*/ 1 h 146"/>
                <a:gd name="T48" fmla="*/ 0 w 784"/>
                <a:gd name="T49" fmla="*/ 1 h 146"/>
                <a:gd name="T50" fmla="*/ 0 w 784"/>
                <a:gd name="T51" fmla="*/ 1 h 146"/>
                <a:gd name="T52" fmla="*/ 0 w 784"/>
                <a:gd name="T53" fmla="*/ 1 h 146"/>
                <a:gd name="T54" fmla="*/ 0 w 784"/>
                <a:gd name="T55" fmla="*/ 1 h 146"/>
                <a:gd name="T56" fmla="*/ 0 w 784"/>
                <a:gd name="T57" fmla="*/ 1 h 146"/>
                <a:gd name="T58" fmla="*/ 0 w 784"/>
                <a:gd name="T59" fmla="*/ 1 h 146"/>
                <a:gd name="T60" fmla="*/ 0 w 784"/>
                <a:gd name="T61" fmla="*/ 1 h 146"/>
                <a:gd name="T62" fmla="*/ 0 w 784"/>
                <a:gd name="T63" fmla="*/ 1 h 146"/>
                <a:gd name="T64" fmla="*/ 0 w 784"/>
                <a:gd name="T65" fmla="*/ 1 h 146"/>
                <a:gd name="T66" fmla="*/ 0 w 784"/>
                <a:gd name="T67" fmla="*/ 1 h 1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4"/>
                <a:gd name="T103" fmla="*/ 0 h 146"/>
                <a:gd name="T104" fmla="*/ 784 w 784"/>
                <a:gd name="T105" fmla="*/ 146 h 1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4" h="146">
                  <a:moveTo>
                    <a:pt x="766" y="137"/>
                  </a:moveTo>
                  <a:lnTo>
                    <a:pt x="775" y="124"/>
                  </a:lnTo>
                  <a:lnTo>
                    <a:pt x="781" y="115"/>
                  </a:lnTo>
                  <a:lnTo>
                    <a:pt x="781" y="103"/>
                  </a:lnTo>
                  <a:lnTo>
                    <a:pt x="784" y="91"/>
                  </a:lnTo>
                  <a:lnTo>
                    <a:pt x="784" y="82"/>
                  </a:lnTo>
                  <a:lnTo>
                    <a:pt x="781" y="73"/>
                  </a:lnTo>
                  <a:lnTo>
                    <a:pt x="775" y="67"/>
                  </a:lnTo>
                  <a:lnTo>
                    <a:pt x="769" y="67"/>
                  </a:lnTo>
                  <a:lnTo>
                    <a:pt x="660" y="49"/>
                  </a:lnTo>
                  <a:lnTo>
                    <a:pt x="602" y="40"/>
                  </a:lnTo>
                  <a:lnTo>
                    <a:pt x="493" y="28"/>
                  </a:lnTo>
                  <a:lnTo>
                    <a:pt x="345" y="15"/>
                  </a:lnTo>
                  <a:lnTo>
                    <a:pt x="145" y="6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12" y="3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6" y="64"/>
                  </a:lnTo>
                  <a:lnTo>
                    <a:pt x="15" y="67"/>
                  </a:lnTo>
                  <a:lnTo>
                    <a:pt x="88" y="70"/>
                  </a:lnTo>
                  <a:lnTo>
                    <a:pt x="257" y="82"/>
                  </a:lnTo>
                  <a:lnTo>
                    <a:pt x="357" y="88"/>
                  </a:lnTo>
                  <a:lnTo>
                    <a:pt x="457" y="100"/>
                  </a:lnTo>
                  <a:lnTo>
                    <a:pt x="560" y="112"/>
                  </a:lnTo>
                  <a:lnTo>
                    <a:pt x="645" y="124"/>
                  </a:lnTo>
                  <a:lnTo>
                    <a:pt x="745" y="146"/>
                  </a:lnTo>
                  <a:lnTo>
                    <a:pt x="754" y="146"/>
                  </a:lnTo>
                  <a:lnTo>
                    <a:pt x="766" y="137"/>
                  </a:lnTo>
                  <a:close/>
                </a:path>
              </a:pathLst>
            </a:custGeom>
            <a:solidFill>
              <a:srgbClr val="A36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495" name="Freeform 27"/>
            <p:cNvSpPr>
              <a:spLocks/>
            </p:cNvSpPr>
            <p:nvPr/>
          </p:nvSpPr>
          <p:spPr bwMode="auto">
            <a:xfrm>
              <a:off x="2774" y="1564"/>
              <a:ext cx="373" cy="77"/>
            </a:xfrm>
            <a:custGeom>
              <a:avLst/>
              <a:gdLst>
                <a:gd name="T0" fmla="*/ 0 w 793"/>
                <a:gd name="T1" fmla="*/ 1 h 148"/>
                <a:gd name="T2" fmla="*/ 0 w 793"/>
                <a:gd name="T3" fmla="*/ 1 h 148"/>
                <a:gd name="T4" fmla="*/ 0 w 793"/>
                <a:gd name="T5" fmla="*/ 1 h 148"/>
                <a:gd name="T6" fmla="*/ 0 w 793"/>
                <a:gd name="T7" fmla="*/ 1 h 148"/>
                <a:gd name="T8" fmla="*/ 0 w 793"/>
                <a:gd name="T9" fmla="*/ 1 h 148"/>
                <a:gd name="T10" fmla="*/ 0 w 793"/>
                <a:gd name="T11" fmla="*/ 1 h 148"/>
                <a:gd name="T12" fmla="*/ 0 w 793"/>
                <a:gd name="T13" fmla="*/ 1 h 148"/>
                <a:gd name="T14" fmla="*/ 0 w 793"/>
                <a:gd name="T15" fmla="*/ 1 h 148"/>
                <a:gd name="T16" fmla="*/ 0 w 793"/>
                <a:gd name="T17" fmla="*/ 1 h 148"/>
                <a:gd name="T18" fmla="*/ 0 w 793"/>
                <a:gd name="T19" fmla="*/ 1 h 148"/>
                <a:gd name="T20" fmla="*/ 0 w 793"/>
                <a:gd name="T21" fmla="*/ 1 h 148"/>
                <a:gd name="T22" fmla="*/ 0 w 793"/>
                <a:gd name="T23" fmla="*/ 1 h 148"/>
                <a:gd name="T24" fmla="*/ 0 w 793"/>
                <a:gd name="T25" fmla="*/ 0 h 148"/>
                <a:gd name="T26" fmla="*/ 0 w 793"/>
                <a:gd name="T27" fmla="*/ 0 h 148"/>
                <a:gd name="T28" fmla="*/ 0 w 793"/>
                <a:gd name="T29" fmla="*/ 1 h 148"/>
                <a:gd name="T30" fmla="*/ 0 w 793"/>
                <a:gd name="T31" fmla="*/ 1 h 148"/>
                <a:gd name="T32" fmla="*/ 0 w 793"/>
                <a:gd name="T33" fmla="*/ 1 h 148"/>
                <a:gd name="T34" fmla="*/ 0 w 793"/>
                <a:gd name="T35" fmla="*/ 1 h 148"/>
                <a:gd name="T36" fmla="*/ 0 w 793"/>
                <a:gd name="T37" fmla="*/ 1 h 148"/>
                <a:gd name="T38" fmla="*/ 0 w 793"/>
                <a:gd name="T39" fmla="*/ 1 h 148"/>
                <a:gd name="T40" fmla="*/ 0 w 793"/>
                <a:gd name="T41" fmla="*/ 1 h 148"/>
                <a:gd name="T42" fmla="*/ 0 w 793"/>
                <a:gd name="T43" fmla="*/ 1 h 148"/>
                <a:gd name="T44" fmla="*/ 0 w 793"/>
                <a:gd name="T45" fmla="*/ 1 h 148"/>
                <a:gd name="T46" fmla="*/ 0 w 793"/>
                <a:gd name="T47" fmla="*/ 1 h 148"/>
                <a:gd name="T48" fmla="*/ 0 w 793"/>
                <a:gd name="T49" fmla="*/ 1 h 148"/>
                <a:gd name="T50" fmla="*/ 0 w 793"/>
                <a:gd name="T51" fmla="*/ 1 h 148"/>
                <a:gd name="T52" fmla="*/ 0 w 793"/>
                <a:gd name="T53" fmla="*/ 1 h 148"/>
                <a:gd name="T54" fmla="*/ 0 w 793"/>
                <a:gd name="T55" fmla="*/ 1 h 148"/>
                <a:gd name="T56" fmla="*/ 0 w 793"/>
                <a:gd name="T57" fmla="*/ 1 h 148"/>
                <a:gd name="T58" fmla="*/ 0 w 793"/>
                <a:gd name="T59" fmla="*/ 1 h 1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3"/>
                <a:gd name="T91" fmla="*/ 0 h 148"/>
                <a:gd name="T92" fmla="*/ 793 w 793"/>
                <a:gd name="T93" fmla="*/ 148 h 14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3" h="148">
                  <a:moveTo>
                    <a:pt x="778" y="136"/>
                  </a:moveTo>
                  <a:lnTo>
                    <a:pt x="784" y="124"/>
                  </a:lnTo>
                  <a:lnTo>
                    <a:pt x="787" y="115"/>
                  </a:lnTo>
                  <a:lnTo>
                    <a:pt x="793" y="99"/>
                  </a:lnTo>
                  <a:lnTo>
                    <a:pt x="793" y="90"/>
                  </a:lnTo>
                  <a:lnTo>
                    <a:pt x="793" y="78"/>
                  </a:lnTo>
                  <a:lnTo>
                    <a:pt x="787" y="69"/>
                  </a:lnTo>
                  <a:lnTo>
                    <a:pt x="778" y="66"/>
                  </a:lnTo>
                  <a:lnTo>
                    <a:pt x="602" y="45"/>
                  </a:lnTo>
                  <a:lnTo>
                    <a:pt x="472" y="33"/>
                  </a:lnTo>
                  <a:lnTo>
                    <a:pt x="372" y="24"/>
                  </a:lnTo>
                  <a:lnTo>
                    <a:pt x="148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9"/>
                  </a:lnTo>
                  <a:lnTo>
                    <a:pt x="3" y="21"/>
                  </a:lnTo>
                  <a:lnTo>
                    <a:pt x="3" y="27"/>
                  </a:lnTo>
                  <a:lnTo>
                    <a:pt x="0" y="39"/>
                  </a:lnTo>
                  <a:lnTo>
                    <a:pt x="3" y="48"/>
                  </a:lnTo>
                  <a:lnTo>
                    <a:pt x="6" y="57"/>
                  </a:lnTo>
                  <a:lnTo>
                    <a:pt x="9" y="60"/>
                  </a:lnTo>
                  <a:lnTo>
                    <a:pt x="12" y="63"/>
                  </a:lnTo>
                  <a:lnTo>
                    <a:pt x="91" y="69"/>
                  </a:lnTo>
                  <a:lnTo>
                    <a:pt x="266" y="81"/>
                  </a:lnTo>
                  <a:lnTo>
                    <a:pt x="466" y="102"/>
                  </a:lnTo>
                  <a:lnTo>
                    <a:pt x="645" y="130"/>
                  </a:lnTo>
                  <a:lnTo>
                    <a:pt x="757" y="148"/>
                  </a:lnTo>
                  <a:lnTo>
                    <a:pt x="769" y="145"/>
                  </a:lnTo>
                  <a:lnTo>
                    <a:pt x="778" y="136"/>
                  </a:lnTo>
                  <a:close/>
                </a:path>
              </a:pathLst>
            </a:custGeom>
            <a:solidFill>
              <a:srgbClr val="A36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496" name="Freeform 28"/>
            <p:cNvSpPr>
              <a:spLocks/>
            </p:cNvSpPr>
            <p:nvPr/>
          </p:nvSpPr>
          <p:spPr bwMode="auto">
            <a:xfrm>
              <a:off x="2836" y="1650"/>
              <a:ext cx="142" cy="614"/>
            </a:xfrm>
            <a:custGeom>
              <a:avLst/>
              <a:gdLst>
                <a:gd name="T0" fmla="*/ 0 w 300"/>
                <a:gd name="T1" fmla="*/ 1 h 1174"/>
                <a:gd name="T2" fmla="*/ 0 w 300"/>
                <a:gd name="T3" fmla="*/ 1 h 1174"/>
                <a:gd name="T4" fmla="*/ 0 w 300"/>
                <a:gd name="T5" fmla="*/ 1 h 1174"/>
                <a:gd name="T6" fmla="*/ 0 w 300"/>
                <a:gd name="T7" fmla="*/ 0 h 1174"/>
                <a:gd name="T8" fmla="*/ 0 w 300"/>
                <a:gd name="T9" fmla="*/ 1 h 1174"/>
                <a:gd name="T10" fmla="*/ 0 w 300"/>
                <a:gd name="T11" fmla="*/ 1 h 1174"/>
                <a:gd name="T12" fmla="*/ 0 w 300"/>
                <a:gd name="T13" fmla="*/ 1 h 1174"/>
                <a:gd name="T14" fmla="*/ 0 w 300"/>
                <a:gd name="T15" fmla="*/ 1 h 1174"/>
                <a:gd name="T16" fmla="*/ 0 w 300"/>
                <a:gd name="T17" fmla="*/ 1 h 1174"/>
                <a:gd name="T18" fmla="*/ 0 w 300"/>
                <a:gd name="T19" fmla="*/ 1 h 1174"/>
                <a:gd name="T20" fmla="*/ 0 w 300"/>
                <a:gd name="T21" fmla="*/ 1 h 1174"/>
                <a:gd name="T22" fmla="*/ 0 w 300"/>
                <a:gd name="T23" fmla="*/ 1 h 1174"/>
                <a:gd name="T24" fmla="*/ 0 w 300"/>
                <a:gd name="T25" fmla="*/ 1 h 1174"/>
                <a:gd name="T26" fmla="*/ 0 w 300"/>
                <a:gd name="T27" fmla="*/ 1 h 1174"/>
                <a:gd name="T28" fmla="*/ 0 w 300"/>
                <a:gd name="T29" fmla="*/ 1 h 1174"/>
                <a:gd name="T30" fmla="*/ 0 w 300"/>
                <a:gd name="T31" fmla="*/ 1 h 1174"/>
                <a:gd name="T32" fmla="*/ 0 w 300"/>
                <a:gd name="T33" fmla="*/ 1 h 1174"/>
                <a:gd name="T34" fmla="*/ 0 w 300"/>
                <a:gd name="T35" fmla="*/ 1 h 1174"/>
                <a:gd name="T36" fmla="*/ 0 w 300"/>
                <a:gd name="T37" fmla="*/ 1 h 1174"/>
                <a:gd name="T38" fmla="*/ 0 w 300"/>
                <a:gd name="T39" fmla="*/ 1 h 1174"/>
                <a:gd name="T40" fmla="*/ 0 w 300"/>
                <a:gd name="T41" fmla="*/ 1 h 1174"/>
                <a:gd name="T42" fmla="*/ 0 w 300"/>
                <a:gd name="T43" fmla="*/ 1 h 1174"/>
                <a:gd name="T44" fmla="*/ 0 w 300"/>
                <a:gd name="T45" fmla="*/ 1 h 1174"/>
                <a:gd name="T46" fmla="*/ 0 w 300"/>
                <a:gd name="T47" fmla="*/ 1 h 1174"/>
                <a:gd name="T48" fmla="*/ 0 w 300"/>
                <a:gd name="T49" fmla="*/ 1 h 1174"/>
                <a:gd name="T50" fmla="*/ 0 w 300"/>
                <a:gd name="T51" fmla="*/ 1 h 1174"/>
                <a:gd name="T52" fmla="*/ 0 w 300"/>
                <a:gd name="T53" fmla="*/ 1 h 1174"/>
                <a:gd name="T54" fmla="*/ 0 w 300"/>
                <a:gd name="T55" fmla="*/ 1 h 1174"/>
                <a:gd name="T56" fmla="*/ 0 w 300"/>
                <a:gd name="T57" fmla="*/ 1 h 1174"/>
                <a:gd name="T58" fmla="*/ 0 w 300"/>
                <a:gd name="T59" fmla="*/ 1 h 1174"/>
                <a:gd name="T60" fmla="*/ 0 w 300"/>
                <a:gd name="T61" fmla="*/ 1 h 1174"/>
                <a:gd name="T62" fmla="*/ 0 w 300"/>
                <a:gd name="T63" fmla="*/ 1 h 1174"/>
                <a:gd name="T64" fmla="*/ 0 w 300"/>
                <a:gd name="T65" fmla="*/ 1 h 1174"/>
                <a:gd name="T66" fmla="*/ 0 w 300"/>
                <a:gd name="T67" fmla="*/ 1 h 1174"/>
                <a:gd name="T68" fmla="*/ 0 w 300"/>
                <a:gd name="T69" fmla="*/ 1 h 1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0"/>
                <a:gd name="T106" fmla="*/ 0 h 1174"/>
                <a:gd name="T107" fmla="*/ 300 w 300"/>
                <a:gd name="T108" fmla="*/ 1174 h 11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0" h="1174">
                  <a:moveTo>
                    <a:pt x="297" y="9"/>
                  </a:moveTo>
                  <a:lnTo>
                    <a:pt x="282" y="3"/>
                  </a:lnTo>
                  <a:lnTo>
                    <a:pt x="264" y="3"/>
                  </a:lnTo>
                  <a:lnTo>
                    <a:pt x="230" y="0"/>
                  </a:lnTo>
                  <a:lnTo>
                    <a:pt x="200" y="3"/>
                  </a:lnTo>
                  <a:lnTo>
                    <a:pt x="182" y="6"/>
                  </a:lnTo>
                  <a:lnTo>
                    <a:pt x="149" y="9"/>
                  </a:lnTo>
                  <a:lnTo>
                    <a:pt x="94" y="18"/>
                  </a:lnTo>
                  <a:lnTo>
                    <a:pt x="61" y="24"/>
                  </a:lnTo>
                  <a:lnTo>
                    <a:pt x="37" y="30"/>
                  </a:lnTo>
                  <a:lnTo>
                    <a:pt x="15" y="39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12" y="294"/>
                  </a:lnTo>
                  <a:lnTo>
                    <a:pt x="18" y="560"/>
                  </a:lnTo>
                  <a:lnTo>
                    <a:pt x="18" y="781"/>
                  </a:lnTo>
                  <a:lnTo>
                    <a:pt x="25" y="1132"/>
                  </a:lnTo>
                  <a:lnTo>
                    <a:pt x="31" y="1141"/>
                  </a:lnTo>
                  <a:lnTo>
                    <a:pt x="40" y="1150"/>
                  </a:lnTo>
                  <a:lnTo>
                    <a:pt x="55" y="1159"/>
                  </a:lnTo>
                  <a:lnTo>
                    <a:pt x="70" y="1162"/>
                  </a:lnTo>
                  <a:lnTo>
                    <a:pt x="100" y="1171"/>
                  </a:lnTo>
                  <a:lnTo>
                    <a:pt x="115" y="1171"/>
                  </a:lnTo>
                  <a:lnTo>
                    <a:pt x="130" y="1174"/>
                  </a:lnTo>
                  <a:lnTo>
                    <a:pt x="164" y="1174"/>
                  </a:lnTo>
                  <a:lnTo>
                    <a:pt x="182" y="1171"/>
                  </a:lnTo>
                  <a:lnTo>
                    <a:pt x="215" y="1165"/>
                  </a:lnTo>
                  <a:lnTo>
                    <a:pt x="236" y="1156"/>
                  </a:lnTo>
                  <a:lnTo>
                    <a:pt x="245" y="1147"/>
                  </a:lnTo>
                  <a:lnTo>
                    <a:pt x="255" y="1141"/>
                  </a:lnTo>
                  <a:lnTo>
                    <a:pt x="261" y="1129"/>
                  </a:lnTo>
                  <a:lnTo>
                    <a:pt x="261" y="905"/>
                  </a:lnTo>
                  <a:lnTo>
                    <a:pt x="285" y="487"/>
                  </a:lnTo>
                  <a:lnTo>
                    <a:pt x="300" y="9"/>
                  </a:lnTo>
                  <a:lnTo>
                    <a:pt x="297" y="9"/>
                  </a:lnTo>
                  <a:close/>
                </a:path>
              </a:pathLst>
            </a:custGeom>
            <a:solidFill>
              <a:srgbClr val="AF7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497" name="Freeform 29"/>
            <p:cNvSpPr>
              <a:spLocks/>
            </p:cNvSpPr>
            <p:nvPr/>
          </p:nvSpPr>
          <p:spPr bwMode="auto">
            <a:xfrm>
              <a:off x="2752" y="1568"/>
              <a:ext cx="611" cy="753"/>
            </a:xfrm>
            <a:custGeom>
              <a:avLst/>
              <a:gdLst>
                <a:gd name="T0" fmla="*/ 1 w 1216"/>
                <a:gd name="T1" fmla="*/ 1 h 1231"/>
                <a:gd name="T2" fmla="*/ 1 w 1216"/>
                <a:gd name="T3" fmla="*/ 1 h 1231"/>
                <a:gd name="T4" fmla="*/ 1 w 1216"/>
                <a:gd name="T5" fmla="*/ 1 h 1231"/>
                <a:gd name="T6" fmla="*/ 1 w 1216"/>
                <a:gd name="T7" fmla="*/ 1 h 1231"/>
                <a:gd name="T8" fmla="*/ 1 w 1216"/>
                <a:gd name="T9" fmla="*/ 1 h 1231"/>
                <a:gd name="T10" fmla="*/ 1 w 1216"/>
                <a:gd name="T11" fmla="*/ 1 h 1231"/>
                <a:gd name="T12" fmla="*/ 1 w 1216"/>
                <a:gd name="T13" fmla="*/ 1 h 1231"/>
                <a:gd name="T14" fmla="*/ 1 w 1216"/>
                <a:gd name="T15" fmla="*/ 1 h 1231"/>
                <a:gd name="T16" fmla="*/ 1 w 1216"/>
                <a:gd name="T17" fmla="*/ 1 h 1231"/>
                <a:gd name="T18" fmla="*/ 1 w 1216"/>
                <a:gd name="T19" fmla="*/ 1 h 1231"/>
                <a:gd name="T20" fmla="*/ 1 w 1216"/>
                <a:gd name="T21" fmla="*/ 1 h 1231"/>
                <a:gd name="T22" fmla="*/ 1 w 1216"/>
                <a:gd name="T23" fmla="*/ 1 h 1231"/>
                <a:gd name="T24" fmla="*/ 1 w 1216"/>
                <a:gd name="T25" fmla="*/ 1 h 1231"/>
                <a:gd name="T26" fmla="*/ 1 w 1216"/>
                <a:gd name="T27" fmla="*/ 1 h 1231"/>
                <a:gd name="T28" fmla="*/ 1 w 1216"/>
                <a:gd name="T29" fmla="*/ 1 h 1231"/>
                <a:gd name="T30" fmla="*/ 1 w 1216"/>
                <a:gd name="T31" fmla="*/ 1 h 1231"/>
                <a:gd name="T32" fmla="*/ 1 w 1216"/>
                <a:gd name="T33" fmla="*/ 1 h 1231"/>
                <a:gd name="T34" fmla="*/ 1 w 1216"/>
                <a:gd name="T35" fmla="*/ 1 h 1231"/>
                <a:gd name="T36" fmla="*/ 1 w 1216"/>
                <a:gd name="T37" fmla="*/ 1 h 1231"/>
                <a:gd name="T38" fmla="*/ 1 w 1216"/>
                <a:gd name="T39" fmla="*/ 1 h 1231"/>
                <a:gd name="T40" fmla="*/ 1 w 1216"/>
                <a:gd name="T41" fmla="*/ 1 h 1231"/>
                <a:gd name="T42" fmla="*/ 1 w 1216"/>
                <a:gd name="T43" fmla="*/ 1 h 1231"/>
                <a:gd name="T44" fmla="*/ 1 w 1216"/>
                <a:gd name="T45" fmla="*/ 1 h 1231"/>
                <a:gd name="T46" fmla="*/ 1 w 1216"/>
                <a:gd name="T47" fmla="*/ 1 h 1231"/>
                <a:gd name="T48" fmla="*/ 1 w 1216"/>
                <a:gd name="T49" fmla="*/ 1 h 1231"/>
                <a:gd name="T50" fmla="*/ 1 w 1216"/>
                <a:gd name="T51" fmla="*/ 0 h 1231"/>
                <a:gd name="T52" fmla="*/ 1 w 1216"/>
                <a:gd name="T53" fmla="*/ 1 h 1231"/>
                <a:gd name="T54" fmla="*/ 1 w 1216"/>
                <a:gd name="T55" fmla="*/ 1 h 1231"/>
                <a:gd name="T56" fmla="*/ 1 w 1216"/>
                <a:gd name="T57" fmla="*/ 1 h 1231"/>
                <a:gd name="T58" fmla="*/ 1 w 1216"/>
                <a:gd name="T59" fmla="*/ 1 h 1231"/>
                <a:gd name="T60" fmla="*/ 1 w 1216"/>
                <a:gd name="T61" fmla="*/ 1 h 1231"/>
                <a:gd name="T62" fmla="*/ 0 w 1216"/>
                <a:gd name="T63" fmla="*/ 1 h 12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16"/>
                <a:gd name="T97" fmla="*/ 0 h 1231"/>
                <a:gd name="T98" fmla="*/ 1216 w 1216"/>
                <a:gd name="T99" fmla="*/ 1231 h 12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16" h="1231">
                  <a:moveTo>
                    <a:pt x="0" y="363"/>
                  </a:moveTo>
                  <a:lnTo>
                    <a:pt x="9" y="469"/>
                  </a:lnTo>
                  <a:lnTo>
                    <a:pt x="18" y="511"/>
                  </a:lnTo>
                  <a:lnTo>
                    <a:pt x="39" y="593"/>
                  </a:lnTo>
                  <a:lnTo>
                    <a:pt x="54" y="644"/>
                  </a:lnTo>
                  <a:lnTo>
                    <a:pt x="81" y="705"/>
                  </a:lnTo>
                  <a:lnTo>
                    <a:pt x="115" y="771"/>
                  </a:lnTo>
                  <a:lnTo>
                    <a:pt x="145" y="817"/>
                  </a:lnTo>
                  <a:lnTo>
                    <a:pt x="178" y="871"/>
                  </a:lnTo>
                  <a:lnTo>
                    <a:pt x="242" y="956"/>
                  </a:lnTo>
                  <a:lnTo>
                    <a:pt x="272" y="995"/>
                  </a:lnTo>
                  <a:lnTo>
                    <a:pt x="305" y="1029"/>
                  </a:lnTo>
                  <a:lnTo>
                    <a:pt x="342" y="1059"/>
                  </a:lnTo>
                  <a:lnTo>
                    <a:pt x="381" y="1089"/>
                  </a:lnTo>
                  <a:lnTo>
                    <a:pt x="414" y="1110"/>
                  </a:lnTo>
                  <a:lnTo>
                    <a:pt x="451" y="1135"/>
                  </a:lnTo>
                  <a:lnTo>
                    <a:pt x="484" y="1153"/>
                  </a:lnTo>
                  <a:lnTo>
                    <a:pt x="526" y="1174"/>
                  </a:lnTo>
                  <a:lnTo>
                    <a:pt x="566" y="1189"/>
                  </a:lnTo>
                  <a:lnTo>
                    <a:pt x="611" y="1207"/>
                  </a:lnTo>
                  <a:lnTo>
                    <a:pt x="653" y="1216"/>
                  </a:lnTo>
                  <a:lnTo>
                    <a:pt x="717" y="1225"/>
                  </a:lnTo>
                  <a:lnTo>
                    <a:pt x="778" y="1231"/>
                  </a:lnTo>
                  <a:lnTo>
                    <a:pt x="829" y="1231"/>
                  </a:lnTo>
                  <a:lnTo>
                    <a:pt x="868" y="1231"/>
                  </a:lnTo>
                  <a:lnTo>
                    <a:pt x="929" y="1231"/>
                  </a:lnTo>
                  <a:lnTo>
                    <a:pt x="980" y="1219"/>
                  </a:lnTo>
                  <a:lnTo>
                    <a:pt x="1014" y="1210"/>
                  </a:lnTo>
                  <a:lnTo>
                    <a:pt x="1056" y="1192"/>
                  </a:lnTo>
                  <a:lnTo>
                    <a:pt x="1089" y="1171"/>
                  </a:lnTo>
                  <a:lnTo>
                    <a:pt x="1116" y="1147"/>
                  </a:lnTo>
                  <a:lnTo>
                    <a:pt x="1138" y="1116"/>
                  </a:lnTo>
                  <a:lnTo>
                    <a:pt x="1156" y="1080"/>
                  </a:lnTo>
                  <a:lnTo>
                    <a:pt x="1177" y="1035"/>
                  </a:lnTo>
                  <a:lnTo>
                    <a:pt x="1183" y="1007"/>
                  </a:lnTo>
                  <a:lnTo>
                    <a:pt x="1195" y="971"/>
                  </a:lnTo>
                  <a:lnTo>
                    <a:pt x="1204" y="929"/>
                  </a:lnTo>
                  <a:lnTo>
                    <a:pt x="1210" y="883"/>
                  </a:lnTo>
                  <a:lnTo>
                    <a:pt x="1216" y="656"/>
                  </a:lnTo>
                  <a:lnTo>
                    <a:pt x="1213" y="560"/>
                  </a:lnTo>
                  <a:lnTo>
                    <a:pt x="1198" y="475"/>
                  </a:lnTo>
                  <a:lnTo>
                    <a:pt x="1183" y="411"/>
                  </a:lnTo>
                  <a:lnTo>
                    <a:pt x="1147" y="330"/>
                  </a:lnTo>
                  <a:lnTo>
                    <a:pt x="1129" y="293"/>
                  </a:lnTo>
                  <a:lnTo>
                    <a:pt x="1083" y="230"/>
                  </a:lnTo>
                  <a:lnTo>
                    <a:pt x="1077" y="142"/>
                  </a:lnTo>
                  <a:lnTo>
                    <a:pt x="1071" y="118"/>
                  </a:lnTo>
                  <a:lnTo>
                    <a:pt x="1056" y="81"/>
                  </a:lnTo>
                  <a:lnTo>
                    <a:pt x="1038" y="51"/>
                  </a:lnTo>
                  <a:lnTo>
                    <a:pt x="1001" y="24"/>
                  </a:lnTo>
                  <a:lnTo>
                    <a:pt x="926" y="0"/>
                  </a:lnTo>
                  <a:lnTo>
                    <a:pt x="844" y="0"/>
                  </a:lnTo>
                  <a:lnTo>
                    <a:pt x="762" y="0"/>
                  </a:lnTo>
                  <a:lnTo>
                    <a:pt x="584" y="12"/>
                  </a:lnTo>
                  <a:lnTo>
                    <a:pt x="399" y="18"/>
                  </a:lnTo>
                  <a:lnTo>
                    <a:pt x="260" y="24"/>
                  </a:lnTo>
                  <a:lnTo>
                    <a:pt x="202" y="33"/>
                  </a:lnTo>
                  <a:lnTo>
                    <a:pt x="160" y="63"/>
                  </a:lnTo>
                  <a:lnTo>
                    <a:pt x="130" y="91"/>
                  </a:lnTo>
                  <a:lnTo>
                    <a:pt x="103" y="124"/>
                  </a:lnTo>
                  <a:lnTo>
                    <a:pt x="75" y="193"/>
                  </a:lnTo>
                  <a:lnTo>
                    <a:pt x="39" y="242"/>
                  </a:lnTo>
                  <a:lnTo>
                    <a:pt x="9" y="308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498" name="Freeform 30"/>
            <p:cNvSpPr>
              <a:spLocks/>
            </p:cNvSpPr>
            <p:nvPr/>
          </p:nvSpPr>
          <p:spPr bwMode="auto">
            <a:xfrm>
              <a:off x="2781" y="1416"/>
              <a:ext cx="445" cy="265"/>
            </a:xfrm>
            <a:custGeom>
              <a:avLst/>
              <a:gdLst>
                <a:gd name="T0" fmla="*/ 0 w 948"/>
                <a:gd name="T1" fmla="*/ 1 h 506"/>
                <a:gd name="T2" fmla="*/ 0 w 948"/>
                <a:gd name="T3" fmla="*/ 1 h 506"/>
                <a:gd name="T4" fmla="*/ 0 w 948"/>
                <a:gd name="T5" fmla="*/ 1 h 506"/>
                <a:gd name="T6" fmla="*/ 0 w 948"/>
                <a:gd name="T7" fmla="*/ 1 h 506"/>
                <a:gd name="T8" fmla="*/ 0 w 948"/>
                <a:gd name="T9" fmla="*/ 1 h 506"/>
                <a:gd name="T10" fmla="*/ 0 w 948"/>
                <a:gd name="T11" fmla="*/ 1 h 506"/>
                <a:gd name="T12" fmla="*/ 0 w 948"/>
                <a:gd name="T13" fmla="*/ 1 h 506"/>
                <a:gd name="T14" fmla="*/ 0 w 948"/>
                <a:gd name="T15" fmla="*/ 1 h 506"/>
                <a:gd name="T16" fmla="*/ 0 w 948"/>
                <a:gd name="T17" fmla="*/ 1 h 506"/>
                <a:gd name="T18" fmla="*/ 0 w 948"/>
                <a:gd name="T19" fmla="*/ 1 h 506"/>
                <a:gd name="T20" fmla="*/ 0 w 948"/>
                <a:gd name="T21" fmla="*/ 1 h 506"/>
                <a:gd name="T22" fmla="*/ 0 w 948"/>
                <a:gd name="T23" fmla="*/ 1 h 506"/>
                <a:gd name="T24" fmla="*/ 0 w 948"/>
                <a:gd name="T25" fmla="*/ 1 h 506"/>
                <a:gd name="T26" fmla="*/ 0 w 948"/>
                <a:gd name="T27" fmla="*/ 0 h 506"/>
                <a:gd name="T28" fmla="*/ 0 w 948"/>
                <a:gd name="T29" fmla="*/ 1 h 506"/>
                <a:gd name="T30" fmla="*/ 0 w 948"/>
                <a:gd name="T31" fmla="*/ 1 h 506"/>
                <a:gd name="T32" fmla="*/ 0 w 948"/>
                <a:gd name="T33" fmla="*/ 1 h 506"/>
                <a:gd name="T34" fmla="*/ 0 w 948"/>
                <a:gd name="T35" fmla="*/ 1 h 506"/>
                <a:gd name="T36" fmla="*/ 0 w 948"/>
                <a:gd name="T37" fmla="*/ 1 h 506"/>
                <a:gd name="T38" fmla="*/ 0 w 948"/>
                <a:gd name="T39" fmla="*/ 1 h 506"/>
                <a:gd name="T40" fmla="*/ 0 w 948"/>
                <a:gd name="T41" fmla="*/ 1 h 506"/>
                <a:gd name="T42" fmla="*/ 0 w 948"/>
                <a:gd name="T43" fmla="*/ 1 h 506"/>
                <a:gd name="T44" fmla="*/ 0 w 948"/>
                <a:gd name="T45" fmla="*/ 1 h 506"/>
                <a:gd name="T46" fmla="*/ 0 w 948"/>
                <a:gd name="T47" fmla="*/ 1 h 506"/>
                <a:gd name="T48" fmla="*/ 0 w 948"/>
                <a:gd name="T49" fmla="*/ 1 h 506"/>
                <a:gd name="T50" fmla="*/ 0 w 948"/>
                <a:gd name="T51" fmla="*/ 1 h 506"/>
                <a:gd name="T52" fmla="*/ 0 w 948"/>
                <a:gd name="T53" fmla="*/ 1 h 506"/>
                <a:gd name="T54" fmla="*/ 0 w 948"/>
                <a:gd name="T55" fmla="*/ 1 h 506"/>
                <a:gd name="T56" fmla="*/ 0 w 948"/>
                <a:gd name="T57" fmla="*/ 1 h 506"/>
                <a:gd name="T58" fmla="*/ 0 w 948"/>
                <a:gd name="T59" fmla="*/ 1 h 506"/>
                <a:gd name="T60" fmla="*/ 0 w 948"/>
                <a:gd name="T61" fmla="*/ 1 h 506"/>
                <a:gd name="T62" fmla="*/ 0 w 948"/>
                <a:gd name="T63" fmla="*/ 1 h 506"/>
                <a:gd name="T64" fmla="*/ 0 w 948"/>
                <a:gd name="T65" fmla="*/ 1 h 506"/>
                <a:gd name="T66" fmla="*/ 0 w 948"/>
                <a:gd name="T67" fmla="*/ 1 h 506"/>
                <a:gd name="T68" fmla="*/ 0 w 948"/>
                <a:gd name="T69" fmla="*/ 1 h 5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8"/>
                <a:gd name="T106" fmla="*/ 0 h 506"/>
                <a:gd name="T107" fmla="*/ 948 w 948"/>
                <a:gd name="T108" fmla="*/ 506 h 5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8" h="506">
                  <a:moveTo>
                    <a:pt x="415" y="430"/>
                  </a:moveTo>
                  <a:lnTo>
                    <a:pt x="415" y="424"/>
                  </a:lnTo>
                  <a:lnTo>
                    <a:pt x="427" y="403"/>
                  </a:lnTo>
                  <a:lnTo>
                    <a:pt x="442" y="379"/>
                  </a:lnTo>
                  <a:lnTo>
                    <a:pt x="466" y="345"/>
                  </a:lnTo>
                  <a:lnTo>
                    <a:pt x="491" y="312"/>
                  </a:lnTo>
                  <a:lnTo>
                    <a:pt x="521" y="282"/>
                  </a:lnTo>
                  <a:lnTo>
                    <a:pt x="584" y="230"/>
                  </a:lnTo>
                  <a:lnTo>
                    <a:pt x="612" y="212"/>
                  </a:lnTo>
                  <a:lnTo>
                    <a:pt x="624" y="197"/>
                  </a:lnTo>
                  <a:lnTo>
                    <a:pt x="624" y="194"/>
                  </a:lnTo>
                  <a:lnTo>
                    <a:pt x="624" y="191"/>
                  </a:lnTo>
                  <a:lnTo>
                    <a:pt x="624" y="185"/>
                  </a:lnTo>
                  <a:lnTo>
                    <a:pt x="621" y="182"/>
                  </a:lnTo>
                  <a:lnTo>
                    <a:pt x="615" y="182"/>
                  </a:lnTo>
                  <a:lnTo>
                    <a:pt x="606" y="179"/>
                  </a:lnTo>
                  <a:lnTo>
                    <a:pt x="454" y="164"/>
                  </a:lnTo>
                  <a:lnTo>
                    <a:pt x="273" y="143"/>
                  </a:lnTo>
                  <a:lnTo>
                    <a:pt x="100" y="130"/>
                  </a:lnTo>
                  <a:lnTo>
                    <a:pt x="9" y="118"/>
                  </a:lnTo>
                  <a:lnTo>
                    <a:pt x="6" y="112"/>
                  </a:lnTo>
                  <a:lnTo>
                    <a:pt x="0" y="100"/>
                  </a:lnTo>
                  <a:lnTo>
                    <a:pt x="0" y="76"/>
                  </a:lnTo>
                  <a:lnTo>
                    <a:pt x="3" y="58"/>
                  </a:lnTo>
                  <a:lnTo>
                    <a:pt x="9" y="43"/>
                  </a:lnTo>
                  <a:lnTo>
                    <a:pt x="15" y="15"/>
                  </a:lnTo>
                  <a:lnTo>
                    <a:pt x="28" y="6"/>
                  </a:lnTo>
                  <a:lnTo>
                    <a:pt x="46" y="0"/>
                  </a:lnTo>
                  <a:lnTo>
                    <a:pt x="170" y="9"/>
                  </a:lnTo>
                  <a:lnTo>
                    <a:pt x="418" y="28"/>
                  </a:lnTo>
                  <a:lnTo>
                    <a:pt x="633" y="40"/>
                  </a:lnTo>
                  <a:lnTo>
                    <a:pt x="724" y="40"/>
                  </a:lnTo>
                  <a:lnTo>
                    <a:pt x="830" y="43"/>
                  </a:lnTo>
                  <a:lnTo>
                    <a:pt x="914" y="40"/>
                  </a:lnTo>
                  <a:lnTo>
                    <a:pt x="923" y="49"/>
                  </a:lnTo>
                  <a:lnTo>
                    <a:pt x="929" y="55"/>
                  </a:lnTo>
                  <a:lnTo>
                    <a:pt x="939" y="64"/>
                  </a:lnTo>
                  <a:lnTo>
                    <a:pt x="945" y="85"/>
                  </a:lnTo>
                  <a:lnTo>
                    <a:pt x="948" y="109"/>
                  </a:lnTo>
                  <a:lnTo>
                    <a:pt x="945" y="143"/>
                  </a:lnTo>
                  <a:lnTo>
                    <a:pt x="942" y="158"/>
                  </a:lnTo>
                  <a:lnTo>
                    <a:pt x="939" y="170"/>
                  </a:lnTo>
                  <a:lnTo>
                    <a:pt x="929" y="182"/>
                  </a:lnTo>
                  <a:lnTo>
                    <a:pt x="923" y="191"/>
                  </a:lnTo>
                  <a:lnTo>
                    <a:pt x="914" y="194"/>
                  </a:lnTo>
                  <a:lnTo>
                    <a:pt x="899" y="197"/>
                  </a:lnTo>
                  <a:lnTo>
                    <a:pt x="872" y="197"/>
                  </a:lnTo>
                  <a:lnTo>
                    <a:pt x="860" y="197"/>
                  </a:lnTo>
                  <a:lnTo>
                    <a:pt x="851" y="203"/>
                  </a:lnTo>
                  <a:lnTo>
                    <a:pt x="842" y="209"/>
                  </a:lnTo>
                  <a:lnTo>
                    <a:pt x="833" y="218"/>
                  </a:lnTo>
                  <a:lnTo>
                    <a:pt x="820" y="236"/>
                  </a:lnTo>
                  <a:lnTo>
                    <a:pt x="802" y="258"/>
                  </a:lnTo>
                  <a:lnTo>
                    <a:pt x="769" y="297"/>
                  </a:lnTo>
                  <a:lnTo>
                    <a:pt x="730" y="351"/>
                  </a:lnTo>
                  <a:lnTo>
                    <a:pt x="678" y="418"/>
                  </a:lnTo>
                  <a:lnTo>
                    <a:pt x="663" y="448"/>
                  </a:lnTo>
                  <a:lnTo>
                    <a:pt x="654" y="472"/>
                  </a:lnTo>
                  <a:lnTo>
                    <a:pt x="648" y="481"/>
                  </a:lnTo>
                  <a:lnTo>
                    <a:pt x="642" y="488"/>
                  </a:lnTo>
                  <a:lnTo>
                    <a:pt x="633" y="497"/>
                  </a:lnTo>
                  <a:lnTo>
                    <a:pt x="618" y="503"/>
                  </a:lnTo>
                  <a:lnTo>
                    <a:pt x="600" y="506"/>
                  </a:lnTo>
                  <a:lnTo>
                    <a:pt x="575" y="503"/>
                  </a:lnTo>
                  <a:lnTo>
                    <a:pt x="554" y="491"/>
                  </a:lnTo>
                  <a:lnTo>
                    <a:pt x="518" y="478"/>
                  </a:lnTo>
                  <a:lnTo>
                    <a:pt x="466" y="475"/>
                  </a:lnTo>
                  <a:lnTo>
                    <a:pt x="442" y="466"/>
                  </a:lnTo>
                  <a:lnTo>
                    <a:pt x="427" y="457"/>
                  </a:lnTo>
                  <a:lnTo>
                    <a:pt x="418" y="439"/>
                  </a:lnTo>
                  <a:lnTo>
                    <a:pt x="415" y="430"/>
                  </a:lnTo>
                  <a:close/>
                </a:path>
              </a:pathLst>
            </a:custGeom>
            <a:solidFill>
              <a:srgbClr val="D88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499" name="Freeform 31"/>
            <p:cNvSpPr>
              <a:spLocks/>
            </p:cNvSpPr>
            <p:nvPr/>
          </p:nvSpPr>
          <p:spPr bwMode="auto">
            <a:xfrm>
              <a:off x="2938" y="1165"/>
              <a:ext cx="307" cy="478"/>
            </a:xfrm>
            <a:custGeom>
              <a:avLst/>
              <a:gdLst>
                <a:gd name="T0" fmla="*/ 0 w 651"/>
                <a:gd name="T1" fmla="*/ 1 h 914"/>
                <a:gd name="T2" fmla="*/ 0 w 651"/>
                <a:gd name="T3" fmla="*/ 1 h 914"/>
                <a:gd name="T4" fmla="*/ 0 w 651"/>
                <a:gd name="T5" fmla="*/ 1 h 914"/>
                <a:gd name="T6" fmla="*/ 0 w 651"/>
                <a:gd name="T7" fmla="*/ 1 h 914"/>
                <a:gd name="T8" fmla="*/ 0 w 651"/>
                <a:gd name="T9" fmla="*/ 1 h 914"/>
                <a:gd name="T10" fmla="*/ 0 w 651"/>
                <a:gd name="T11" fmla="*/ 1 h 914"/>
                <a:gd name="T12" fmla="*/ 0 w 651"/>
                <a:gd name="T13" fmla="*/ 1 h 914"/>
                <a:gd name="T14" fmla="*/ 0 w 651"/>
                <a:gd name="T15" fmla="*/ 1 h 914"/>
                <a:gd name="T16" fmla="*/ 0 w 651"/>
                <a:gd name="T17" fmla="*/ 1 h 914"/>
                <a:gd name="T18" fmla="*/ 0 w 651"/>
                <a:gd name="T19" fmla="*/ 1 h 914"/>
                <a:gd name="T20" fmla="*/ 0 w 651"/>
                <a:gd name="T21" fmla="*/ 1 h 914"/>
                <a:gd name="T22" fmla="*/ 0 w 651"/>
                <a:gd name="T23" fmla="*/ 1 h 914"/>
                <a:gd name="T24" fmla="*/ 0 w 651"/>
                <a:gd name="T25" fmla="*/ 1 h 914"/>
                <a:gd name="T26" fmla="*/ 0 w 651"/>
                <a:gd name="T27" fmla="*/ 1 h 914"/>
                <a:gd name="T28" fmla="*/ 0 w 651"/>
                <a:gd name="T29" fmla="*/ 1 h 914"/>
                <a:gd name="T30" fmla="*/ 0 w 651"/>
                <a:gd name="T31" fmla="*/ 0 h 914"/>
                <a:gd name="T32" fmla="*/ 0 w 651"/>
                <a:gd name="T33" fmla="*/ 1 h 914"/>
                <a:gd name="T34" fmla="*/ 0 w 651"/>
                <a:gd name="T35" fmla="*/ 1 h 914"/>
                <a:gd name="T36" fmla="*/ 0 w 651"/>
                <a:gd name="T37" fmla="*/ 1 h 914"/>
                <a:gd name="T38" fmla="*/ 0 w 651"/>
                <a:gd name="T39" fmla="*/ 1 h 914"/>
                <a:gd name="T40" fmla="*/ 0 w 651"/>
                <a:gd name="T41" fmla="*/ 1 h 914"/>
                <a:gd name="T42" fmla="*/ 0 w 651"/>
                <a:gd name="T43" fmla="*/ 1 h 914"/>
                <a:gd name="T44" fmla="*/ 0 w 651"/>
                <a:gd name="T45" fmla="*/ 1 h 914"/>
                <a:gd name="T46" fmla="*/ 0 w 651"/>
                <a:gd name="T47" fmla="*/ 1 h 914"/>
                <a:gd name="T48" fmla="*/ 0 w 651"/>
                <a:gd name="T49" fmla="*/ 1 h 914"/>
                <a:gd name="T50" fmla="*/ 0 w 651"/>
                <a:gd name="T51" fmla="*/ 1 h 914"/>
                <a:gd name="T52" fmla="*/ 0 w 651"/>
                <a:gd name="T53" fmla="*/ 1 h 914"/>
                <a:gd name="T54" fmla="*/ 0 w 651"/>
                <a:gd name="T55" fmla="*/ 1 h 914"/>
                <a:gd name="T56" fmla="*/ 0 w 651"/>
                <a:gd name="T57" fmla="*/ 1 h 914"/>
                <a:gd name="T58" fmla="*/ 0 w 651"/>
                <a:gd name="T59" fmla="*/ 1 h 914"/>
                <a:gd name="T60" fmla="*/ 0 w 651"/>
                <a:gd name="T61" fmla="*/ 1 h 914"/>
                <a:gd name="T62" fmla="*/ 0 w 651"/>
                <a:gd name="T63" fmla="*/ 1 h 914"/>
                <a:gd name="T64" fmla="*/ 0 w 651"/>
                <a:gd name="T65" fmla="*/ 1 h 914"/>
                <a:gd name="T66" fmla="*/ 0 w 651"/>
                <a:gd name="T67" fmla="*/ 1 h 914"/>
                <a:gd name="T68" fmla="*/ 0 w 651"/>
                <a:gd name="T69" fmla="*/ 1 h 914"/>
                <a:gd name="T70" fmla="*/ 0 w 651"/>
                <a:gd name="T71" fmla="*/ 1 h 914"/>
                <a:gd name="T72" fmla="*/ 0 w 651"/>
                <a:gd name="T73" fmla="*/ 1 h 914"/>
                <a:gd name="T74" fmla="*/ 0 w 651"/>
                <a:gd name="T75" fmla="*/ 1 h 914"/>
                <a:gd name="T76" fmla="*/ 0 w 651"/>
                <a:gd name="T77" fmla="*/ 1 h 914"/>
                <a:gd name="T78" fmla="*/ 0 w 651"/>
                <a:gd name="T79" fmla="*/ 1 h 914"/>
                <a:gd name="T80" fmla="*/ 0 w 651"/>
                <a:gd name="T81" fmla="*/ 1 h 914"/>
                <a:gd name="T82" fmla="*/ 0 w 651"/>
                <a:gd name="T83" fmla="*/ 1 h 914"/>
                <a:gd name="T84" fmla="*/ 0 w 651"/>
                <a:gd name="T85" fmla="*/ 1 h 914"/>
                <a:gd name="T86" fmla="*/ 0 w 651"/>
                <a:gd name="T87" fmla="*/ 1 h 914"/>
                <a:gd name="T88" fmla="*/ 0 w 651"/>
                <a:gd name="T89" fmla="*/ 1 h 914"/>
                <a:gd name="T90" fmla="*/ 0 w 651"/>
                <a:gd name="T91" fmla="*/ 1 h 914"/>
                <a:gd name="T92" fmla="*/ 0 w 651"/>
                <a:gd name="T93" fmla="*/ 1 h 914"/>
                <a:gd name="T94" fmla="*/ 0 w 651"/>
                <a:gd name="T95" fmla="*/ 1 h 91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51"/>
                <a:gd name="T145" fmla="*/ 0 h 914"/>
                <a:gd name="T146" fmla="*/ 651 w 651"/>
                <a:gd name="T147" fmla="*/ 914 h 91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51" h="914">
                  <a:moveTo>
                    <a:pt x="285" y="702"/>
                  </a:moveTo>
                  <a:lnTo>
                    <a:pt x="257" y="720"/>
                  </a:lnTo>
                  <a:lnTo>
                    <a:pt x="194" y="772"/>
                  </a:lnTo>
                  <a:lnTo>
                    <a:pt x="164" y="802"/>
                  </a:lnTo>
                  <a:lnTo>
                    <a:pt x="139" y="835"/>
                  </a:lnTo>
                  <a:lnTo>
                    <a:pt x="115" y="869"/>
                  </a:lnTo>
                  <a:lnTo>
                    <a:pt x="100" y="893"/>
                  </a:lnTo>
                  <a:lnTo>
                    <a:pt x="88" y="914"/>
                  </a:lnTo>
                  <a:lnTo>
                    <a:pt x="67" y="881"/>
                  </a:lnTo>
                  <a:lnTo>
                    <a:pt x="43" y="835"/>
                  </a:lnTo>
                  <a:lnTo>
                    <a:pt x="30" y="793"/>
                  </a:lnTo>
                  <a:lnTo>
                    <a:pt x="12" y="738"/>
                  </a:lnTo>
                  <a:lnTo>
                    <a:pt x="3" y="681"/>
                  </a:lnTo>
                  <a:lnTo>
                    <a:pt x="0" y="630"/>
                  </a:lnTo>
                  <a:lnTo>
                    <a:pt x="3" y="539"/>
                  </a:lnTo>
                  <a:lnTo>
                    <a:pt x="15" y="457"/>
                  </a:lnTo>
                  <a:lnTo>
                    <a:pt x="27" y="412"/>
                  </a:lnTo>
                  <a:lnTo>
                    <a:pt x="52" y="375"/>
                  </a:lnTo>
                  <a:lnTo>
                    <a:pt x="82" y="336"/>
                  </a:lnTo>
                  <a:lnTo>
                    <a:pt x="112" y="306"/>
                  </a:lnTo>
                  <a:lnTo>
                    <a:pt x="148" y="279"/>
                  </a:lnTo>
                  <a:lnTo>
                    <a:pt x="158" y="260"/>
                  </a:lnTo>
                  <a:lnTo>
                    <a:pt x="161" y="227"/>
                  </a:lnTo>
                  <a:lnTo>
                    <a:pt x="152" y="148"/>
                  </a:lnTo>
                  <a:lnTo>
                    <a:pt x="121" y="55"/>
                  </a:lnTo>
                  <a:lnTo>
                    <a:pt x="115" y="39"/>
                  </a:lnTo>
                  <a:lnTo>
                    <a:pt x="118" y="30"/>
                  </a:lnTo>
                  <a:lnTo>
                    <a:pt x="121" y="27"/>
                  </a:lnTo>
                  <a:lnTo>
                    <a:pt x="142" y="15"/>
                  </a:lnTo>
                  <a:lnTo>
                    <a:pt x="161" y="9"/>
                  </a:lnTo>
                  <a:lnTo>
                    <a:pt x="173" y="3"/>
                  </a:lnTo>
                  <a:lnTo>
                    <a:pt x="200" y="0"/>
                  </a:lnTo>
                  <a:lnTo>
                    <a:pt x="218" y="3"/>
                  </a:lnTo>
                  <a:lnTo>
                    <a:pt x="221" y="6"/>
                  </a:lnTo>
                  <a:lnTo>
                    <a:pt x="236" y="58"/>
                  </a:lnTo>
                  <a:lnTo>
                    <a:pt x="263" y="148"/>
                  </a:lnTo>
                  <a:lnTo>
                    <a:pt x="270" y="182"/>
                  </a:lnTo>
                  <a:lnTo>
                    <a:pt x="276" y="200"/>
                  </a:lnTo>
                  <a:lnTo>
                    <a:pt x="285" y="212"/>
                  </a:lnTo>
                  <a:lnTo>
                    <a:pt x="288" y="215"/>
                  </a:lnTo>
                  <a:lnTo>
                    <a:pt x="297" y="218"/>
                  </a:lnTo>
                  <a:lnTo>
                    <a:pt x="303" y="215"/>
                  </a:lnTo>
                  <a:lnTo>
                    <a:pt x="306" y="209"/>
                  </a:lnTo>
                  <a:lnTo>
                    <a:pt x="315" y="167"/>
                  </a:lnTo>
                  <a:lnTo>
                    <a:pt x="336" y="58"/>
                  </a:lnTo>
                  <a:lnTo>
                    <a:pt x="339" y="42"/>
                  </a:lnTo>
                  <a:lnTo>
                    <a:pt x="342" y="39"/>
                  </a:lnTo>
                  <a:lnTo>
                    <a:pt x="348" y="36"/>
                  </a:lnTo>
                  <a:lnTo>
                    <a:pt x="366" y="33"/>
                  </a:lnTo>
                  <a:lnTo>
                    <a:pt x="397" y="36"/>
                  </a:lnTo>
                  <a:lnTo>
                    <a:pt x="418" y="42"/>
                  </a:lnTo>
                  <a:lnTo>
                    <a:pt x="430" y="49"/>
                  </a:lnTo>
                  <a:lnTo>
                    <a:pt x="442" y="55"/>
                  </a:lnTo>
                  <a:lnTo>
                    <a:pt x="451" y="61"/>
                  </a:lnTo>
                  <a:lnTo>
                    <a:pt x="433" y="136"/>
                  </a:lnTo>
                  <a:lnTo>
                    <a:pt x="406" y="233"/>
                  </a:lnTo>
                  <a:lnTo>
                    <a:pt x="409" y="233"/>
                  </a:lnTo>
                  <a:lnTo>
                    <a:pt x="406" y="239"/>
                  </a:lnTo>
                  <a:lnTo>
                    <a:pt x="415" y="239"/>
                  </a:lnTo>
                  <a:lnTo>
                    <a:pt x="421" y="233"/>
                  </a:lnTo>
                  <a:lnTo>
                    <a:pt x="439" y="197"/>
                  </a:lnTo>
                  <a:lnTo>
                    <a:pt x="500" y="103"/>
                  </a:lnTo>
                  <a:lnTo>
                    <a:pt x="509" y="100"/>
                  </a:lnTo>
                  <a:lnTo>
                    <a:pt x="518" y="103"/>
                  </a:lnTo>
                  <a:lnTo>
                    <a:pt x="539" y="109"/>
                  </a:lnTo>
                  <a:lnTo>
                    <a:pt x="551" y="112"/>
                  </a:lnTo>
                  <a:lnTo>
                    <a:pt x="569" y="124"/>
                  </a:lnTo>
                  <a:lnTo>
                    <a:pt x="578" y="130"/>
                  </a:lnTo>
                  <a:lnTo>
                    <a:pt x="584" y="136"/>
                  </a:lnTo>
                  <a:lnTo>
                    <a:pt x="587" y="145"/>
                  </a:lnTo>
                  <a:lnTo>
                    <a:pt x="581" y="151"/>
                  </a:lnTo>
                  <a:lnTo>
                    <a:pt x="551" y="203"/>
                  </a:lnTo>
                  <a:lnTo>
                    <a:pt x="536" y="227"/>
                  </a:lnTo>
                  <a:lnTo>
                    <a:pt x="530" y="248"/>
                  </a:lnTo>
                  <a:lnTo>
                    <a:pt x="530" y="263"/>
                  </a:lnTo>
                  <a:lnTo>
                    <a:pt x="533" y="275"/>
                  </a:lnTo>
                  <a:lnTo>
                    <a:pt x="539" y="291"/>
                  </a:lnTo>
                  <a:lnTo>
                    <a:pt x="545" y="306"/>
                  </a:lnTo>
                  <a:lnTo>
                    <a:pt x="587" y="348"/>
                  </a:lnTo>
                  <a:lnTo>
                    <a:pt x="605" y="375"/>
                  </a:lnTo>
                  <a:lnTo>
                    <a:pt x="621" y="403"/>
                  </a:lnTo>
                  <a:lnTo>
                    <a:pt x="630" y="427"/>
                  </a:lnTo>
                  <a:lnTo>
                    <a:pt x="642" y="460"/>
                  </a:lnTo>
                  <a:lnTo>
                    <a:pt x="651" y="496"/>
                  </a:lnTo>
                  <a:lnTo>
                    <a:pt x="391" y="527"/>
                  </a:lnTo>
                  <a:lnTo>
                    <a:pt x="378" y="521"/>
                  </a:lnTo>
                  <a:lnTo>
                    <a:pt x="357" y="518"/>
                  </a:lnTo>
                  <a:lnTo>
                    <a:pt x="336" y="521"/>
                  </a:lnTo>
                  <a:lnTo>
                    <a:pt x="321" y="527"/>
                  </a:lnTo>
                  <a:lnTo>
                    <a:pt x="309" y="539"/>
                  </a:lnTo>
                  <a:lnTo>
                    <a:pt x="297" y="548"/>
                  </a:lnTo>
                  <a:lnTo>
                    <a:pt x="288" y="566"/>
                  </a:lnTo>
                  <a:lnTo>
                    <a:pt x="279" y="587"/>
                  </a:lnTo>
                  <a:lnTo>
                    <a:pt x="273" y="617"/>
                  </a:lnTo>
                  <a:lnTo>
                    <a:pt x="273" y="651"/>
                  </a:lnTo>
                  <a:lnTo>
                    <a:pt x="276" y="675"/>
                  </a:lnTo>
                  <a:lnTo>
                    <a:pt x="285" y="702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500" name="Freeform 32"/>
            <p:cNvSpPr>
              <a:spLocks/>
            </p:cNvSpPr>
            <p:nvPr/>
          </p:nvSpPr>
          <p:spPr bwMode="auto">
            <a:xfrm>
              <a:off x="3091" y="1426"/>
              <a:ext cx="21" cy="19"/>
            </a:xfrm>
            <a:custGeom>
              <a:avLst/>
              <a:gdLst>
                <a:gd name="T0" fmla="*/ 0 w 45"/>
                <a:gd name="T1" fmla="*/ 1 h 37"/>
                <a:gd name="T2" fmla="*/ 0 w 45"/>
                <a:gd name="T3" fmla="*/ 1 h 37"/>
                <a:gd name="T4" fmla="*/ 0 w 45"/>
                <a:gd name="T5" fmla="*/ 1 h 37"/>
                <a:gd name="T6" fmla="*/ 0 w 45"/>
                <a:gd name="T7" fmla="*/ 1 h 37"/>
                <a:gd name="T8" fmla="*/ 0 w 45"/>
                <a:gd name="T9" fmla="*/ 1 h 37"/>
                <a:gd name="T10" fmla="*/ 0 w 45"/>
                <a:gd name="T11" fmla="*/ 1 h 37"/>
                <a:gd name="T12" fmla="*/ 0 w 45"/>
                <a:gd name="T13" fmla="*/ 1 h 37"/>
                <a:gd name="T14" fmla="*/ 0 w 45"/>
                <a:gd name="T15" fmla="*/ 1 h 37"/>
                <a:gd name="T16" fmla="*/ 0 w 45"/>
                <a:gd name="T17" fmla="*/ 1 h 37"/>
                <a:gd name="T18" fmla="*/ 0 w 45"/>
                <a:gd name="T19" fmla="*/ 1 h 37"/>
                <a:gd name="T20" fmla="*/ 0 w 45"/>
                <a:gd name="T21" fmla="*/ 1 h 37"/>
                <a:gd name="T22" fmla="*/ 0 w 45"/>
                <a:gd name="T23" fmla="*/ 0 h 37"/>
                <a:gd name="T24" fmla="*/ 0 w 45"/>
                <a:gd name="T25" fmla="*/ 1 h 37"/>
                <a:gd name="T26" fmla="*/ 0 w 45"/>
                <a:gd name="T27" fmla="*/ 1 h 37"/>
                <a:gd name="T28" fmla="*/ 0 w 45"/>
                <a:gd name="T29" fmla="*/ 1 h 37"/>
                <a:gd name="T30" fmla="*/ 0 w 45"/>
                <a:gd name="T31" fmla="*/ 1 h 37"/>
                <a:gd name="T32" fmla="*/ 0 w 45"/>
                <a:gd name="T33" fmla="*/ 1 h 37"/>
                <a:gd name="T34" fmla="*/ 0 w 45"/>
                <a:gd name="T35" fmla="*/ 1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37"/>
                <a:gd name="T56" fmla="*/ 45 w 45"/>
                <a:gd name="T57" fmla="*/ 37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37">
                  <a:moveTo>
                    <a:pt x="0" y="10"/>
                  </a:moveTo>
                  <a:lnTo>
                    <a:pt x="9" y="19"/>
                  </a:lnTo>
                  <a:lnTo>
                    <a:pt x="12" y="22"/>
                  </a:lnTo>
                  <a:lnTo>
                    <a:pt x="12" y="31"/>
                  </a:lnTo>
                  <a:lnTo>
                    <a:pt x="9" y="37"/>
                  </a:lnTo>
                  <a:lnTo>
                    <a:pt x="21" y="34"/>
                  </a:lnTo>
                  <a:lnTo>
                    <a:pt x="36" y="31"/>
                  </a:lnTo>
                  <a:lnTo>
                    <a:pt x="45" y="31"/>
                  </a:lnTo>
                  <a:lnTo>
                    <a:pt x="42" y="25"/>
                  </a:lnTo>
                  <a:lnTo>
                    <a:pt x="39" y="19"/>
                  </a:lnTo>
                  <a:lnTo>
                    <a:pt x="42" y="6"/>
                  </a:lnTo>
                  <a:lnTo>
                    <a:pt x="45" y="0"/>
                  </a:lnTo>
                  <a:lnTo>
                    <a:pt x="36" y="6"/>
                  </a:lnTo>
                  <a:lnTo>
                    <a:pt x="24" y="3"/>
                  </a:lnTo>
                  <a:lnTo>
                    <a:pt x="21" y="10"/>
                  </a:lnTo>
                  <a:lnTo>
                    <a:pt x="12" y="3"/>
                  </a:lnTo>
                  <a:lnTo>
                    <a:pt x="9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8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501" name="Freeform 33"/>
            <p:cNvSpPr>
              <a:spLocks/>
            </p:cNvSpPr>
            <p:nvPr/>
          </p:nvSpPr>
          <p:spPr bwMode="auto">
            <a:xfrm>
              <a:off x="3064" y="1560"/>
              <a:ext cx="740" cy="739"/>
            </a:xfrm>
            <a:custGeom>
              <a:avLst/>
              <a:gdLst>
                <a:gd name="T0" fmla="*/ 1 w 1019"/>
                <a:gd name="T1" fmla="*/ 0 h 1459"/>
                <a:gd name="T2" fmla="*/ 1 w 1019"/>
                <a:gd name="T3" fmla="*/ 1 h 1459"/>
                <a:gd name="T4" fmla="*/ 1 w 1019"/>
                <a:gd name="T5" fmla="*/ 1 h 1459"/>
                <a:gd name="T6" fmla="*/ 1 w 1019"/>
                <a:gd name="T7" fmla="*/ 1 h 1459"/>
                <a:gd name="T8" fmla="*/ 1 w 1019"/>
                <a:gd name="T9" fmla="*/ 1 h 1459"/>
                <a:gd name="T10" fmla="*/ 0 w 1019"/>
                <a:gd name="T11" fmla="*/ 1 h 14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9"/>
                <a:gd name="T19" fmla="*/ 0 h 1459"/>
                <a:gd name="T20" fmla="*/ 1019 w 1019"/>
                <a:gd name="T21" fmla="*/ 1459 h 14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9" h="1459">
                  <a:moveTo>
                    <a:pt x="318" y="0"/>
                  </a:moveTo>
                  <a:cubicBezTo>
                    <a:pt x="440" y="57"/>
                    <a:pt x="563" y="115"/>
                    <a:pt x="672" y="276"/>
                  </a:cubicBezTo>
                  <a:cubicBezTo>
                    <a:pt x="781" y="437"/>
                    <a:pt x="925" y="788"/>
                    <a:pt x="972" y="966"/>
                  </a:cubicBezTo>
                  <a:cubicBezTo>
                    <a:pt x="1019" y="1144"/>
                    <a:pt x="997" y="1264"/>
                    <a:pt x="954" y="1344"/>
                  </a:cubicBezTo>
                  <a:cubicBezTo>
                    <a:pt x="911" y="1424"/>
                    <a:pt x="873" y="1433"/>
                    <a:pt x="714" y="1446"/>
                  </a:cubicBezTo>
                  <a:cubicBezTo>
                    <a:pt x="555" y="1459"/>
                    <a:pt x="277" y="1440"/>
                    <a:pt x="0" y="142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502" name="Freeform 34"/>
            <p:cNvSpPr>
              <a:spLocks/>
            </p:cNvSpPr>
            <p:nvPr/>
          </p:nvSpPr>
          <p:spPr bwMode="auto">
            <a:xfrm>
              <a:off x="2747" y="1143"/>
              <a:ext cx="248" cy="551"/>
            </a:xfrm>
            <a:custGeom>
              <a:avLst/>
              <a:gdLst>
                <a:gd name="T0" fmla="*/ 0 w 529"/>
                <a:gd name="T1" fmla="*/ 1 h 1053"/>
                <a:gd name="T2" fmla="*/ 0 w 529"/>
                <a:gd name="T3" fmla="*/ 1 h 1053"/>
                <a:gd name="T4" fmla="*/ 0 w 529"/>
                <a:gd name="T5" fmla="*/ 1 h 1053"/>
                <a:gd name="T6" fmla="*/ 0 w 529"/>
                <a:gd name="T7" fmla="*/ 1 h 1053"/>
                <a:gd name="T8" fmla="*/ 0 w 529"/>
                <a:gd name="T9" fmla="*/ 1 h 1053"/>
                <a:gd name="T10" fmla="*/ 0 w 529"/>
                <a:gd name="T11" fmla="*/ 1 h 1053"/>
                <a:gd name="T12" fmla="*/ 0 w 529"/>
                <a:gd name="T13" fmla="*/ 1 h 1053"/>
                <a:gd name="T14" fmla="*/ 0 w 529"/>
                <a:gd name="T15" fmla="*/ 1 h 1053"/>
                <a:gd name="T16" fmla="*/ 0 w 529"/>
                <a:gd name="T17" fmla="*/ 1 h 1053"/>
                <a:gd name="T18" fmla="*/ 0 w 529"/>
                <a:gd name="T19" fmla="*/ 1 h 1053"/>
                <a:gd name="T20" fmla="*/ 0 w 529"/>
                <a:gd name="T21" fmla="*/ 1 h 1053"/>
                <a:gd name="T22" fmla="*/ 0 w 529"/>
                <a:gd name="T23" fmla="*/ 1 h 1053"/>
                <a:gd name="T24" fmla="*/ 0 w 529"/>
                <a:gd name="T25" fmla="*/ 1 h 1053"/>
                <a:gd name="T26" fmla="*/ 0 w 529"/>
                <a:gd name="T27" fmla="*/ 1 h 1053"/>
                <a:gd name="T28" fmla="*/ 0 w 529"/>
                <a:gd name="T29" fmla="*/ 1 h 1053"/>
                <a:gd name="T30" fmla="*/ 0 w 529"/>
                <a:gd name="T31" fmla="*/ 1 h 1053"/>
                <a:gd name="T32" fmla="*/ 0 w 529"/>
                <a:gd name="T33" fmla="*/ 1 h 1053"/>
                <a:gd name="T34" fmla="*/ 0 w 529"/>
                <a:gd name="T35" fmla="*/ 1 h 1053"/>
                <a:gd name="T36" fmla="*/ 0 w 529"/>
                <a:gd name="T37" fmla="*/ 1 h 1053"/>
                <a:gd name="T38" fmla="*/ 0 w 529"/>
                <a:gd name="T39" fmla="*/ 1 h 1053"/>
                <a:gd name="T40" fmla="*/ 0 w 529"/>
                <a:gd name="T41" fmla="*/ 1 h 1053"/>
                <a:gd name="T42" fmla="*/ 0 w 529"/>
                <a:gd name="T43" fmla="*/ 0 h 1053"/>
                <a:gd name="T44" fmla="*/ 0 w 529"/>
                <a:gd name="T45" fmla="*/ 1 h 1053"/>
                <a:gd name="T46" fmla="*/ 0 w 529"/>
                <a:gd name="T47" fmla="*/ 1 h 1053"/>
                <a:gd name="T48" fmla="*/ 0 w 529"/>
                <a:gd name="T49" fmla="*/ 1 h 1053"/>
                <a:gd name="T50" fmla="*/ 0 w 529"/>
                <a:gd name="T51" fmla="*/ 1 h 1053"/>
                <a:gd name="T52" fmla="*/ 0 w 529"/>
                <a:gd name="T53" fmla="*/ 1 h 1053"/>
                <a:gd name="T54" fmla="*/ 0 w 529"/>
                <a:gd name="T55" fmla="*/ 1 h 1053"/>
                <a:gd name="T56" fmla="*/ 0 w 529"/>
                <a:gd name="T57" fmla="*/ 1 h 1053"/>
                <a:gd name="T58" fmla="*/ 0 w 529"/>
                <a:gd name="T59" fmla="*/ 1 h 1053"/>
                <a:gd name="T60" fmla="*/ 0 w 529"/>
                <a:gd name="T61" fmla="*/ 1 h 1053"/>
                <a:gd name="T62" fmla="*/ 0 w 529"/>
                <a:gd name="T63" fmla="*/ 1 h 1053"/>
                <a:gd name="T64" fmla="*/ 0 w 529"/>
                <a:gd name="T65" fmla="*/ 1 h 1053"/>
                <a:gd name="T66" fmla="*/ 0 w 529"/>
                <a:gd name="T67" fmla="*/ 1 h 1053"/>
                <a:gd name="T68" fmla="*/ 0 w 529"/>
                <a:gd name="T69" fmla="*/ 1 h 1053"/>
                <a:gd name="T70" fmla="*/ 0 w 529"/>
                <a:gd name="T71" fmla="*/ 1 h 1053"/>
                <a:gd name="T72" fmla="*/ 0 w 529"/>
                <a:gd name="T73" fmla="*/ 1 h 1053"/>
                <a:gd name="T74" fmla="*/ 0 w 529"/>
                <a:gd name="T75" fmla="*/ 1 h 1053"/>
                <a:gd name="T76" fmla="*/ 0 w 529"/>
                <a:gd name="T77" fmla="*/ 1 h 1053"/>
                <a:gd name="T78" fmla="*/ 0 w 529"/>
                <a:gd name="T79" fmla="*/ 1 h 1053"/>
                <a:gd name="T80" fmla="*/ 0 w 529"/>
                <a:gd name="T81" fmla="*/ 1 h 1053"/>
                <a:gd name="T82" fmla="*/ 0 w 529"/>
                <a:gd name="T83" fmla="*/ 1 h 1053"/>
                <a:gd name="T84" fmla="*/ 0 w 529"/>
                <a:gd name="T85" fmla="*/ 1 h 1053"/>
                <a:gd name="T86" fmla="*/ 0 w 529"/>
                <a:gd name="T87" fmla="*/ 1 h 10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29"/>
                <a:gd name="T133" fmla="*/ 0 h 1053"/>
                <a:gd name="T134" fmla="*/ 529 w 529"/>
                <a:gd name="T135" fmla="*/ 1053 h 10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29" h="1053">
                  <a:moveTo>
                    <a:pt x="487" y="932"/>
                  </a:moveTo>
                  <a:lnTo>
                    <a:pt x="484" y="950"/>
                  </a:lnTo>
                  <a:lnTo>
                    <a:pt x="475" y="968"/>
                  </a:lnTo>
                  <a:lnTo>
                    <a:pt x="460" y="990"/>
                  </a:lnTo>
                  <a:lnTo>
                    <a:pt x="426" y="1020"/>
                  </a:lnTo>
                  <a:lnTo>
                    <a:pt x="393" y="1038"/>
                  </a:lnTo>
                  <a:lnTo>
                    <a:pt x="357" y="1050"/>
                  </a:lnTo>
                  <a:lnTo>
                    <a:pt x="324" y="1053"/>
                  </a:lnTo>
                  <a:lnTo>
                    <a:pt x="269" y="1047"/>
                  </a:lnTo>
                  <a:lnTo>
                    <a:pt x="233" y="1038"/>
                  </a:lnTo>
                  <a:lnTo>
                    <a:pt x="202" y="1020"/>
                  </a:lnTo>
                  <a:lnTo>
                    <a:pt x="184" y="990"/>
                  </a:lnTo>
                  <a:lnTo>
                    <a:pt x="178" y="962"/>
                  </a:lnTo>
                  <a:lnTo>
                    <a:pt x="181" y="932"/>
                  </a:lnTo>
                  <a:lnTo>
                    <a:pt x="193" y="896"/>
                  </a:lnTo>
                  <a:lnTo>
                    <a:pt x="196" y="868"/>
                  </a:lnTo>
                  <a:lnTo>
                    <a:pt x="202" y="799"/>
                  </a:lnTo>
                  <a:lnTo>
                    <a:pt x="202" y="708"/>
                  </a:lnTo>
                  <a:lnTo>
                    <a:pt x="199" y="581"/>
                  </a:lnTo>
                  <a:lnTo>
                    <a:pt x="199" y="418"/>
                  </a:lnTo>
                  <a:lnTo>
                    <a:pt x="184" y="324"/>
                  </a:lnTo>
                  <a:lnTo>
                    <a:pt x="172" y="287"/>
                  </a:lnTo>
                  <a:lnTo>
                    <a:pt x="157" y="269"/>
                  </a:lnTo>
                  <a:lnTo>
                    <a:pt x="133" y="245"/>
                  </a:lnTo>
                  <a:lnTo>
                    <a:pt x="93" y="221"/>
                  </a:lnTo>
                  <a:lnTo>
                    <a:pt x="21" y="194"/>
                  </a:lnTo>
                  <a:lnTo>
                    <a:pt x="6" y="191"/>
                  </a:lnTo>
                  <a:lnTo>
                    <a:pt x="3" y="185"/>
                  </a:lnTo>
                  <a:lnTo>
                    <a:pt x="0" y="176"/>
                  </a:lnTo>
                  <a:lnTo>
                    <a:pt x="3" y="157"/>
                  </a:lnTo>
                  <a:lnTo>
                    <a:pt x="6" y="139"/>
                  </a:lnTo>
                  <a:lnTo>
                    <a:pt x="15" y="127"/>
                  </a:lnTo>
                  <a:lnTo>
                    <a:pt x="21" y="112"/>
                  </a:lnTo>
                  <a:lnTo>
                    <a:pt x="33" y="10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109" y="103"/>
                  </a:lnTo>
                  <a:lnTo>
                    <a:pt x="148" y="112"/>
                  </a:lnTo>
                  <a:lnTo>
                    <a:pt x="142" y="67"/>
                  </a:lnTo>
                  <a:lnTo>
                    <a:pt x="139" y="18"/>
                  </a:lnTo>
                  <a:lnTo>
                    <a:pt x="148" y="12"/>
                  </a:lnTo>
                  <a:lnTo>
                    <a:pt x="166" y="6"/>
                  </a:lnTo>
                  <a:lnTo>
                    <a:pt x="190" y="0"/>
                  </a:lnTo>
                  <a:lnTo>
                    <a:pt x="209" y="0"/>
                  </a:lnTo>
                  <a:lnTo>
                    <a:pt x="233" y="3"/>
                  </a:lnTo>
                  <a:lnTo>
                    <a:pt x="245" y="9"/>
                  </a:lnTo>
                  <a:lnTo>
                    <a:pt x="248" y="61"/>
                  </a:lnTo>
                  <a:lnTo>
                    <a:pt x="254" y="103"/>
                  </a:lnTo>
                  <a:lnTo>
                    <a:pt x="266" y="145"/>
                  </a:lnTo>
                  <a:lnTo>
                    <a:pt x="275" y="169"/>
                  </a:lnTo>
                  <a:lnTo>
                    <a:pt x="284" y="182"/>
                  </a:lnTo>
                  <a:lnTo>
                    <a:pt x="296" y="194"/>
                  </a:lnTo>
                  <a:lnTo>
                    <a:pt x="305" y="203"/>
                  </a:lnTo>
                  <a:lnTo>
                    <a:pt x="317" y="209"/>
                  </a:lnTo>
                  <a:lnTo>
                    <a:pt x="330" y="215"/>
                  </a:lnTo>
                  <a:lnTo>
                    <a:pt x="345" y="221"/>
                  </a:lnTo>
                  <a:lnTo>
                    <a:pt x="369" y="224"/>
                  </a:lnTo>
                  <a:lnTo>
                    <a:pt x="381" y="221"/>
                  </a:lnTo>
                  <a:lnTo>
                    <a:pt x="396" y="218"/>
                  </a:lnTo>
                  <a:lnTo>
                    <a:pt x="423" y="203"/>
                  </a:lnTo>
                  <a:lnTo>
                    <a:pt x="454" y="188"/>
                  </a:lnTo>
                  <a:lnTo>
                    <a:pt x="472" y="179"/>
                  </a:lnTo>
                  <a:lnTo>
                    <a:pt x="481" y="179"/>
                  </a:lnTo>
                  <a:lnTo>
                    <a:pt x="490" y="185"/>
                  </a:lnTo>
                  <a:lnTo>
                    <a:pt x="499" y="194"/>
                  </a:lnTo>
                  <a:lnTo>
                    <a:pt x="511" y="212"/>
                  </a:lnTo>
                  <a:lnTo>
                    <a:pt x="520" y="227"/>
                  </a:lnTo>
                  <a:lnTo>
                    <a:pt x="526" y="242"/>
                  </a:lnTo>
                  <a:lnTo>
                    <a:pt x="529" y="260"/>
                  </a:lnTo>
                  <a:lnTo>
                    <a:pt x="529" y="269"/>
                  </a:lnTo>
                  <a:lnTo>
                    <a:pt x="526" y="284"/>
                  </a:lnTo>
                  <a:lnTo>
                    <a:pt x="484" y="312"/>
                  </a:lnTo>
                  <a:lnTo>
                    <a:pt x="463" y="330"/>
                  </a:lnTo>
                  <a:lnTo>
                    <a:pt x="442" y="354"/>
                  </a:lnTo>
                  <a:lnTo>
                    <a:pt x="429" y="372"/>
                  </a:lnTo>
                  <a:lnTo>
                    <a:pt x="420" y="393"/>
                  </a:lnTo>
                  <a:lnTo>
                    <a:pt x="414" y="418"/>
                  </a:lnTo>
                  <a:lnTo>
                    <a:pt x="411" y="448"/>
                  </a:lnTo>
                  <a:lnTo>
                    <a:pt x="411" y="542"/>
                  </a:lnTo>
                  <a:lnTo>
                    <a:pt x="417" y="654"/>
                  </a:lnTo>
                  <a:lnTo>
                    <a:pt x="423" y="702"/>
                  </a:lnTo>
                  <a:lnTo>
                    <a:pt x="432" y="750"/>
                  </a:lnTo>
                  <a:lnTo>
                    <a:pt x="445" y="790"/>
                  </a:lnTo>
                  <a:lnTo>
                    <a:pt x="463" y="832"/>
                  </a:lnTo>
                  <a:lnTo>
                    <a:pt x="472" y="856"/>
                  </a:lnTo>
                  <a:lnTo>
                    <a:pt x="478" y="878"/>
                  </a:lnTo>
                  <a:lnTo>
                    <a:pt x="487" y="908"/>
                  </a:lnTo>
                  <a:lnTo>
                    <a:pt x="487" y="926"/>
                  </a:lnTo>
                  <a:lnTo>
                    <a:pt x="487" y="932"/>
                  </a:lnTo>
                  <a:close/>
                </a:path>
              </a:pathLst>
            </a:custGeom>
            <a:solidFill>
              <a:srgbClr val="AF7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503" name="Freeform 35"/>
            <p:cNvSpPr>
              <a:spLocks/>
            </p:cNvSpPr>
            <p:nvPr/>
          </p:nvSpPr>
          <p:spPr bwMode="auto">
            <a:xfrm>
              <a:off x="3013" y="1633"/>
              <a:ext cx="788" cy="723"/>
            </a:xfrm>
            <a:custGeom>
              <a:avLst/>
              <a:gdLst>
                <a:gd name="T0" fmla="*/ 0 w 1676"/>
                <a:gd name="T1" fmla="*/ 0 h 1382"/>
                <a:gd name="T2" fmla="*/ 0 w 1676"/>
                <a:gd name="T3" fmla="*/ 1 h 1382"/>
                <a:gd name="T4" fmla="*/ 0 w 1676"/>
                <a:gd name="T5" fmla="*/ 1 h 1382"/>
                <a:gd name="T6" fmla="*/ 0 w 1676"/>
                <a:gd name="T7" fmla="*/ 1 h 1382"/>
                <a:gd name="T8" fmla="*/ 0 w 1676"/>
                <a:gd name="T9" fmla="*/ 1 h 1382"/>
                <a:gd name="T10" fmla="*/ 0 w 1676"/>
                <a:gd name="T11" fmla="*/ 1 h 1382"/>
                <a:gd name="T12" fmla="*/ 0 w 1676"/>
                <a:gd name="T13" fmla="*/ 1 h 1382"/>
                <a:gd name="T14" fmla="*/ 0 w 1676"/>
                <a:gd name="T15" fmla="*/ 1 h 13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76"/>
                <a:gd name="T25" fmla="*/ 0 h 1382"/>
                <a:gd name="T26" fmla="*/ 1676 w 1676"/>
                <a:gd name="T27" fmla="*/ 1382 h 13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76" h="1382">
                  <a:moveTo>
                    <a:pt x="960" y="0"/>
                  </a:moveTo>
                  <a:cubicBezTo>
                    <a:pt x="1137" y="172"/>
                    <a:pt x="1314" y="344"/>
                    <a:pt x="1428" y="504"/>
                  </a:cubicBezTo>
                  <a:cubicBezTo>
                    <a:pt x="1542" y="664"/>
                    <a:pt x="1612" y="844"/>
                    <a:pt x="1644" y="960"/>
                  </a:cubicBezTo>
                  <a:cubicBezTo>
                    <a:pt x="1676" y="1076"/>
                    <a:pt x="1674" y="1134"/>
                    <a:pt x="1620" y="1200"/>
                  </a:cubicBezTo>
                  <a:cubicBezTo>
                    <a:pt x="1566" y="1266"/>
                    <a:pt x="1476" y="1330"/>
                    <a:pt x="1320" y="1356"/>
                  </a:cubicBezTo>
                  <a:cubicBezTo>
                    <a:pt x="1164" y="1382"/>
                    <a:pt x="858" y="1364"/>
                    <a:pt x="684" y="1356"/>
                  </a:cubicBezTo>
                  <a:cubicBezTo>
                    <a:pt x="510" y="1348"/>
                    <a:pt x="390" y="1346"/>
                    <a:pt x="276" y="1308"/>
                  </a:cubicBezTo>
                  <a:cubicBezTo>
                    <a:pt x="162" y="1270"/>
                    <a:pt x="46" y="1160"/>
                    <a:pt x="0" y="1128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504" name="Freeform 36"/>
            <p:cNvSpPr>
              <a:spLocks/>
            </p:cNvSpPr>
            <p:nvPr/>
          </p:nvSpPr>
          <p:spPr bwMode="auto">
            <a:xfrm>
              <a:off x="2736" y="1501"/>
              <a:ext cx="748" cy="470"/>
            </a:xfrm>
            <a:custGeom>
              <a:avLst/>
              <a:gdLst>
                <a:gd name="T0" fmla="*/ 51 w 777"/>
                <a:gd name="T1" fmla="*/ 41 h 470"/>
                <a:gd name="T2" fmla="*/ 35 w 777"/>
                <a:gd name="T3" fmla="*/ 65 h 470"/>
                <a:gd name="T4" fmla="*/ 20 w 777"/>
                <a:gd name="T5" fmla="*/ 146 h 470"/>
                <a:gd name="T6" fmla="*/ 13 w 777"/>
                <a:gd name="T7" fmla="*/ 185 h 470"/>
                <a:gd name="T8" fmla="*/ 5 w 777"/>
                <a:gd name="T9" fmla="*/ 305 h 470"/>
                <a:gd name="T10" fmla="*/ 22 w 777"/>
                <a:gd name="T11" fmla="*/ 422 h 470"/>
                <a:gd name="T12" fmla="*/ 78 w 777"/>
                <a:gd name="T13" fmla="*/ 457 h 470"/>
                <a:gd name="T14" fmla="*/ 151 w 777"/>
                <a:gd name="T15" fmla="*/ 461 h 470"/>
                <a:gd name="T16" fmla="*/ 267 w 777"/>
                <a:gd name="T17" fmla="*/ 401 h 470"/>
                <a:gd name="T18" fmla="*/ 326 w 777"/>
                <a:gd name="T19" fmla="*/ 251 h 470"/>
                <a:gd name="T20" fmla="*/ 331 w 777"/>
                <a:gd name="T21" fmla="*/ 142 h 470"/>
                <a:gd name="T22" fmla="*/ 314 w 777"/>
                <a:gd name="T23" fmla="*/ 103 h 470"/>
                <a:gd name="T24" fmla="*/ 273 w 777"/>
                <a:gd name="T25" fmla="*/ 59 h 470"/>
                <a:gd name="T26" fmla="*/ 249 w 777"/>
                <a:gd name="T27" fmla="*/ 44 h 470"/>
                <a:gd name="T28" fmla="*/ 236 w 777"/>
                <a:gd name="T29" fmla="*/ 32 h 470"/>
                <a:gd name="T30" fmla="*/ 219 w 777"/>
                <a:gd name="T31" fmla="*/ 11 h 470"/>
                <a:gd name="T32" fmla="*/ 200 w 777"/>
                <a:gd name="T33" fmla="*/ 5 h 470"/>
                <a:gd name="T34" fmla="*/ 188 w 777"/>
                <a:gd name="T35" fmla="*/ 14 h 470"/>
                <a:gd name="T36" fmla="*/ 163 w 777"/>
                <a:gd name="T37" fmla="*/ 91 h 470"/>
                <a:gd name="T38" fmla="*/ 156 w 777"/>
                <a:gd name="T39" fmla="*/ 130 h 470"/>
                <a:gd name="T40" fmla="*/ 148 w 777"/>
                <a:gd name="T41" fmla="*/ 131 h 470"/>
                <a:gd name="T42" fmla="*/ 137 w 777"/>
                <a:gd name="T43" fmla="*/ 118 h 470"/>
                <a:gd name="T44" fmla="*/ 127 w 777"/>
                <a:gd name="T45" fmla="*/ 113 h 470"/>
                <a:gd name="T46" fmla="*/ 120 w 777"/>
                <a:gd name="T47" fmla="*/ 115 h 470"/>
                <a:gd name="T48" fmla="*/ 111 w 777"/>
                <a:gd name="T49" fmla="*/ 98 h 470"/>
                <a:gd name="T50" fmla="*/ 111 w 777"/>
                <a:gd name="T51" fmla="*/ 83 h 470"/>
                <a:gd name="T52" fmla="*/ 107 w 777"/>
                <a:gd name="T53" fmla="*/ 83 h 470"/>
                <a:gd name="T54" fmla="*/ 104 w 777"/>
                <a:gd name="T55" fmla="*/ 127 h 470"/>
                <a:gd name="T56" fmla="*/ 88 w 777"/>
                <a:gd name="T57" fmla="*/ 148 h 470"/>
                <a:gd name="T58" fmla="*/ 74 w 777"/>
                <a:gd name="T59" fmla="*/ 154 h 470"/>
                <a:gd name="T60" fmla="*/ 60 w 777"/>
                <a:gd name="T61" fmla="*/ 145 h 470"/>
                <a:gd name="T62" fmla="*/ 46 w 777"/>
                <a:gd name="T63" fmla="*/ 118 h 470"/>
                <a:gd name="T64" fmla="*/ 50 w 777"/>
                <a:gd name="T65" fmla="*/ 77 h 470"/>
                <a:gd name="T66" fmla="*/ 51 w 777"/>
                <a:gd name="T67" fmla="*/ 41 h 4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77"/>
                <a:gd name="T103" fmla="*/ 0 h 470"/>
                <a:gd name="T104" fmla="*/ 777 w 777"/>
                <a:gd name="T105" fmla="*/ 470 h 4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77" h="470">
                  <a:moveTo>
                    <a:pt x="116" y="41"/>
                  </a:moveTo>
                  <a:cubicBezTo>
                    <a:pt x="110" y="39"/>
                    <a:pt x="92" y="48"/>
                    <a:pt x="80" y="65"/>
                  </a:cubicBezTo>
                  <a:cubicBezTo>
                    <a:pt x="68" y="82"/>
                    <a:pt x="55" y="126"/>
                    <a:pt x="45" y="146"/>
                  </a:cubicBezTo>
                  <a:cubicBezTo>
                    <a:pt x="35" y="166"/>
                    <a:pt x="27" y="159"/>
                    <a:pt x="20" y="185"/>
                  </a:cubicBezTo>
                  <a:cubicBezTo>
                    <a:pt x="13" y="211"/>
                    <a:pt x="0" y="266"/>
                    <a:pt x="5" y="305"/>
                  </a:cubicBezTo>
                  <a:cubicBezTo>
                    <a:pt x="10" y="344"/>
                    <a:pt x="19" y="397"/>
                    <a:pt x="48" y="422"/>
                  </a:cubicBezTo>
                  <a:cubicBezTo>
                    <a:pt x="77" y="447"/>
                    <a:pt x="130" y="451"/>
                    <a:pt x="180" y="457"/>
                  </a:cubicBezTo>
                  <a:cubicBezTo>
                    <a:pt x="230" y="463"/>
                    <a:pt x="277" y="470"/>
                    <a:pt x="350" y="461"/>
                  </a:cubicBezTo>
                  <a:cubicBezTo>
                    <a:pt x="423" y="452"/>
                    <a:pt x="551" y="436"/>
                    <a:pt x="618" y="401"/>
                  </a:cubicBezTo>
                  <a:cubicBezTo>
                    <a:pt x="685" y="366"/>
                    <a:pt x="727" y="294"/>
                    <a:pt x="752" y="251"/>
                  </a:cubicBezTo>
                  <a:cubicBezTo>
                    <a:pt x="777" y="208"/>
                    <a:pt x="772" y="167"/>
                    <a:pt x="768" y="142"/>
                  </a:cubicBezTo>
                  <a:cubicBezTo>
                    <a:pt x="764" y="117"/>
                    <a:pt x="749" y="117"/>
                    <a:pt x="726" y="103"/>
                  </a:cubicBezTo>
                  <a:cubicBezTo>
                    <a:pt x="703" y="89"/>
                    <a:pt x="654" y="69"/>
                    <a:pt x="629" y="59"/>
                  </a:cubicBezTo>
                  <a:cubicBezTo>
                    <a:pt x="604" y="49"/>
                    <a:pt x="589" y="48"/>
                    <a:pt x="575" y="44"/>
                  </a:cubicBezTo>
                  <a:cubicBezTo>
                    <a:pt x="561" y="40"/>
                    <a:pt x="557" y="37"/>
                    <a:pt x="546" y="32"/>
                  </a:cubicBezTo>
                  <a:cubicBezTo>
                    <a:pt x="535" y="27"/>
                    <a:pt x="521" y="15"/>
                    <a:pt x="507" y="11"/>
                  </a:cubicBezTo>
                  <a:cubicBezTo>
                    <a:pt x="493" y="7"/>
                    <a:pt x="474" y="5"/>
                    <a:pt x="461" y="5"/>
                  </a:cubicBezTo>
                  <a:cubicBezTo>
                    <a:pt x="448" y="5"/>
                    <a:pt x="445" y="0"/>
                    <a:pt x="431" y="14"/>
                  </a:cubicBezTo>
                  <a:cubicBezTo>
                    <a:pt x="417" y="28"/>
                    <a:pt x="389" y="72"/>
                    <a:pt x="378" y="91"/>
                  </a:cubicBezTo>
                  <a:cubicBezTo>
                    <a:pt x="367" y="110"/>
                    <a:pt x="369" y="123"/>
                    <a:pt x="363" y="130"/>
                  </a:cubicBezTo>
                  <a:cubicBezTo>
                    <a:pt x="357" y="137"/>
                    <a:pt x="350" y="133"/>
                    <a:pt x="342" y="131"/>
                  </a:cubicBezTo>
                  <a:cubicBezTo>
                    <a:pt x="334" y="129"/>
                    <a:pt x="325" y="121"/>
                    <a:pt x="317" y="118"/>
                  </a:cubicBezTo>
                  <a:cubicBezTo>
                    <a:pt x="309" y="115"/>
                    <a:pt x="299" y="113"/>
                    <a:pt x="293" y="113"/>
                  </a:cubicBezTo>
                  <a:cubicBezTo>
                    <a:pt x="287" y="113"/>
                    <a:pt x="284" y="117"/>
                    <a:pt x="278" y="115"/>
                  </a:cubicBezTo>
                  <a:cubicBezTo>
                    <a:pt x="272" y="113"/>
                    <a:pt x="261" y="103"/>
                    <a:pt x="257" y="98"/>
                  </a:cubicBezTo>
                  <a:cubicBezTo>
                    <a:pt x="253" y="93"/>
                    <a:pt x="257" y="86"/>
                    <a:pt x="255" y="83"/>
                  </a:cubicBezTo>
                  <a:cubicBezTo>
                    <a:pt x="253" y="80"/>
                    <a:pt x="248" y="76"/>
                    <a:pt x="245" y="83"/>
                  </a:cubicBezTo>
                  <a:cubicBezTo>
                    <a:pt x="242" y="90"/>
                    <a:pt x="246" y="116"/>
                    <a:pt x="239" y="127"/>
                  </a:cubicBezTo>
                  <a:cubicBezTo>
                    <a:pt x="232" y="138"/>
                    <a:pt x="215" y="144"/>
                    <a:pt x="204" y="148"/>
                  </a:cubicBezTo>
                  <a:cubicBezTo>
                    <a:pt x="193" y="152"/>
                    <a:pt x="181" y="155"/>
                    <a:pt x="170" y="154"/>
                  </a:cubicBezTo>
                  <a:cubicBezTo>
                    <a:pt x="159" y="153"/>
                    <a:pt x="148" y="151"/>
                    <a:pt x="138" y="145"/>
                  </a:cubicBezTo>
                  <a:cubicBezTo>
                    <a:pt x="128" y="139"/>
                    <a:pt x="111" y="129"/>
                    <a:pt x="107" y="118"/>
                  </a:cubicBezTo>
                  <a:cubicBezTo>
                    <a:pt x="103" y="107"/>
                    <a:pt x="112" y="89"/>
                    <a:pt x="114" y="77"/>
                  </a:cubicBezTo>
                  <a:cubicBezTo>
                    <a:pt x="116" y="65"/>
                    <a:pt x="122" y="43"/>
                    <a:pt x="116" y="41"/>
                  </a:cubicBezTo>
                  <a:close/>
                </a:path>
              </a:pathLst>
            </a:custGeom>
            <a:solidFill>
              <a:srgbClr val="C3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505" name="Line 38"/>
            <p:cNvSpPr>
              <a:spLocks noChangeShapeType="1"/>
            </p:cNvSpPr>
            <p:nvPr/>
          </p:nvSpPr>
          <p:spPr bwMode="auto">
            <a:xfrm flipV="1">
              <a:off x="3360" y="1296"/>
              <a:ext cx="52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506" name="Line 39"/>
            <p:cNvSpPr>
              <a:spLocks noChangeShapeType="1"/>
            </p:cNvSpPr>
            <p:nvPr/>
          </p:nvSpPr>
          <p:spPr bwMode="auto">
            <a:xfrm flipV="1">
              <a:off x="3600" y="1440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507" name="Line 40"/>
            <p:cNvSpPr>
              <a:spLocks noChangeShapeType="1"/>
            </p:cNvSpPr>
            <p:nvPr/>
          </p:nvSpPr>
          <p:spPr bwMode="auto">
            <a:xfrm>
              <a:off x="3648" y="2016"/>
              <a:ext cx="33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8489" name="Text Box 41"/>
          <p:cNvSpPr txBox="1">
            <a:spLocks noChangeArrowheads="1"/>
          </p:cNvSpPr>
          <p:nvPr/>
        </p:nvSpPr>
        <p:spPr bwMode="auto">
          <a:xfrm>
            <a:off x="3124200" y="152400"/>
            <a:ext cx="6019800" cy="457200"/>
          </a:xfrm>
          <a:prstGeom prst="rect">
            <a:avLst/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2400" b="1">
                <a:solidFill>
                  <a:srgbClr val="FFFFFF"/>
                </a:solidFill>
                <a:latin typeface="Calibri" panose="020F0502020204030204" pitchFamily="34" charset="0"/>
              </a:rPr>
              <a:t>I Peptidi Natriuretici: </a:t>
            </a:r>
            <a:r>
              <a:rPr lang="en-GB" altLang="it-IT" sz="2400" b="1" i="1">
                <a:solidFill>
                  <a:srgbClr val="FFFFFF"/>
                </a:solidFill>
                <a:latin typeface="Calibri" panose="020F0502020204030204" pitchFamily="34" charset="0"/>
              </a:rPr>
              <a:t>Rilascio dal Cuore</a:t>
            </a:r>
            <a:endParaRPr lang="en-GB" altLang="it-IT" sz="24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8490" name="Text Box 42"/>
          <p:cNvSpPr txBox="1">
            <a:spLocks noChangeArrowheads="1"/>
          </p:cNvSpPr>
          <p:nvPr/>
        </p:nvSpPr>
        <p:spPr bwMode="auto">
          <a:xfrm>
            <a:off x="1843089" y="1143001"/>
            <a:ext cx="242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b="1">
                <a:solidFill>
                  <a:srgbClr val="CC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</a:t>
            </a:r>
            <a:r>
              <a:rPr lang="de-DE" altLang="it-IT" sz="2400" b="1">
                <a:solidFill>
                  <a:srgbClr val="000099"/>
                </a:solidFill>
                <a:latin typeface="Calibri" panose="020F0502020204030204" pitchFamily="34" charset="0"/>
              </a:rPr>
              <a:t>  Cuore Normale</a:t>
            </a:r>
            <a:endParaRPr lang="de-DE" altLang="it-IT" sz="2400" b="1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48491" name="Text Box 43"/>
          <p:cNvSpPr txBox="1">
            <a:spLocks noChangeArrowheads="1"/>
          </p:cNvSpPr>
          <p:nvPr/>
        </p:nvSpPr>
        <p:spPr bwMode="auto">
          <a:xfrm>
            <a:off x="5867400" y="1143000"/>
            <a:ext cx="350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b="1">
                <a:solidFill>
                  <a:srgbClr val="CC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</a:t>
            </a:r>
            <a:r>
              <a:rPr lang="de-DE" altLang="it-IT" sz="2400" b="1">
                <a:solidFill>
                  <a:srgbClr val="000099"/>
                </a:solidFill>
                <a:latin typeface="Calibri" panose="020F0502020204030204" pitchFamily="34" charset="0"/>
              </a:rPr>
              <a:t>  Cuore Scompensato</a:t>
            </a:r>
            <a:endParaRPr lang="de-DE" altLang="it-IT" sz="2400" b="1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48492" name="Text Box 44"/>
          <p:cNvSpPr txBox="1">
            <a:spLocks noChangeArrowheads="1"/>
          </p:cNvSpPr>
          <p:nvPr/>
        </p:nvSpPr>
        <p:spPr bwMode="auto">
          <a:xfrm>
            <a:off x="7772401" y="2587625"/>
            <a:ext cx="196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it-IT" sz="3000" b="1">
                <a:solidFill>
                  <a:srgbClr val="C00000"/>
                </a:solidFill>
                <a:latin typeface="Calibri" panose="020F0502020204030204" pitchFamily="34" charset="0"/>
              </a:rPr>
              <a:t>BNP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it-IT" sz="3000" b="1">
                <a:solidFill>
                  <a:srgbClr val="C00000"/>
                </a:solidFill>
                <a:latin typeface="Calibri" panose="020F0502020204030204" pitchFamily="34" charset="0"/>
              </a:rPr>
              <a:t>NT-proBNP</a:t>
            </a:r>
            <a:endParaRPr lang="de-DE" altLang="it-IT" sz="32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-44128110" y="-50915888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>
                <a:solidFill>
                  <a:srgbClr val="000000"/>
                </a:solidFill>
                <a:latin typeface="Times" charset="0"/>
              </a:rPr>
              <a:t>a</a:t>
            </a:r>
            <a:endParaRPr lang="it-IT" sz="4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-46239113" y="-51866800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44125012" y="-50928588"/>
            <a:ext cx="929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>
                <a:solidFill>
                  <a:srgbClr val="000000"/>
                </a:solidFill>
                <a:latin typeface="Courier" pitchFamily="49" charset="0"/>
              </a:rPr>
              <a:t>a</a:t>
            </a:r>
            <a:endParaRPr lang="it-IT" sz="4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-46239113" y="-51866800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-44129659" y="-50915888"/>
            <a:ext cx="689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>
                <a:solidFill>
                  <a:srgbClr val="000000"/>
                </a:solidFill>
                <a:latin typeface="Times" charset="0"/>
              </a:rPr>
              <a:t>a</a:t>
            </a:r>
            <a:endParaRPr lang="it-IT" sz="4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-46239113" y="-51866800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676400" y="182564"/>
            <a:ext cx="8077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BNP (mean±95% CI) in healthy subjects and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HF patients with stages C to D</a:t>
            </a:r>
            <a:r>
              <a:rPr lang="it-IT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(NYHA Class I-IV)</a:t>
            </a:r>
          </a:p>
        </p:txBody>
      </p:sp>
      <p:grpSp>
        <p:nvGrpSpPr>
          <p:cNvPr id="189449" name="Group 9"/>
          <p:cNvGrpSpPr>
            <a:grpSpLocks/>
          </p:cNvGrpSpPr>
          <p:nvPr/>
        </p:nvGrpSpPr>
        <p:grpSpPr bwMode="auto">
          <a:xfrm>
            <a:off x="2990851" y="990600"/>
            <a:ext cx="7300913" cy="5765800"/>
            <a:chOff x="1040" y="624"/>
            <a:chExt cx="5174" cy="3632"/>
          </a:xfrm>
        </p:grpSpPr>
        <p:sp>
          <p:nvSpPr>
            <p:cNvPr id="9229" name="Rectangle 10"/>
            <p:cNvSpPr>
              <a:spLocks noChangeArrowheads="1"/>
            </p:cNvSpPr>
            <p:nvPr/>
          </p:nvSpPr>
          <p:spPr bwMode="auto">
            <a:xfrm>
              <a:off x="1040" y="624"/>
              <a:ext cx="3792" cy="3632"/>
            </a:xfrm>
            <a:prstGeom prst="rect">
              <a:avLst/>
            </a:prstGeom>
            <a:solidFill>
              <a:srgbClr val="000000"/>
            </a:solidFill>
            <a:ln w="4127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9230" name="Line 11"/>
            <p:cNvSpPr>
              <a:spLocks noChangeShapeType="1"/>
            </p:cNvSpPr>
            <p:nvPr/>
          </p:nvSpPr>
          <p:spPr bwMode="auto">
            <a:xfrm flipV="1">
              <a:off x="1724" y="784"/>
              <a:ext cx="1" cy="2872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31" name="Line 12"/>
            <p:cNvSpPr>
              <a:spLocks noChangeShapeType="1"/>
            </p:cNvSpPr>
            <p:nvPr/>
          </p:nvSpPr>
          <p:spPr bwMode="auto">
            <a:xfrm flipH="1">
              <a:off x="1693" y="3656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32" name="Line 13"/>
            <p:cNvSpPr>
              <a:spLocks noChangeShapeType="1"/>
            </p:cNvSpPr>
            <p:nvPr/>
          </p:nvSpPr>
          <p:spPr bwMode="auto">
            <a:xfrm>
              <a:off x="4580" y="3656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33" name="Line 14"/>
            <p:cNvSpPr>
              <a:spLocks noChangeShapeType="1"/>
            </p:cNvSpPr>
            <p:nvPr/>
          </p:nvSpPr>
          <p:spPr bwMode="auto">
            <a:xfrm flipH="1">
              <a:off x="1693" y="3368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34" name="Line 15"/>
            <p:cNvSpPr>
              <a:spLocks noChangeShapeType="1"/>
            </p:cNvSpPr>
            <p:nvPr/>
          </p:nvSpPr>
          <p:spPr bwMode="auto">
            <a:xfrm>
              <a:off x="4580" y="3368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35" name="Line 16"/>
            <p:cNvSpPr>
              <a:spLocks noChangeShapeType="1"/>
            </p:cNvSpPr>
            <p:nvPr/>
          </p:nvSpPr>
          <p:spPr bwMode="auto">
            <a:xfrm flipH="1">
              <a:off x="1693" y="3080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36" name="Line 17"/>
            <p:cNvSpPr>
              <a:spLocks noChangeShapeType="1"/>
            </p:cNvSpPr>
            <p:nvPr/>
          </p:nvSpPr>
          <p:spPr bwMode="auto">
            <a:xfrm>
              <a:off x="4580" y="3080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37" name="Rectangle 18"/>
            <p:cNvSpPr>
              <a:spLocks noChangeArrowheads="1"/>
            </p:cNvSpPr>
            <p:nvPr/>
          </p:nvSpPr>
          <p:spPr bwMode="auto">
            <a:xfrm>
              <a:off x="1558" y="3036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1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38" name="Rectangle 19"/>
            <p:cNvSpPr>
              <a:spLocks noChangeArrowheads="1"/>
            </p:cNvSpPr>
            <p:nvPr/>
          </p:nvSpPr>
          <p:spPr bwMode="auto">
            <a:xfrm>
              <a:off x="1606" y="3036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0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39" name="Line 20"/>
            <p:cNvSpPr>
              <a:spLocks noChangeShapeType="1"/>
            </p:cNvSpPr>
            <p:nvPr/>
          </p:nvSpPr>
          <p:spPr bwMode="auto">
            <a:xfrm flipH="1">
              <a:off x="1693" y="2792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40" name="Line 21"/>
            <p:cNvSpPr>
              <a:spLocks noChangeShapeType="1"/>
            </p:cNvSpPr>
            <p:nvPr/>
          </p:nvSpPr>
          <p:spPr bwMode="auto">
            <a:xfrm>
              <a:off x="4580" y="2792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41" name="Rectangle 22"/>
            <p:cNvSpPr>
              <a:spLocks noChangeArrowheads="1"/>
            </p:cNvSpPr>
            <p:nvPr/>
          </p:nvSpPr>
          <p:spPr bwMode="auto">
            <a:xfrm>
              <a:off x="1565" y="2748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1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42" name="Rectangle 23"/>
            <p:cNvSpPr>
              <a:spLocks noChangeArrowheads="1"/>
            </p:cNvSpPr>
            <p:nvPr/>
          </p:nvSpPr>
          <p:spPr bwMode="auto">
            <a:xfrm>
              <a:off x="1614" y="2748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8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43" name="Line 24"/>
            <p:cNvSpPr>
              <a:spLocks noChangeShapeType="1"/>
            </p:cNvSpPr>
            <p:nvPr/>
          </p:nvSpPr>
          <p:spPr bwMode="auto">
            <a:xfrm flipH="1">
              <a:off x="1693" y="2504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44" name="Line 25"/>
            <p:cNvSpPr>
              <a:spLocks noChangeShapeType="1"/>
            </p:cNvSpPr>
            <p:nvPr/>
          </p:nvSpPr>
          <p:spPr bwMode="auto">
            <a:xfrm>
              <a:off x="4580" y="2504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45" name="Rectangle 26"/>
            <p:cNvSpPr>
              <a:spLocks noChangeArrowheads="1"/>
            </p:cNvSpPr>
            <p:nvPr/>
          </p:nvSpPr>
          <p:spPr bwMode="auto">
            <a:xfrm>
              <a:off x="1573" y="2460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3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46" name="Rectangle 27"/>
            <p:cNvSpPr>
              <a:spLocks noChangeArrowheads="1"/>
            </p:cNvSpPr>
            <p:nvPr/>
          </p:nvSpPr>
          <p:spPr bwMode="auto">
            <a:xfrm>
              <a:off x="1622" y="2460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2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47" name="Line 28"/>
            <p:cNvSpPr>
              <a:spLocks noChangeShapeType="1"/>
            </p:cNvSpPr>
            <p:nvPr/>
          </p:nvSpPr>
          <p:spPr bwMode="auto">
            <a:xfrm flipH="1">
              <a:off x="1693" y="2216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48" name="Line 29"/>
            <p:cNvSpPr>
              <a:spLocks noChangeShapeType="1"/>
            </p:cNvSpPr>
            <p:nvPr/>
          </p:nvSpPr>
          <p:spPr bwMode="auto">
            <a:xfrm>
              <a:off x="4580" y="2216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49" name="Rectangle 30"/>
            <p:cNvSpPr>
              <a:spLocks noChangeArrowheads="1"/>
            </p:cNvSpPr>
            <p:nvPr/>
          </p:nvSpPr>
          <p:spPr bwMode="auto">
            <a:xfrm>
              <a:off x="1573" y="2172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5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50" name="Rectangle 31"/>
            <p:cNvSpPr>
              <a:spLocks noChangeArrowheads="1"/>
            </p:cNvSpPr>
            <p:nvPr/>
          </p:nvSpPr>
          <p:spPr bwMode="auto">
            <a:xfrm>
              <a:off x="1622" y="2172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6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51" name="Line 32"/>
            <p:cNvSpPr>
              <a:spLocks noChangeShapeType="1"/>
            </p:cNvSpPr>
            <p:nvPr/>
          </p:nvSpPr>
          <p:spPr bwMode="auto">
            <a:xfrm flipH="1">
              <a:off x="1693" y="1936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52" name="Line 33"/>
            <p:cNvSpPr>
              <a:spLocks noChangeShapeType="1"/>
            </p:cNvSpPr>
            <p:nvPr/>
          </p:nvSpPr>
          <p:spPr bwMode="auto">
            <a:xfrm>
              <a:off x="4580" y="1936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53" name="Rectangle 34"/>
            <p:cNvSpPr>
              <a:spLocks noChangeArrowheads="1"/>
            </p:cNvSpPr>
            <p:nvPr/>
          </p:nvSpPr>
          <p:spPr bwMode="auto">
            <a:xfrm>
              <a:off x="1525" y="1892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1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54" name="Rectangle 35"/>
            <p:cNvSpPr>
              <a:spLocks noChangeArrowheads="1"/>
            </p:cNvSpPr>
            <p:nvPr/>
          </p:nvSpPr>
          <p:spPr bwMode="auto">
            <a:xfrm>
              <a:off x="1573" y="1892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0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55" name="Rectangle 36"/>
            <p:cNvSpPr>
              <a:spLocks noChangeArrowheads="1"/>
            </p:cNvSpPr>
            <p:nvPr/>
          </p:nvSpPr>
          <p:spPr bwMode="auto">
            <a:xfrm>
              <a:off x="1622" y="1892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0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56" name="Line 37"/>
            <p:cNvSpPr>
              <a:spLocks noChangeShapeType="1"/>
            </p:cNvSpPr>
            <p:nvPr/>
          </p:nvSpPr>
          <p:spPr bwMode="auto">
            <a:xfrm flipH="1">
              <a:off x="1693" y="1648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57" name="Line 38"/>
            <p:cNvSpPr>
              <a:spLocks noChangeShapeType="1"/>
            </p:cNvSpPr>
            <p:nvPr/>
          </p:nvSpPr>
          <p:spPr bwMode="auto">
            <a:xfrm>
              <a:off x="4580" y="1648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58" name="Rectangle 39"/>
            <p:cNvSpPr>
              <a:spLocks noChangeArrowheads="1"/>
            </p:cNvSpPr>
            <p:nvPr/>
          </p:nvSpPr>
          <p:spPr bwMode="auto">
            <a:xfrm>
              <a:off x="1517" y="1604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1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59" name="Rectangle 40"/>
            <p:cNvSpPr>
              <a:spLocks noChangeArrowheads="1"/>
            </p:cNvSpPr>
            <p:nvPr/>
          </p:nvSpPr>
          <p:spPr bwMode="auto">
            <a:xfrm>
              <a:off x="1565" y="1604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7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60" name="Rectangle 41"/>
            <p:cNvSpPr>
              <a:spLocks noChangeArrowheads="1"/>
            </p:cNvSpPr>
            <p:nvPr/>
          </p:nvSpPr>
          <p:spPr bwMode="auto">
            <a:xfrm>
              <a:off x="1614" y="1604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8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61" name="Line 42"/>
            <p:cNvSpPr>
              <a:spLocks noChangeShapeType="1"/>
            </p:cNvSpPr>
            <p:nvPr/>
          </p:nvSpPr>
          <p:spPr bwMode="auto">
            <a:xfrm flipH="1">
              <a:off x="1693" y="1360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62" name="Line 43"/>
            <p:cNvSpPr>
              <a:spLocks noChangeShapeType="1"/>
            </p:cNvSpPr>
            <p:nvPr/>
          </p:nvSpPr>
          <p:spPr bwMode="auto">
            <a:xfrm>
              <a:off x="4580" y="1360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63" name="Rectangle 44"/>
            <p:cNvSpPr>
              <a:spLocks noChangeArrowheads="1"/>
            </p:cNvSpPr>
            <p:nvPr/>
          </p:nvSpPr>
          <p:spPr bwMode="auto">
            <a:xfrm>
              <a:off x="1517" y="1316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3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64" name="Rectangle 45"/>
            <p:cNvSpPr>
              <a:spLocks noChangeArrowheads="1"/>
            </p:cNvSpPr>
            <p:nvPr/>
          </p:nvSpPr>
          <p:spPr bwMode="auto">
            <a:xfrm>
              <a:off x="1565" y="1316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1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65" name="Rectangle 46"/>
            <p:cNvSpPr>
              <a:spLocks noChangeArrowheads="1"/>
            </p:cNvSpPr>
            <p:nvPr/>
          </p:nvSpPr>
          <p:spPr bwMode="auto">
            <a:xfrm>
              <a:off x="1614" y="1316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6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66" name="Line 47"/>
            <p:cNvSpPr>
              <a:spLocks noChangeShapeType="1"/>
            </p:cNvSpPr>
            <p:nvPr/>
          </p:nvSpPr>
          <p:spPr bwMode="auto">
            <a:xfrm flipH="1">
              <a:off x="1693" y="1072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67" name="Line 48"/>
            <p:cNvSpPr>
              <a:spLocks noChangeShapeType="1"/>
            </p:cNvSpPr>
            <p:nvPr/>
          </p:nvSpPr>
          <p:spPr bwMode="auto">
            <a:xfrm>
              <a:off x="4580" y="1072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68" name="Rectangle 49"/>
            <p:cNvSpPr>
              <a:spLocks noChangeArrowheads="1"/>
            </p:cNvSpPr>
            <p:nvPr/>
          </p:nvSpPr>
          <p:spPr bwMode="auto">
            <a:xfrm>
              <a:off x="1525" y="1028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5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69" name="Rectangle 50"/>
            <p:cNvSpPr>
              <a:spLocks noChangeArrowheads="1"/>
            </p:cNvSpPr>
            <p:nvPr/>
          </p:nvSpPr>
          <p:spPr bwMode="auto">
            <a:xfrm>
              <a:off x="1573" y="1028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6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70" name="Rectangle 51"/>
            <p:cNvSpPr>
              <a:spLocks noChangeArrowheads="1"/>
            </p:cNvSpPr>
            <p:nvPr/>
          </p:nvSpPr>
          <p:spPr bwMode="auto">
            <a:xfrm>
              <a:off x="1622" y="1028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2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71" name="Line 52"/>
            <p:cNvSpPr>
              <a:spLocks noChangeShapeType="1"/>
            </p:cNvSpPr>
            <p:nvPr/>
          </p:nvSpPr>
          <p:spPr bwMode="auto">
            <a:xfrm flipH="1">
              <a:off x="1693" y="784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72" name="Line 53"/>
            <p:cNvSpPr>
              <a:spLocks noChangeShapeType="1"/>
            </p:cNvSpPr>
            <p:nvPr/>
          </p:nvSpPr>
          <p:spPr bwMode="auto">
            <a:xfrm>
              <a:off x="4580" y="784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73" name="Rectangle 54"/>
            <p:cNvSpPr>
              <a:spLocks noChangeArrowheads="1"/>
            </p:cNvSpPr>
            <p:nvPr/>
          </p:nvSpPr>
          <p:spPr bwMode="auto">
            <a:xfrm>
              <a:off x="1470" y="748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1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74" name="Rectangle 55"/>
            <p:cNvSpPr>
              <a:spLocks noChangeArrowheads="1"/>
            </p:cNvSpPr>
            <p:nvPr/>
          </p:nvSpPr>
          <p:spPr bwMode="auto">
            <a:xfrm>
              <a:off x="1517" y="748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0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75" name="Rectangle 56"/>
            <p:cNvSpPr>
              <a:spLocks noChangeArrowheads="1"/>
            </p:cNvSpPr>
            <p:nvPr/>
          </p:nvSpPr>
          <p:spPr bwMode="auto">
            <a:xfrm>
              <a:off x="1565" y="748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0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76" name="Rectangle 57"/>
            <p:cNvSpPr>
              <a:spLocks noChangeArrowheads="1"/>
            </p:cNvSpPr>
            <p:nvPr/>
          </p:nvSpPr>
          <p:spPr bwMode="auto">
            <a:xfrm>
              <a:off x="1614" y="748"/>
              <a:ext cx="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00"/>
                  </a:solidFill>
                  <a:latin typeface="Times" charset="0"/>
                </a:rPr>
                <a:t>0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77" name="Line 58"/>
            <p:cNvSpPr>
              <a:spLocks noChangeShapeType="1"/>
            </p:cNvSpPr>
            <p:nvPr/>
          </p:nvSpPr>
          <p:spPr bwMode="auto">
            <a:xfrm>
              <a:off x="1852" y="3656"/>
              <a:ext cx="2728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78" name="Line 59"/>
            <p:cNvSpPr>
              <a:spLocks noChangeShapeType="1"/>
            </p:cNvSpPr>
            <p:nvPr/>
          </p:nvSpPr>
          <p:spPr bwMode="auto">
            <a:xfrm>
              <a:off x="1860" y="784"/>
              <a:ext cx="2720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79" name="Line 60"/>
            <p:cNvSpPr>
              <a:spLocks noChangeShapeType="1"/>
            </p:cNvSpPr>
            <p:nvPr/>
          </p:nvSpPr>
          <p:spPr bwMode="auto">
            <a:xfrm flipV="1">
              <a:off x="4580" y="784"/>
              <a:ext cx="0" cy="2872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80" name="Line 61"/>
            <p:cNvSpPr>
              <a:spLocks noChangeShapeType="1"/>
            </p:cNvSpPr>
            <p:nvPr/>
          </p:nvSpPr>
          <p:spPr bwMode="auto">
            <a:xfrm>
              <a:off x="2276" y="3032"/>
              <a:ext cx="1" cy="304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81" name="Line 62"/>
            <p:cNvSpPr>
              <a:spLocks noChangeShapeType="1"/>
            </p:cNvSpPr>
            <p:nvPr/>
          </p:nvSpPr>
          <p:spPr bwMode="auto">
            <a:xfrm>
              <a:off x="2260" y="3032"/>
              <a:ext cx="33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82" name="Line 63"/>
            <p:cNvSpPr>
              <a:spLocks noChangeShapeType="1"/>
            </p:cNvSpPr>
            <p:nvPr/>
          </p:nvSpPr>
          <p:spPr bwMode="auto">
            <a:xfrm>
              <a:off x="2260" y="3336"/>
              <a:ext cx="33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83" name="Oval 64"/>
            <p:cNvSpPr>
              <a:spLocks noChangeArrowheads="1"/>
            </p:cNvSpPr>
            <p:nvPr/>
          </p:nvSpPr>
          <p:spPr bwMode="auto">
            <a:xfrm>
              <a:off x="2244" y="3152"/>
              <a:ext cx="56" cy="56"/>
            </a:xfrm>
            <a:prstGeom prst="ellipse">
              <a:avLst/>
            </a:prstGeom>
            <a:solidFill>
              <a:srgbClr val="FFF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84" name="Line 65"/>
            <p:cNvSpPr>
              <a:spLocks noChangeShapeType="1"/>
            </p:cNvSpPr>
            <p:nvPr/>
          </p:nvSpPr>
          <p:spPr bwMode="auto">
            <a:xfrm>
              <a:off x="2748" y="2208"/>
              <a:ext cx="1" cy="424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85" name="Line 66"/>
            <p:cNvSpPr>
              <a:spLocks noChangeShapeType="1"/>
            </p:cNvSpPr>
            <p:nvPr/>
          </p:nvSpPr>
          <p:spPr bwMode="auto">
            <a:xfrm>
              <a:off x="2732" y="2208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86" name="Line 67"/>
            <p:cNvSpPr>
              <a:spLocks noChangeShapeType="1"/>
            </p:cNvSpPr>
            <p:nvPr/>
          </p:nvSpPr>
          <p:spPr bwMode="auto">
            <a:xfrm>
              <a:off x="2732" y="2632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87" name="Oval 68"/>
            <p:cNvSpPr>
              <a:spLocks noChangeArrowheads="1"/>
            </p:cNvSpPr>
            <p:nvPr/>
          </p:nvSpPr>
          <p:spPr bwMode="auto">
            <a:xfrm>
              <a:off x="2716" y="2392"/>
              <a:ext cx="56" cy="56"/>
            </a:xfrm>
            <a:prstGeom prst="ellipse">
              <a:avLst/>
            </a:prstGeom>
            <a:solidFill>
              <a:srgbClr val="FFF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88" name="Line 69"/>
            <p:cNvSpPr>
              <a:spLocks noChangeShapeType="1"/>
            </p:cNvSpPr>
            <p:nvPr/>
          </p:nvSpPr>
          <p:spPr bwMode="auto">
            <a:xfrm>
              <a:off x="3220" y="1792"/>
              <a:ext cx="1" cy="240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89" name="Line 70"/>
            <p:cNvSpPr>
              <a:spLocks noChangeShapeType="1"/>
            </p:cNvSpPr>
            <p:nvPr/>
          </p:nvSpPr>
          <p:spPr bwMode="auto">
            <a:xfrm>
              <a:off x="3205" y="1792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90" name="Line 71"/>
            <p:cNvSpPr>
              <a:spLocks noChangeShapeType="1"/>
            </p:cNvSpPr>
            <p:nvPr/>
          </p:nvSpPr>
          <p:spPr bwMode="auto">
            <a:xfrm>
              <a:off x="3205" y="2032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91" name="Oval 72"/>
            <p:cNvSpPr>
              <a:spLocks noChangeArrowheads="1"/>
            </p:cNvSpPr>
            <p:nvPr/>
          </p:nvSpPr>
          <p:spPr bwMode="auto">
            <a:xfrm>
              <a:off x="3188" y="1880"/>
              <a:ext cx="56" cy="56"/>
            </a:xfrm>
            <a:prstGeom prst="ellipse">
              <a:avLst/>
            </a:prstGeom>
            <a:solidFill>
              <a:srgbClr val="FFF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92" name="Line 73"/>
            <p:cNvSpPr>
              <a:spLocks noChangeShapeType="1"/>
            </p:cNvSpPr>
            <p:nvPr/>
          </p:nvSpPr>
          <p:spPr bwMode="auto">
            <a:xfrm>
              <a:off x="3692" y="1288"/>
              <a:ext cx="1" cy="208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93" name="Line 74"/>
            <p:cNvSpPr>
              <a:spLocks noChangeShapeType="1"/>
            </p:cNvSpPr>
            <p:nvPr/>
          </p:nvSpPr>
          <p:spPr bwMode="auto">
            <a:xfrm>
              <a:off x="3676" y="1288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94" name="Line 75"/>
            <p:cNvSpPr>
              <a:spLocks noChangeShapeType="1"/>
            </p:cNvSpPr>
            <p:nvPr/>
          </p:nvSpPr>
          <p:spPr bwMode="auto">
            <a:xfrm>
              <a:off x="3676" y="1496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95" name="Oval 76"/>
            <p:cNvSpPr>
              <a:spLocks noChangeArrowheads="1"/>
            </p:cNvSpPr>
            <p:nvPr/>
          </p:nvSpPr>
          <p:spPr bwMode="auto">
            <a:xfrm>
              <a:off x="3660" y="1360"/>
              <a:ext cx="56" cy="56"/>
            </a:xfrm>
            <a:prstGeom prst="ellipse">
              <a:avLst/>
            </a:prstGeom>
            <a:solidFill>
              <a:srgbClr val="FFF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96" name="Line 77"/>
            <p:cNvSpPr>
              <a:spLocks noChangeShapeType="1"/>
            </p:cNvSpPr>
            <p:nvPr/>
          </p:nvSpPr>
          <p:spPr bwMode="auto">
            <a:xfrm>
              <a:off x="4164" y="1064"/>
              <a:ext cx="1" cy="368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97" name="Line 78"/>
            <p:cNvSpPr>
              <a:spLocks noChangeShapeType="1"/>
            </p:cNvSpPr>
            <p:nvPr/>
          </p:nvSpPr>
          <p:spPr bwMode="auto">
            <a:xfrm>
              <a:off x="4148" y="1064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98" name="Line 79"/>
            <p:cNvSpPr>
              <a:spLocks noChangeShapeType="1"/>
            </p:cNvSpPr>
            <p:nvPr/>
          </p:nvSpPr>
          <p:spPr bwMode="auto">
            <a:xfrm>
              <a:off x="4148" y="1432"/>
              <a:ext cx="32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299" name="Oval 80"/>
            <p:cNvSpPr>
              <a:spLocks noChangeArrowheads="1"/>
            </p:cNvSpPr>
            <p:nvPr/>
          </p:nvSpPr>
          <p:spPr bwMode="auto">
            <a:xfrm>
              <a:off x="4132" y="1216"/>
              <a:ext cx="56" cy="56"/>
            </a:xfrm>
            <a:prstGeom prst="ellipse">
              <a:avLst/>
            </a:prstGeom>
            <a:solidFill>
              <a:srgbClr val="FFF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300" name="Line 81"/>
            <p:cNvSpPr>
              <a:spLocks noChangeShapeType="1"/>
            </p:cNvSpPr>
            <p:nvPr/>
          </p:nvSpPr>
          <p:spPr bwMode="auto">
            <a:xfrm>
              <a:off x="1852" y="3656"/>
              <a:ext cx="2728" cy="1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301" name="Line 82"/>
            <p:cNvSpPr>
              <a:spLocks noChangeShapeType="1"/>
            </p:cNvSpPr>
            <p:nvPr/>
          </p:nvSpPr>
          <p:spPr bwMode="auto">
            <a:xfrm flipV="1">
              <a:off x="1724" y="784"/>
              <a:ext cx="1" cy="2872"/>
            </a:xfrm>
            <a:prstGeom prst="line">
              <a:avLst/>
            </a:prstGeom>
            <a:noFill/>
            <a:ln w="12700">
              <a:solidFill>
                <a:srgbClr val="FFF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302" name="Rectangle 83"/>
            <p:cNvSpPr>
              <a:spLocks noChangeArrowheads="1"/>
            </p:cNvSpPr>
            <p:nvPr/>
          </p:nvSpPr>
          <p:spPr bwMode="auto">
            <a:xfrm>
              <a:off x="1840" y="784"/>
              <a:ext cx="2744" cy="2872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303" name="Line 84"/>
            <p:cNvSpPr>
              <a:spLocks noChangeShapeType="1"/>
            </p:cNvSpPr>
            <p:nvPr/>
          </p:nvSpPr>
          <p:spPr bwMode="auto">
            <a:xfrm flipV="1">
              <a:off x="2272" y="2424"/>
              <a:ext cx="480" cy="75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304" name="Line 85"/>
            <p:cNvSpPr>
              <a:spLocks noChangeShapeType="1"/>
            </p:cNvSpPr>
            <p:nvPr/>
          </p:nvSpPr>
          <p:spPr bwMode="auto">
            <a:xfrm flipV="1">
              <a:off x="2744" y="1904"/>
              <a:ext cx="471" cy="51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305" name="Line 86"/>
            <p:cNvSpPr>
              <a:spLocks noChangeShapeType="1"/>
            </p:cNvSpPr>
            <p:nvPr/>
          </p:nvSpPr>
          <p:spPr bwMode="auto">
            <a:xfrm flipV="1">
              <a:off x="3216" y="1384"/>
              <a:ext cx="473" cy="52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306" name="Line 87"/>
            <p:cNvSpPr>
              <a:spLocks noChangeShapeType="1"/>
            </p:cNvSpPr>
            <p:nvPr/>
          </p:nvSpPr>
          <p:spPr bwMode="auto">
            <a:xfrm flipV="1">
              <a:off x="3688" y="1232"/>
              <a:ext cx="471" cy="15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83032" name="Text Box 88"/>
            <p:cNvSpPr txBox="1">
              <a:spLocks noChangeArrowheads="1"/>
            </p:cNvSpPr>
            <p:nvPr/>
          </p:nvSpPr>
          <p:spPr bwMode="auto">
            <a:xfrm>
              <a:off x="1460" y="3285"/>
              <a:ext cx="2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" charset="0"/>
                </a:rPr>
                <a:t>5.6</a:t>
              </a:r>
              <a:endParaRPr lang="it-IT" sz="4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3033" name="Text Box 89"/>
            <p:cNvSpPr txBox="1">
              <a:spLocks noChangeArrowheads="1"/>
            </p:cNvSpPr>
            <p:nvPr/>
          </p:nvSpPr>
          <p:spPr bwMode="auto">
            <a:xfrm>
              <a:off x="1452" y="3573"/>
              <a:ext cx="2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" charset="0"/>
                </a:rPr>
                <a:t>3.2</a:t>
              </a:r>
            </a:p>
          </p:txBody>
        </p:sp>
        <p:sp>
          <p:nvSpPr>
            <p:cNvPr id="83034" name="Text Box 90"/>
            <p:cNvSpPr txBox="1">
              <a:spLocks noChangeArrowheads="1"/>
            </p:cNvSpPr>
            <p:nvPr/>
          </p:nvSpPr>
          <p:spPr bwMode="auto">
            <a:xfrm>
              <a:off x="2893" y="3838"/>
              <a:ext cx="12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" charset="0"/>
                </a:rPr>
                <a:t>NYHA class</a:t>
              </a:r>
              <a:endParaRPr lang="it-IT" sz="12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83035" name="Text Box 91"/>
            <p:cNvSpPr txBox="1">
              <a:spLocks noChangeArrowheads="1"/>
            </p:cNvSpPr>
            <p:nvPr/>
          </p:nvSpPr>
          <p:spPr bwMode="auto">
            <a:xfrm>
              <a:off x="1928" y="3723"/>
              <a:ext cx="722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8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" charset="0"/>
                </a:rPr>
                <a:t>Normal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8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" charset="0"/>
                </a:rPr>
                <a:t>Subjects</a:t>
              </a:r>
            </a:p>
          </p:txBody>
        </p:sp>
        <p:sp>
          <p:nvSpPr>
            <p:cNvPr id="83036" name="Text Box 92"/>
            <p:cNvSpPr txBox="1">
              <a:spLocks noChangeArrowheads="1"/>
            </p:cNvSpPr>
            <p:nvPr/>
          </p:nvSpPr>
          <p:spPr bwMode="auto">
            <a:xfrm>
              <a:off x="2688" y="3697"/>
              <a:ext cx="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8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" charset="0"/>
                </a:rPr>
                <a:t>I</a:t>
              </a:r>
            </a:p>
          </p:txBody>
        </p:sp>
        <p:sp>
          <p:nvSpPr>
            <p:cNvPr id="83037" name="Text Box 93"/>
            <p:cNvSpPr txBox="1">
              <a:spLocks noChangeArrowheads="1"/>
            </p:cNvSpPr>
            <p:nvPr/>
          </p:nvSpPr>
          <p:spPr bwMode="auto">
            <a:xfrm>
              <a:off x="3152" y="3697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8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" charset="0"/>
                </a:rPr>
                <a:t>II</a:t>
              </a:r>
            </a:p>
          </p:txBody>
        </p:sp>
        <p:sp>
          <p:nvSpPr>
            <p:cNvPr id="83038" name="Text Box 94"/>
            <p:cNvSpPr txBox="1">
              <a:spLocks noChangeArrowheads="1"/>
            </p:cNvSpPr>
            <p:nvPr/>
          </p:nvSpPr>
          <p:spPr bwMode="auto">
            <a:xfrm>
              <a:off x="3616" y="3705"/>
              <a:ext cx="3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8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" charset="0"/>
                </a:rPr>
                <a:t>III</a:t>
              </a:r>
            </a:p>
          </p:txBody>
        </p:sp>
        <p:sp>
          <p:nvSpPr>
            <p:cNvPr id="83039" name="Text Box 95"/>
            <p:cNvSpPr txBox="1">
              <a:spLocks noChangeArrowheads="1"/>
            </p:cNvSpPr>
            <p:nvPr/>
          </p:nvSpPr>
          <p:spPr bwMode="auto">
            <a:xfrm>
              <a:off x="4085" y="3705"/>
              <a:ext cx="3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8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" charset="0"/>
                </a:rPr>
                <a:t>IV</a:t>
              </a:r>
            </a:p>
          </p:txBody>
        </p:sp>
        <p:sp>
          <p:nvSpPr>
            <p:cNvPr id="83040" name="Text Box 96"/>
            <p:cNvSpPr txBox="1">
              <a:spLocks noChangeArrowheads="1"/>
            </p:cNvSpPr>
            <p:nvPr/>
          </p:nvSpPr>
          <p:spPr bwMode="auto">
            <a:xfrm rot="16200000">
              <a:off x="417" y="2089"/>
              <a:ext cx="183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" charset="0"/>
                </a:rPr>
                <a:t>BNP, ng/L (log scale)</a:t>
              </a:r>
              <a:endParaRPr lang="it-IT" sz="12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83041" name="Text Box 97"/>
            <p:cNvSpPr txBox="1">
              <a:spLocks noChangeArrowheads="1"/>
            </p:cNvSpPr>
            <p:nvPr/>
          </p:nvSpPr>
          <p:spPr bwMode="auto">
            <a:xfrm>
              <a:off x="2082" y="2845"/>
              <a:ext cx="3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" charset="0"/>
                </a:rPr>
                <a:t>(332)</a:t>
              </a:r>
            </a:p>
          </p:txBody>
        </p:sp>
        <p:sp>
          <p:nvSpPr>
            <p:cNvPr id="83042" name="Text Box 98"/>
            <p:cNvSpPr txBox="1">
              <a:spLocks noChangeArrowheads="1"/>
            </p:cNvSpPr>
            <p:nvPr/>
          </p:nvSpPr>
          <p:spPr bwMode="auto">
            <a:xfrm>
              <a:off x="2590" y="2045"/>
              <a:ext cx="31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" charset="0"/>
                </a:rPr>
                <a:t>(35)</a:t>
              </a:r>
            </a:p>
          </p:txBody>
        </p:sp>
        <p:sp>
          <p:nvSpPr>
            <p:cNvPr id="83043" name="Text Box 99"/>
            <p:cNvSpPr txBox="1">
              <a:spLocks noChangeArrowheads="1"/>
            </p:cNvSpPr>
            <p:nvPr/>
          </p:nvSpPr>
          <p:spPr bwMode="auto">
            <a:xfrm>
              <a:off x="3019" y="1621"/>
              <a:ext cx="3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" charset="0"/>
                </a:rPr>
                <a:t>(141)</a:t>
              </a:r>
            </a:p>
          </p:txBody>
        </p:sp>
        <p:sp>
          <p:nvSpPr>
            <p:cNvPr id="83044" name="Text Box 100"/>
            <p:cNvSpPr txBox="1">
              <a:spLocks noChangeArrowheads="1"/>
            </p:cNvSpPr>
            <p:nvPr/>
          </p:nvSpPr>
          <p:spPr bwMode="auto">
            <a:xfrm>
              <a:off x="3534" y="1109"/>
              <a:ext cx="31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" charset="0"/>
                </a:rPr>
                <a:t>(97)</a:t>
              </a:r>
            </a:p>
          </p:txBody>
        </p:sp>
        <p:sp>
          <p:nvSpPr>
            <p:cNvPr id="83045" name="Text Box 101"/>
            <p:cNvSpPr txBox="1">
              <a:spLocks noChangeArrowheads="1"/>
            </p:cNvSpPr>
            <p:nvPr/>
          </p:nvSpPr>
          <p:spPr bwMode="auto">
            <a:xfrm>
              <a:off x="4006" y="877"/>
              <a:ext cx="3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" charset="0"/>
                </a:rPr>
                <a:t>(38)</a:t>
              </a:r>
            </a:p>
          </p:txBody>
        </p:sp>
        <p:sp>
          <p:nvSpPr>
            <p:cNvPr id="83046" name="Text Box 102"/>
            <p:cNvSpPr txBox="1">
              <a:spLocks noChangeArrowheads="1"/>
            </p:cNvSpPr>
            <p:nvPr/>
          </p:nvSpPr>
          <p:spPr bwMode="auto">
            <a:xfrm>
              <a:off x="1936" y="942"/>
              <a:ext cx="5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" charset="0"/>
                </a:rPr>
                <a:t>(N=362)</a:t>
              </a:r>
            </a:p>
          </p:txBody>
        </p:sp>
        <p:sp>
          <p:nvSpPr>
            <p:cNvPr id="9322" name="Oval 103"/>
            <p:cNvSpPr>
              <a:spLocks noChangeArrowheads="1"/>
            </p:cNvSpPr>
            <p:nvPr/>
          </p:nvSpPr>
          <p:spPr bwMode="auto">
            <a:xfrm>
              <a:off x="2704" y="2360"/>
              <a:ext cx="88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323" name="Oval 104"/>
            <p:cNvSpPr>
              <a:spLocks noChangeArrowheads="1"/>
            </p:cNvSpPr>
            <p:nvPr/>
          </p:nvSpPr>
          <p:spPr bwMode="auto">
            <a:xfrm>
              <a:off x="2240" y="3136"/>
              <a:ext cx="88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324" name="Oval 105"/>
            <p:cNvSpPr>
              <a:spLocks noChangeArrowheads="1"/>
            </p:cNvSpPr>
            <p:nvPr/>
          </p:nvSpPr>
          <p:spPr bwMode="auto">
            <a:xfrm>
              <a:off x="3176" y="1864"/>
              <a:ext cx="88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325" name="Oval 106"/>
            <p:cNvSpPr>
              <a:spLocks noChangeArrowheads="1"/>
            </p:cNvSpPr>
            <p:nvPr/>
          </p:nvSpPr>
          <p:spPr bwMode="auto">
            <a:xfrm>
              <a:off x="3656" y="1320"/>
              <a:ext cx="88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326" name="Oval 107"/>
            <p:cNvSpPr>
              <a:spLocks noChangeArrowheads="1"/>
            </p:cNvSpPr>
            <p:nvPr/>
          </p:nvSpPr>
          <p:spPr bwMode="auto">
            <a:xfrm>
              <a:off x="4120" y="1184"/>
              <a:ext cx="88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327" name="Line 108"/>
            <p:cNvSpPr>
              <a:spLocks noChangeShapeType="1"/>
            </p:cNvSpPr>
            <p:nvPr/>
          </p:nvSpPr>
          <p:spPr bwMode="auto">
            <a:xfrm flipH="1">
              <a:off x="3360" y="1896"/>
              <a:ext cx="1648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328" name="Line 109"/>
            <p:cNvSpPr>
              <a:spLocks noChangeShapeType="1"/>
            </p:cNvSpPr>
            <p:nvPr/>
          </p:nvSpPr>
          <p:spPr bwMode="auto">
            <a:xfrm flipH="1">
              <a:off x="2936" y="2464"/>
              <a:ext cx="2057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329" name="Line 110"/>
            <p:cNvSpPr>
              <a:spLocks noChangeShapeType="1"/>
            </p:cNvSpPr>
            <p:nvPr/>
          </p:nvSpPr>
          <p:spPr bwMode="auto">
            <a:xfrm>
              <a:off x="5008" y="1896"/>
              <a:ext cx="0" cy="56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83055" name="Text Box 111"/>
            <p:cNvSpPr txBox="1">
              <a:spLocks noChangeArrowheads="1"/>
            </p:cNvSpPr>
            <p:nvPr/>
          </p:nvSpPr>
          <p:spPr bwMode="auto">
            <a:xfrm>
              <a:off x="4954" y="1993"/>
              <a:ext cx="126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" charset="0"/>
                </a:rPr>
                <a:t>Compensatory</a:t>
              </a:r>
            </a:p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" charset="0"/>
                </a:rPr>
                <a:t>Phase</a:t>
              </a:r>
              <a:endParaRPr lang="it-IT" sz="2000">
                <a:solidFill>
                  <a:srgbClr val="FFFFFF"/>
                </a:solidFill>
                <a:latin typeface="Times" pitchFamily="1" charset="0"/>
              </a:endParaRPr>
            </a:p>
          </p:txBody>
        </p:sp>
        <p:sp>
          <p:nvSpPr>
            <p:cNvPr id="9331" name="Line 112"/>
            <p:cNvSpPr>
              <a:spLocks noChangeShapeType="1"/>
            </p:cNvSpPr>
            <p:nvPr/>
          </p:nvSpPr>
          <p:spPr bwMode="auto">
            <a:xfrm flipH="1">
              <a:off x="4304" y="1192"/>
              <a:ext cx="696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332" name="Line 113"/>
            <p:cNvSpPr>
              <a:spLocks noChangeShapeType="1"/>
            </p:cNvSpPr>
            <p:nvPr/>
          </p:nvSpPr>
          <p:spPr bwMode="auto">
            <a:xfrm flipH="1">
              <a:off x="3912" y="1520"/>
              <a:ext cx="1112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9333" name="Line 114"/>
            <p:cNvSpPr>
              <a:spLocks noChangeShapeType="1"/>
            </p:cNvSpPr>
            <p:nvPr/>
          </p:nvSpPr>
          <p:spPr bwMode="auto">
            <a:xfrm>
              <a:off x="5016" y="1192"/>
              <a:ext cx="0" cy="3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83059" name="Rectangle 115"/>
            <p:cNvSpPr>
              <a:spLocks noChangeArrowheads="1"/>
            </p:cNvSpPr>
            <p:nvPr/>
          </p:nvSpPr>
          <p:spPr bwMode="auto">
            <a:xfrm>
              <a:off x="5064" y="1160"/>
              <a:ext cx="97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7620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" charset="0"/>
                </a:rPr>
                <a:t>Congestive</a:t>
              </a:r>
            </a:p>
            <a:p>
              <a:pPr algn="ctr" defTabSz="7620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" charset="0"/>
                </a:rPr>
                <a:t>Phase</a:t>
              </a:r>
            </a:p>
          </p:txBody>
        </p:sp>
        <p:sp>
          <p:nvSpPr>
            <p:cNvPr id="9335" name="Line 116"/>
            <p:cNvSpPr>
              <a:spLocks noChangeShapeType="1"/>
            </p:cNvSpPr>
            <p:nvPr/>
          </p:nvSpPr>
          <p:spPr bwMode="auto">
            <a:xfrm>
              <a:off x="1856" y="2360"/>
              <a:ext cx="272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</a:endParaRPr>
            </a:p>
          </p:txBody>
        </p:sp>
        <p:sp>
          <p:nvSpPr>
            <p:cNvPr id="83061" name="Text Box 117"/>
            <p:cNvSpPr txBox="1">
              <a:spLocks noChangeArrowheads="1"/>
            </p:cNvSpPr>
            <p:nvPr/>
          </p:nvSpPr>
          <p:spPr bwMode="auto">
            <a:xfrm>
              <a:off x="3318" y="2151"/>
              <a:ext cx="9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" charset="0"/>
                </a:rPr>
                <a:t>cut-off value</a:t>
              </a:r>
              <a:endParaRPr lang="it-IT" sz="3200">
                <a:solidFill>
                  <a:srgbClr val="000000"/>
                </a:solidFill>
                <a:latin typeface="Times" pitchFamily="1" charset="0"/>
              </a:endParaRPr>
            </a:p>
          </p:txBody>
        </p:sp>
      </p:grpSp>
      <p:sp>
        <p:nvSpPr>
          <p:cNvPr id="83062" name="Line 118"/>
          <p:cNvSpPr>
            <a:spLocks noChangeShapeType="1"/>
          </p:cNvSpPr>
          <p:nvPr/>
        </p:nvSpPr>
        <p:spPr bwMode="auto">
          <a:xfrm flipV="1">
            <a:off x="4876800" y="1600200"/>
            <a:ext cx="12954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83063" name="Line 119"/>
          <p:cNvSpPr>
            <a:spLocks noChangeShapeType="1"/>
          </p:cNvSpPr>
          <p:nvPr/>
        </p:nvSpPr>
        <p:spPr bwMode="auto">
          <a:xfrm flipH="1">
            <a:off x="5029200" y="1828800"/>
            <a:ext cx="1295400" cy="1524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894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7" b="60182"/>
          <a:stretch>
            <a:fillRect/>
          </a:stretch>
        </p:blipFill>
        <p:spPr bwMode="auto">
          <a:xfrm>
            <a:off x="9250364" y="4760913"/>
            <a:ext cx="1006475" cy="1001712"/>
          </a:xfrm>
          <a:prstGeom prst="rect">
            <a:avLst/>
          </a:prstGeom>
          <a:solidFill>
            <a:schemeClr val="hlink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9024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IMG_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33375"/>
            <a:ext cx="4410075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Oval 3"/>
          <p:cNvSpPr>
            <a:spLocks noChangeArrowheads="1"/>
          </p:cNvSpPr>
          <p:nvPr/>
        </p:nvSpPr>
        <p:spPr bwMode="auto">
          <a:xfrm>
            <a:off x="4727576" y="2781301"/>
            <a:ext cx="144463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33CC33"/>
              </a:solidFill>
            </a:endParaRPr>
          </a:p>
        </p:txBody>
      </p:sp>
      <p:sp>
        <p:nvSpPr>
          <p:cNvPr id="161796" name="Oval 4"/>
          <p:cNvSpPr>
            <a:spLocks noChangeArrowheads="1"/>
          </p:cNvSpPr>
          <p:nvPr/>
        </p:nvSpPr>
        <p:spPr bwMode="auto">
          <a:xfrm>
            <a:off x="4583113" y="3357564"/>
            <a:ext cx="144462" cy="142875"/>
          </a:xfrm>
          <a:prstGeom prst="ellipse">
            <a:avLst/>
          </a:prstGeom>
          <a:solidFill>
            <a:srgbClr val="FDFF9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33CC33"/>
              </a:solidFill>
            </a:endParaRPr>
          </a:p>
        </p:txBody>
      </p:sp>
      <p:sp>
        <p:nvSpPr>
          <p:cNvPr id="161797" name="Oval 5"/>
          <p:cNvSpPr>
            <a:spLocks noChangeArrowheads="1"/>
          </p:cNvSpPr>
          <p:nvPr/>
        </p:nvSpPr>
        <p:spPr bwMode="auto">
          <a:xfrm>
            <a:off x="4008438" y="3789364"/>
            <a:ext cx="144462" cy="1428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33CC33"/>
              </a:solidFill>
            </a:endParaRPr>
          </a:p>
        </p:txBody>
      </p:sp>
      <p:sp>
        <p:nvSpPr>
          <p:cNvPr id="161798" name="AutoShape 6"/>
          <p:cNvSpPr>
            <a:spLocks noChangeArrowheads="1"/>
          </p:cNvSpPr>
          <p:nvPr/>
        </p:nvSpPr>
        <p:spPr bwMode="auto">
          <a:xfrm rot="1435539">
            <a:off x="4727576" y="3213100"/>
            <a:ext cx="144463" cy="1009650"/>
          </a:xfrm>
          <a:prstGeom prst="downArrow">
            <a:avLst>
              <a:gd name="adj1" fmla="val 50000"/>
              <a:gd name="adj2" fmla="val 17472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pic>
        <p:nvPicPr>
          <p:cNvPr id="161799" name="Picture 7" descr="IMG_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33375"/>
            <a:ext cx="4410075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0" name="Picture 8" descr="IMG_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6" y="333375"/>
            <a:ext cx="4410075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1" name="Oval 9"/>
          <p:cNvSpPr>
            <a:spLocks noChangeArrowheads="1"/>
          </p:cNvSpPr>
          <p:nvPr/>
        </p:nvSpPr>
        <p:spPr bwMode="auto">
          <a:xfrm>
            <a:off x="3863976" y="2852738"/>
            <a:ext cx="142875" cy="1444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61802" name="Oval 10"/>
          <p:cNvSpPr>
            <a:spLocks noChangeArrowheads="1"/>
          </p:cNvSpPr>
          <p:nvPr/>
        </p:nvSpPr>
        <p:spPr bwMode="auto">
          <a:xfrm>
            <a:off x="3719514" y="3213101"/>
            <a:ext cx="142875" cy="144463"/>
          </a:xfrm>
          <a:prstGeom prst="ellipse">
            <a:avLst/>
          </a:prstGeom>
          <a:solidFill>
            <a:srgbClr val="FDFF9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61803" name="Oval 11"/>
          <p:cNvSpPr>
            <a:spLocks noChangeArrowheads="1"/>
          </p:cNvSpPr>
          <p:nvPr/>
        </p:nvSpPr>
        <p:spPr bwMode="auto">
          <a:xfrm>
            <a:off x="3575051" y="3573463"/>
            <a:ext cx="142875" cy="1444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61804" name="AutoShape 12"/>
          <p:cNvSpPr>
            <a:spLocks noChangeArrowheads="1"/>
          </p:cNvSpPr>
          <p:nvPr/>
        </p:nvSpPr>
        <p:spPr bwMode="auto">
          <a:xfrm rot="1343207">
            <a:off x="4367213" y="2997200"/>
            <a:ext cx="196850" cy="863600"/>
          </a:xfrm>
          <a:prstGeom prst="downArrow">
            <a:avLst>
              <a:gd name="adj1" fmla="val 50000"/>
              <a:gd name="adj2" fmla="val 10967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61805" name="Oval 13"/>
          <p:cNvSpPr>
            <a:spLocks noChangeArrowheads="1"/>
          </p:cNvSpPr>
          <p:nvPr/>
        </p:nvSpPr>
        <p:spPr bwMode="auto">
          <a:xfrm>
            <a:off x="8543926" y="2565401"/>
            <a:ext cx="142875" cy="1444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61806" name="Oval 14"/>
          <p:cNvSpPr>
            <a:spLocks noChangeArrowheads="1"/>
          </p:cNvSpPr>
          <p:nvPr/>
        </p:nvSpPr>
        <p:spPr bwMode="auto">
          <a:xfrm>
            <a:off x="8688389" y="2133601"/>
            <a:ext cx="142875" cy="144463"/>
          </a:xfrm>
          <a:prstGeom prst="ellipse">
            <a:avLst/>
          </a:prstGeom>
          <a:solidFill>
            <a:srgbClr val="FDFF9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61807" name="Oval 15"/>
          <p:cNvSpPr>
            <a:spLocks noChangeArrowheads="1"/>
          </p:cNvSpPr>
          <p:nvPr/>
        </p:nvSpPr>
        <p:spPr bwMode="auto">
          <a:xfrm>
            <a:off x="8832851" y="1773238"/>
            <a:ext cx="142875" cy="1444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61808" name="AutoShape 16"/>
          <p:cNvSpPr>
            <a:spLocks noChangeArrowheads="1"/>
          </p:cNvSpPr>
          <p:nvPr/>
        </p:nvSpPr>
        <p:spPr bwMode="auto">
          <a:xfrm rot="1128331" flipV="1">
            <a:off x="9264650" y="2205038"/>
            <a:ext cx="196850" cy="863600"/>
          </a:xfrm>
          <a:prstGeom prst="downArrow">
            <a:avLst>
              <a:gd name="adj1" fmla="val 50000"/>
              <a:gd name="adj2" fmla="val 10967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61809" name="Text Box 17"/>
          <p:cNvSpPr txBox="1">
            <a:spLocks noChangeArrowheads="1"/>
          </p:cNvSpPr>
          <p:nvPr/>
        </p:nvSpPr>
        <p:spPr bwMode="auto">
          <a:xfrm>
            <a:off x="2351088" y="1196975"/>
            <a:ext cx="33845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altLang="it-IT">
                <a:solidFill>
                  <a:srgbClr val="000066"/>
                </a:solidFill>
              </a:rPr>
              <a:t>Iperidratazione: </a:t>
            </a:r>
            <a:r>
              <a:rPr lang="it-IT" altLang="it-IT" sz="1600">
                <a:solidFill>
                  <a:srgbClr val="000066"/>
                </a:solidFill>
              </a:rPr>
              <a:t>Valori di XC progressivamente più bassi </a:t>
            </a:r>
          </a:p>
        </p:txBody>
      </p:sp>
      <p:sp>
        <p:nvSpPr>
          <p:cNvPr id="161810" name="Text Box 18"/>
          <p:cNvSpPr txBox="1">
            <a:spLocks noChangeArrowheads="1"/>
          </p:cNvSpPr>
          <p:nvPr/>
        </p:nvSpPr>
        <p:spPr bwMode="auto">
          <a:xfrm>
            <a:off x="7032625" y="1125538"/>
            <a:ext cx="3240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altLang="it-IT">
                <a:solidFill>
                  <a:srgbClr val="000066"/>
                </a:solidFill>
              </a:rPr>
              <a:t>Disidratazione: </a:t>
            </a:r>
            <a:r>
              <a:rPr lang="it-IT" altLang="it-IT" sz="1600">
                <a:solidFill>
                  <a:srgbClr val="000066"/>
                </a:solidFill>
              </a:rPr>
              <a:t>Valori di XC progressivamente più alti</a:t>
            </a:r>
            <a:r>
              <a:rPr lang="it-IT" altLang="it-IT">
                <a:solidFill>
                  <a:srgbClr val="000066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72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IMG_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33375"/>
            <a:ext cx="4410075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Oval 3"/>
          <p:cNvSpPr>
            <a:spLocks noChangeArrowheads="1"/>
          </p:cNvSpPr>
          <p:nvPr/>
        </p:nvSpPr>
        <p:spPr bwMode="auto">
          <a:xfrm>
            <a:off x="3216275" y="3789364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2820" name="Oval 4"/>
          <p:cNvSpPr>
            <a:spLocks noChangeArrowheads="1"/>
          </p:cNvSpPr>
          <p:nvPr/>
        </p:nvSpPr>
        <p:spPr bwMode="auto">
          <a:xfrm>
            <a:off x="3503614" y="3573464"/>
            <a:ext cx="71437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2821" name="Oval 5"/>
          <p:cNvSpPr>
            <a:spLocks noChangeArrowheads="1"/>
          </p:cNvSpPr>
          <p:nvPr/>
        </p:nvSpPr>
        <p:spPr bwMode="auto">
          <a:xfrm>
            <a:off x="3648075" y="3213100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2822" name="Oval 6"/>
          <p:cNvSpPr>
            <a:spLocks noChangeArrowheads="1"/>
          </p:cNvSpPr>
          <p:nvPr/>
        </p:nvSpPr>
        <p:spPr bwMode="auto">
          <a:xfrm>
            <a:off x="4008439" y="2852739"/>
            <a:ext cx="71437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2823" name="Oval 7"/>
          <p:cNvSpPr>
            <a:spLocks noChangeArrowheads="1"/>
          </p:cNvSpPr>
          <p:nvPr/>
        </p:nvSpPr>
        <p:spPr bwMode="auto">
          <a:xfrm>
            <a:off x="4295775" y="2205039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2824" name="Oval 8"/>
          <p:cNvSpPr>
            <a:spLocks noChangeArrowheads="1"/>
          </p:cNvSpPr>
          <p:nvPr/>
        </p:nvSpPr>
        <p:spPr bwMode="auto">
          <a:xfrm>
            <a:off x="3792539" y="2565400"/>
            <a:ext cx="71437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 flipV="1">
            <a:off x="3287714" y="35734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826" name="Line 10"/>
          <p:cNvSpPr>
            <a:spLocks noChangeShapeType="1"/>
          </p:cNvSpPr>
          <p:nvPr/>
        </p:nvSpPr>
        <p:spPr bwMode="auto">
          <a:xfrm flipV="1">
            <a:off x="3503613" y="3213100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827" name="Line 11"/>
          <p:cNvSpPr>
            <a:spLocks noChangeShapeType="1"/>
          </p:cNvSpPr>
          <p:nvPr/>
        </p:nvSpPr>
        <p:spPr bwMode="auto">
          <a:xfrm flipV="1">
            <a:off x="3648075" y="28527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 flipV="1">
            <a:off x="4079875" y="2276476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 flipH="1">
            <a:off x="3863975" y="2276475"/>
            <a:ext cx="4318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3143250" y="3860801"/>
            <a:ext cx="215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altLang="it-IT" sz="1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2831" name="Text Box 15"/>
          <p:cNvSpPr txBox="1">
            <a:spLocks noChangeArrowheads="1"/>
          </p:cNvSpPr>
          <p:nvPr/>
        </p:nvSpPr>
        <p:spPr bwMode="auto">
          <a:xfrm>
            <a:off x="3575051" y="3644901"/>
            <a:ext cx="288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altLang="it-IT" sz="1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3719513" y="3141664"/>
            <a:ext cx="215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altLang="it-IT" sz="1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4079875" y="2852739"/>
            <a:ext cx="215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altLang="it-IT" sz="1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62834" name="Text Box 18"/>
          <p:cNvSpPr txBox="1">
            <a:spLocks noChangeArrowheads="1"/>
          </p:cNvSpPr>
          <p:nvPr/>
        </p:nvSpPr>
        <p:spPr bwMode="auto">
          <a:xfrm>
            <a:off x="4367213" y="2205039"/>
            <a:ext cx="215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altLang="it-IT" sz="1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62835" name="Text Box 19"/>
          <p:cNvSpPr txBox="1">
            <a:spLocks noChangeArrowheads="1"/>
          </p:cNvSpPr>
          <p:nvPr/>
        </p:nvSpPr>
        <p:spPr bwMode="auto">
          <a:xfrm>
            <a:off x="3503613" y="2420939"/>
            <a:ext cx="215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altLang="it-IT" sz="1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62836" name="Text Box 20"/>
          <p:cNvSpPr txBox="1">
            <a:spLocks noChangeArrowheads="1"/>
          </p:cNvSpPr>
          <p:nvPr/>
        </p:nvSpPr>
        <p:spPr bwMode="auto">
          <a:xfrm>
            <a:off x="6311901" y="333376"/>
            <a:ext cx="3889375" cy="3114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altLang="it-IT" b="1" dirty="0">
                <a:solidFill>
                  <a:schemeClr val="bg1"/>
                </a:solidFill>
              </a:rPr>
              <a:t>Trend esemplificativo di monitoraggio BIVA in un paziente con scompenso cardiaco: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it-IT" altLang="it-IT" dirty="0">
                <a:solidFill>
                  <a:srgbClr val="000066"/>
                </a:solidFill>
              </a:rPr>
              <a:t> Nei primi gg il paziente, sotto trattamento diuretico,  riduce lo stato di </a:t>
            </a:r>
            <a:r>
              <a:rPr lang="it-IT" altLang="it-IT" dirty="0" err="1">
                <a:solidFill>
                  <a:srgbClr val="000066"/>
                </a:solidFill>
              </a:rPr>
              <a:t>iperidratazione</a:t>
            </a:r>
            <a:r>
              <a:rPr lang="it-IT" altLang="it-IT" dirty="0">
                <a:solidFill>
                  <a:srgbClr val="000066"/>
                </a:solidFill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it-IT" altLang="it-IT" dirty="0">
                <a:solidFill>
                  <a:srgbClr val="000066"/>
                </a:solidFill>
              </a:rPr>
              <a:t> Nel corso del monitoraggio (misurazione 5) presenta eccessiva disidratazione che si normalizza   con la riduzione del diuretico  </a:t>
            </a:r>
          </a:p>
        </p:txBody>
      </p:sp>
      <p:pic>
        <p:nvPicPr>
          <p:cNvPr id="16283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3573464"/>
            <a:ext cx="20224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38" name="Picture 25" descr="http://t1.gstatic.com/images?q=tbn:ANd9GcQd8U5XsB_AIxSDDzSZ3yFxR7ZJyityyGCrIOOaZk3QTrVI5odK6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4797425"/>
            <a:ext cx="230505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3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immagine_prodotto_multiparametrico_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2708276"/>
            <a:ext cx="8953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 descr="pe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4076700"/>
            <a:ext cx="12461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 descr="pressi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364038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 descr="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555750"/>
            <a:ext cx="1308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038475" y="151923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84999" name="Picture 7" descr="cube p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420938"/>
            <a:ext cx="123031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0" name="Line 9"/>
          <p:cNvSpPr>
            <a:spLocks noChangeShapeType="1"/>
          </p:cNvSpPr>
          <p:nvPr/>
        </p:nvSpPr>
        <p:spPr bwMode="auto">
          <a:xfrm>
            <a:off x="6096000" y="2116138"/>
            <a:ext cx="0" cy="36576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1" name="Line 10"/>
          <p:cNvSpPr>
            <a:spLocks noChangeShapeType="1"/>
          </p:cNvSpPr>
          <p:nvPr/>
        </p:nvSpPr>
        <p:spPr bwMode="auto">
          <a:xfrm>
            <a:off x="7824788" y="3068638"/>
            <a:ext cx="9906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2" name="Line 11"/>
          <p:cNvSpPr>
            <a:spLocks noChangeShapeType="1"/>
          </p:cNvSpPr>
          <p:nvPr/>
        </p:nvSpPr>
        <p:spPr bwMode="auto">
          <a:xfrm>
            <a:off x="7680325" y="3500438"/>
            <a:ext cx="609600" cy="609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3" name="Line 12"/>
          <p:cNvSpPr>
            <a:spLocks noChangeShapeType="1"/>
          </p:cNvSpPr>
          <p:nvPr/>
        </p:nvSpPr>
        <p:spPr bwMode="auto">
          <a:xfrm flipH="1">
            <a:off x="7248525" y="3716338"/>
            <a:ext cx="152400" cy="5334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4" name="Text Box 13"/>
          <p:cNvSpPr txBox="1">
            <a:spLocks noChangeArrowheads="1"/>
          </p:cNvSpPr>
          <p:nvPr/>
        </p:nvSpPr>
        <p:spPr bwMode="auto">
          <a:xfrm>
            <a:off x="6888164" y="1844675"/>
            <a:ext cx="1489075" cy="4000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>
                <a:solidFill>
                  <a:prstClr val="white"/>
                </a:solidFill>
                <a:latin typeface="Tahoma" panose="020B0604030504040204" pitchFamily="34" charset="0"/>
              </a:rPr>
              <a:t>DOMICILIO</a:t>
            </a:r>
          </a:p>
        </p:txBody>
      </p:sp>
      <p:sp>
        <p:nvSpPr>
          <p:cNvPr id="85005" name="Text Box 14"/>
          <p:cNvSpPr txBox="1">
            <a:spLocks noChangeArrowheads="1"/>
          </p:cNvSpPr>
          <p:nvPr/>
        </p:nvSpPr>
        <p:spPr bwMode="auto">
          <a:xfrm>
            <a:off x="3575050" y="1844675"/>
            <a:ext cx="1873250" cy="4000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>
                <a:solidFill>
                  <a:prstClr val="white"/>
                </a:solidFill>
                <a:latin typeface="Tahoma" panose="020B0604030504040204" pitchFamily="34" charset="0"/>
              </a:rPr>
              <a:t>SERVER</a:t>
            </a:r>
          </a:p>
        </p:txBody>
      </p:sp>
      <p:sp>
        <p:nvSpPr>
          <p:cNvPr id="85006" name="Text Box 15"/>
          <p:cNvSpPr txBox="1">
            <a:spLocks noChangeArrowheads="1"/>
          </p:cNvSpPr>
          <p:nvPr/>
        </p:nvSpPr>
        <p:spPr bwMode="auto">
          <a:xfrm>
            <a:off x="6672264" y="5588001"/>
            <a:ext cx="976421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200">
                <a:solidFill>
                  <a:srgbClr val="EA157A"/>
                </a:solidFill>
                <a:latin typeface="Tahoma" panose="020B0604030504040204" pitchFamily="34" charset="0"/>
              </a:rPr>
              <a:t>PRESSIONE</a:t>
            </a:r>
          </a:p>
        </p:txBody>
      </p:sp>
      <p:sp>
        <p:nvSpPr>
          <p:cNvPr id="85007" name="Text Box 16"/>
          <p:cNvSpPr txBox="1">
            <a:spLocks noChangeArrowheads="1"/>
          </p:cNvSpPr>
          <p:nvPr/>
        </p:nvSpPr>
        <p:spPr bwMode="auto">
          <a:xfrm>
            <a:off x="8975726" y="5011739"/>
            <a:ext cx="550151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200">
                <a:solidFill>
                  <a:srgbClr val="EA157A"/>
                </a:solidFill>
                <a:latin typeface="Tahoma" panose="020B0604030504040204" pitchFamily="34" charset="0"/>
              </a:rPr>
              <a:t>PESO</a:t>
            </a:r>
          </a:p>
        </p:txBody>
      </p:sp>
      <p:sp>
        <p:nvSpPr>
          <p:cNvPr id="85008" name="Text Box 17"/>
          <p:cNvSpPr txBox="1">
            <a:spLocks noChangeArrowheads="1"/>
          </p:cNvSpPr>
          <p:nvPr/>
        </p:nvSpPr>
        <p:spPr bwMode="auto">
          <a:xfrm>
            <a:off x="8616950" y="2420939"/>
            <a:ext cx="1484702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200">
                <a:solidFill>
                  <a:srgbClr val="EA157A"/>
                </a:solidFill>
                <a:latin typeface="Tahoma" panose="020B0604030504040204" pitchFamily="34" charset="0"/>
              </a:rPr>
              <a:t>ECG + S</a:t>
            </a:r>
            <a:r>
              <a:rPr lang="it-IT" altLang="it-IT" sz="1200" baseline="-25000">
                <a:solidFill>
                  <a:srgbClr val="EA157A"/>
                </a:solidFill>
                <a:latin typeface="Tahoma" panose="020B0604030504040204" pitchFamily="34" charset="0"/>
              </a:rPr>
              <a:t>P</a:t>
            </a:r>
            <a:r>
              <a:rPr lang="it-IT" altLang="it-IT" sz="1200">
                <a:solidFill>
                  <a:srgbClr val="EA157A"/>
                </a:solidFill>
                <a:latin typeface="Tahoma" panose="020B0604030504040204" pitchFamily="34" charset="0"/>
              </a:rPr>
              <a:t>O</a:t>
            </a:r>
            <a:r>
              <a:rPr lang="it-IT" altLang="it-IT" sz="1200" baseline="-25000">
                <a:solidFill>
                  <a:srgbClr val="EA157A"/>
                </a:solidFill>
                <a:latin typeface="Tahoma" panose="020B0604030504040204" pitchFamily="34" charset="0"/>
              </a:rPr>
              <a:t>2</a:t>
            </a:r>
            <a:r>
              <a:rPr lang="it-IT" altLang="it-IT" sz="1200">
                <a:solidFill>
                  <a:srgbClr val="EA157A"/>
                </a:solidFill>
                <a:latin typeface="Tahoma" panose="020B0604030504040204" pitchFamily="34" charset="0"/>
              </a:rPr>
              <a:t> + BPM</a:t>
            </a:r>
            <a:endParaRPr lang="it-IT" altLang="it-IT" sz="1200" baseline="-25000">
              <a:solidFill>
                <a:srgbClr val="EA157A"/>
              </a:solidFill>
              <a:latin typeface="Tahoma" panose="020B0604030504040204" pitchFamily="34" charset="0"/>
            </a:endParaRPr>
          </a:p>
        </p:txBody>
      </p:sp>
      <p:sp>
        <p:nvSpPr>
          <p:cNvPr id="85009" name="AutoShape 24"/>
          <p:cNvSpPr>
            <a:spLocks noChangeArrowheads="1"/>
          </p:cNvSpPr>
          <p:nvPr/>
        </p:nvSpPr>
        <p:spPr bwMode="auto">
          <a:xfrm>
            <a:off x="5715000" y="1658938"/>
            <a:ext cx="685800" cy="381000"/>
          </a:xfrm>
          <a:prstGeom prst="leftArrow">
            <a:avLst>
              <a:gd name="adj1" fmla="val 50000"/>
              <a:gd name="adj2" fmla="val 45000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85010" name="AutoShape 25"/>
          <p:cNvSpPr>
            <a:spLocks noChangeArrowheads="1"/>
          </p:cNvSpPr>
          <p:nvPr/>
        </p:nvSpPr>
        <p:spPr bwMode="auto">
          <a:xfrm>
            <a:off x="5880100" y="5732463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85011" name="CasellaDiTesto 24"/>
          <p:cNvSpPr txBox="1">
            <a:spLocks noChangeArrowheads="1"/>
          </p:cNvSpPr>
          <p:nvPr/>
        </p:nvSpPr>
        <p:spPr bwMode="auto">
          <a:xfrm>
            <a:off x="2640014" y="115889"/>
            <a:ext cx="7343775" cy="369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C00000"/>
                </a:solidFill>
              </a:rPr>
              <a:t>NUOVE FRONTIERE DELL’UNITA’ SCOMPENSO CARDIACO</a:t>
            </a:r>
          </a:p>
        </p:txBody>
      </p:sp>
      <p:sp>
        <p:nvSpPr>
          <p:cNvPr id="85012" name="CasellaDiTesto 25"/>
          <p:cNvSpPr txBox="1">
            <a:spLocks noChangeArrowheads="1"/>
          </p:cNvSpPr>
          <p:nvPr/>
        </p:nvSpPr>
        <p:spPr bwMode="auto">
          <a:xfrm>
            <a:off x="3792538" y="836613"/>
            <a:ext cx="4679950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2060"/>
                </a:solidFill>
              </a:rPr>
              <a:t>Ricezione e gestione di informazioni e parametri in telemedicina </a:t>
            </a:r>
          </a:p>
        </p:txBody>
      </p:sp>
      <p:pic>
        <p:nvPicPr>
          <p:cNvPr id="29" name="Picture 10" descr="RENEWAL_RF_white_Shad#546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5000" r="25000" b="22917"/>
          <a:stretch>
            <a:fillRect/>
          </a:stretch>
        </p:blipFill>
        <p:spPr bwMode="auto">
          <a:xfrm>
            <a:off x="2135189" y="5084764"/>
            <a:ext cx="9667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5084764"/>
            <a:ext cx="13858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 rot="1249790">
            <a:off x="3279775" y="5543550"/>
            <a:ext cx="642938" cy="482600"/>
            <a:chOff x="1017" y="2721"/>
            <a:chExt cx="490" cy="454"/>
          </a:xfrm>
        </p:grpSpPr>
        <p:grpSp>
          <p:nvGrpSpPr>
            <p:cNvPr id="85017" name="Group 15"/>
            <p:cNvGrpSpPr>
              <a:grpSpLocks/>
            </p:cNvGrpSpPr>
            <p:nvPr/>
          </p:nvGrpSpPr>
          <p:grpSpPr bwMode="auto">
            <a:xfrm rot="-2204023">
              <a:off x="1149" y="2719"/>
              <a:ext cx="361" cy="353"/>
              <a:chOff x="2480" y="1374"/>
              <a:chExt cx="908" cy="1406"/>
            </a:xfrm>
          </p:grpSpPr>
          <p:sp>
            <p:nvSpPr>
              <p:cNvPr id="85022" name="Arc 16"/>
              <p:cNvSpPr>
                <a:spLocks/>
              </p:cNvSpPr>
              <p:nvPr/>
            </p:nvSpPr>
            <p:spPr bwMode="auto">
              <a:xfrm>
                <a:off x="2831" y="1374"/>
                <a:ext cx="557" cy="1406"/>
              </a:xfrm>
              <a:custGeom>
                <a:avLst/>
                <a:gdLst>
                  <a:gd name="T0" fmla="*/ 0 w 21600"/>
                  <a:gd name="T1" fmla="*/ 0 h 42058"/>
                  <a:gd name="T2" fmla="*/ 0 w 21600"/>
                  <a:gd name="T3" fmla="*/ 0 h 42058"/>
                  <a:gd name="T4" fmla="*/ 0 w 21600"/>
                  <a:gd name="T5" fmla="*/ 0 h 42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58"/>
                  <a:gd name="T11" fmla="*/ 21600 w 21600"/>
                  <a:gd name="T12" fmla="*/ 42058 h 42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58" fill="none" extrusionOk="0">
                    <a:moveTo>
                      <a:pt x="4147" y="0"/>
                    </a:moveTo>
                    <a:cubicBezTo>
                      <a:pt x="14285" y="1983"/>
                      <a:pt x="21600" y="10867"/>
                      <a:pt x="21600" y="21198"/>
                    </a:cubicBezTo>
                    <a:cubicBezTo>
                      <a:pt x="21600" y="30968"/>
                      <a:pt x="15041" y="39522"/>
                      <a:pt x="5605" y="42058"/>
                    </a:cubicBezTo>
                  </a:path>
                  <a:path w="21600" h="42058" stroke="0" extrusionOk="0">
                    <a:moveTo>
                      <a:pt x="4147" y="0"/>
                    </a:moveTo>
                    <a:cubicBezTo>
                      <a:pt x="14285" y="1983"/>
                      <a:pt x="21600" y="10867"/>
                      <a:pt x="21600" y="21198"/>
                    </a:cubicBezTo>
                    <a:cubicBezTo>
                      <a:pt x="21600" y="30968"/>
                      <a:pt x="15041" y="39522"/>
                      <a:pt x="5605" y="42058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023" name="Arc 17"/>
              <p:cNvSpPr>
                <a:spLocks/>
              </p:cNvSpPr>
              <p:nvPr/>
            </p:nvSpPr>
            <p:spPr bwMode="auto">
              <a:xfrm>
                <a:off x="2673" y="1465"/>
                <a:ext cx="481" cy="1210"/>
              </a:xfrm>
              <a:custGeom>
                <a:avLst/>
                <a:gdLst>
                  <a:gd name="T0" fmla="*/ 0 w 21600"/>
                  <a:gd name="T1" fmla="*/ 0 h 42104"/>
                  <a:gd name="T2" fmla="*/ 0 w 21600"/>
                  <a:gd name="T3" fmla="*/ 0 h 42104"/>
                  <a:gd name="T4" fmla="*/ 0 w 21600"/>
                  <a:gd name="T5" fmla="*/ 0 h 4210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04"/>
                  <a:gd name="T11" fmla="*/ 21600 w 21600"/>
                  <a:gd name="T12" fmla="*/ 42104 h 42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04" fill="none" extrusionOk="0">
                    <a:moveTo>
                      <a:pt x="4084" y="-1"/>
                    </a:moveTo>
                    <a:cubicBezTo>
                      <a:pt x="14251" y="1957"/>
                      <a:pt x="21600" y="10855"/>
                      <a:pt x="21600" y="21210"/>
                    </a:cubicBezTo>
                    <a:cubicBezTo>
                      <a:pt x="21600" y="31029"/>
                      <a:pt x="14976" y="39614"/>
                      <a:pt x="5477" y="42104"/>
                    </a:cubicBezTo>
                  </a:path>
                  <a:path w="21600" h="42104" stroke="0" extrusionOk="0">
                    <a:moveTo>
                      <a:pt x="4084" y="-1"/>
                    </a:moveTo>
                    <a:cubicBezTo>
                      <a:pt x="14251" y="1957"/>
                      <a:pt x="21600" y="10855"/>
                      <a:pt x="21600" y="21210"/>
                    </a:cubicBezTo>
                    <a:cubicBezTo>
                      <a:pt x="21600" y="31029"/>
                      <a:pt x="14976" y="39614"/>
                      <a:pt x="5477" y="42104"/>
                    </a:cubicBezTo>
                    <a:lnTo>
                      <a:pt x="0" y="2121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024" name="Arc 18"/>
              <p:cNvSpPr>
                <a:spLocks/>
              </p:cNvSpPr>
              <p:nvPr/>
            </p:nvSpPr>
            <p:spPr bwMode="auto">
              <a:xfrm>
                <a:off x="2480" y="1573"/>
                <a:ext cx="447" cy="1016"/>
              </a:xfrm>
              <a:custGeom>
                <a:avLst/>
                <a:gdLst>
                  <a:gd name="T0" fmla="*/ 0 w 21600"/>
                  <a:gd name="T1" fmla="*/ 0 h 42021"/>
                  <a:gd name="T2" fmla="*/ 0 w 21600"/>
                  <a:gd name="T3" fmla="*/ 0 h 42021"/>
                  <a:gd name="T4" fmla="*/ 0 w 21600"/>
                  <a:gd name="T5" fmla="*/ 0 h 4202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21"/>
                  <a:gd name="T11" fmla="*/ 21600 w 21600"/>
                  <a:gd name="T12" fmla="*/ 42021 h 420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21" fill="none" extrusionOk="0">
                    <a:moveTo>
                      <a:pt x="4229" y="0"/>
                    </a:moveTo>
                    <a:cubicBezTo>
                      <a:pt x="14329" y="2017"/>
                      <a:pt x="21600" y="10883"/>
                      <a:pt x="21600" y="21182"/>
                    </a:cubicBezTo>
                    <a:cubicBezTo>
                      <a:pt x="21600" y="30922"/>
                      <a:pt x="15080" y="39457"/>
                      <a:pt x="5683" y="42020"/>
                    </a:cubicBezTo>
                  </a:path>
                  <a:path w="21600" h="42021" stroke="0" extrusionOk="0">
                    <a:moveTo>
                      <a:pt x="4229" y="0"/>
                    </a:moveTo>
                    <a:cubicBezTo>
                      <a:pt x="14329" y="2017"/>
                      <a:pt x="21600" y="10883"/>
                      <a:pt x="21600" y="21182"/>
                    </a:cubicBezTo>
                    <a:cubicBezTo>
                      <a:pt x="21600" y="30922"/>
                      <a:pt x="15080" y="39457"/>
                      <a:pt x="5683" y="42020"/>
                    </a:cubicBezTo>
                    <a:lnTo>
                      <a:pt x="0" y="21182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5018" name="Arc 19"/>
            <p:cNvSpPr>
              <a:spLocks/>
            </p:cNvSpPr>
            <p:nvPr/>
          </p:nvSpPr>
          <p:spPr bwMode="auto">
            <a:xfrm rot="-2204023">
              <a:off x="1120" y="2890"/>
              <a:ext cx="160" cy="222"/>
            </a:xfrm>
            <a:custGeom>
              <a:avLst/>
              <a:gdLst>
                <a:gd name="T0" fmla="*/ 0 w 21600"/>
                <a:gd name="T1" fmla="*/ 0 h 42057"/>
                <a:gd name="T2" fmla="*/ 0 w 21600"/>
                <a:gd name="T3" fmla="*/ 0 h 42057"/>
                <a:gd name="T4" fmla="*/ 0 w 21600"/>
                <a:gd name="T5" fmla="*/ 0 h 420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057"/>
                <a:gd name="T11" fmla="*/ 21600 w 21600"/>
                <a:gd name="T12" fmla="*/ 42057 h 420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057" fill="none" extrusionOk="0">
                  <a:moveTo>
                    <a:pt x="4214" y="0"/>
                  </a:moveTo>
                  <a:cubicBezTo>
                    <a:pt x="14321" y="2011"/>
                    <a:pt x="21600" y="10880"/>
                    <a:pt x="21600" y="21185"/>
                  </a:cubicBezTo>
                  <a:cubicBezTo>
                    <a:pt x="21600" y="30972"/>
                    <a:pt x="15019" y="39536"/>
                    <a:pt x="5561" y="42056"/>
                  </a:cubicBezTo>
                </a:path>
                <a:path w="21600" h="42057" stroke="0" extrusionOk="0">
                  <a:moveTo>
                    <a:pt x="4214" y="0"/>
                  </a:moveTo>
                  <a:cubicBezTo>
                    <a:pt x="14321" y="2011"/>
                    <a:pt x="21600" y="10880"/>
                    <a:pt x="21600" y="21185"/>
                  </a:cubicBezTo>
                  <a:cubicBezTo>
                    <a:pt x="21600" y="30972"/>
                    <a:pt x="15019" y="39536"/>
                    <a:pt x="5561" y="42056"/>
                  </a:cubicBezTo>
                  <a:lnTo>
                    <a:pt x="0" y="21185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19" name="Arc 20"/>
            <p:cNvSpPr>
              <a:spLocks/>
            </p:cNvSpPr>
            <p:nvPr/>
          </p:nvSpPr>
          <p:spPr bwMode="auto">
            <a:xfrm rot="-2204023">
              <a:off x="1066" y="2951"/>
              <a:ext cx="139" cy="190"/>
            </a:xfrm>
            <a:custGeom>
              <a:avLst/>
              <a:gdLst>
                <a:gd name="T0" fmla="*/ 0 w 21600"/>
                <a:gd name="T1" fmla="*/ 0 h 42060"/>
                <a:gd name="T2" fmla="*/ 0 w 21600"/>
                <a:gd name="T3" fmla="*/ 0 h 42060"/>
                <a:gd name="T4" fmla="*/ 0 w 21600"/>
                <a:gd name="T5" fmla="*/ 0 h 4206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060"/>
                <a:gd name="T11" fmla="*/ 21600 w 21600"/>
                <a:gd name="T12" fmla="*/ 42060 h 42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060" fill="none" extrusionOk="0">
                  <a:moveTo>
                    <a:pt x="4207" y="-1"/>
                  </a:moveTo>
                  <a:cubicBezTo>
                    <a:pt x="14317" y="2007"/>
                    <a:pt x="21600" y="10878"/>
                    <a:pt x="21600" y="21186"/>
                  </a:cubicBezTo>
                  <a:cubicBezTo>
                    <a:pt x="21600" y="30977"/>
                    <a:pt x="15014" y="39543"/>
                    <a:pt x="5552" y="42060"/>
                  </a:cubicBezTo>
                </a:path>
                <a:path w="21600" h="42060" stroke="0" extrusionOk="0">
                  <a:moveTo>
                    <a:pt x="4207" y="-1"/>
                  </a:moveTo>
                  <a:cubicBezTo>
                    <a:pt x="14317" y="2007"/>
                    <a:pt x="21600" y="10878"/>
                    <a:pt x="21600" y="21186"/>
                  </a:cubicBezTo>
                  <a:cubicBezTo>
                    <a:pt x="21600" y="30977"/>
                    <a:pt x="15014" y="39543"/>
                    <a:pt x="5552" y="42060"/>
                  </a:cubicBezTo>
                  <a:lnTo>
                    <a:pt x="0" y="21186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20" name="Arc 21"/>
            <p:cNvSpPr>
              <a:spLocks/>
            </p:cNvSpPr>
            <p:nvPr/>
          </p:nvSpPr>
          <p:spPr bwMode="auto">
            <a:xfrm rot="-2204023">
              <a:off x="1027" y="3015"/>
              <a:ext cx="118" cy="148"/>
            </a:xfrm>
            <a:custGeom>
              <a:avLst/>
              <a:gdLst>
                <a:gd name="T0" fmla="*/ 0 w 21600"/>
                <a:gd name="T1" fmla="*/ 0 h 41998"/>
                <a:gd name="T2" fmla="*/ 0 w 21600"/>
                <a:gd name="T3" fmla="*/ 0 h 41998"/>
                <a:gd name="T4" fmla="*/ 0 w 21600"/>
                <a:gd name="T5" fmla="*/ 0 h 419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998"/>
                <a:gd name="T11" fmla="*/ 21600 w 21600"/>
                <a:gd name="T12" fmla="*/ 41998 h 419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998" fill="none" extrusionOk="0">
                  <a:moveTo>
                    <a:pt x="4283" y="0"/>
                  </a:moveTo>
                  <a:cubicBezTo>
                    <a:pt x="14357" y="2038"/>
                    <a:pt x="21600" y="10893"/>
                    <a:pt x="21600" y="21171"/>
                  </a:cubicBezTo>
                  <a:cubicBezTo>
                    <a:pt x="21600" y="30894"/>
                    <a:pt x="15102" y="39419"/>
                    <a:pt x="5726" y="41997"/>
                  </a:cubicBezTo>
                </a:path>
                <a:path w="21600" h="41998" stroke="0" extrusionOk="0">
                  <a:moveTo>
                    <a:pt x="4283" y="0"/>
                  </a:moveTo>
                  <a:cubicBezTo>
                    <a:pt x="14357" y="2038"/>
                    <a:pt x="21600" y="10893"/>
                    <a:pt x="21600" y="21171"/>
                  </a:cubicBezTo>
                  <a:cubicBezTo>
                    <a:pt x="21600" y="30894"/>
                    <a:pt x="15102" y="39419"/>
                    <a:pt x="5726" y="41997"/>
                  </a:cubicBezTo>
                  <a:lnTo>
                    <a:pt x="0" y="21171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21" name="Arc 22"/>
            <p:cNvSpPr>
              <a:spLocks/>
            </p:cNvSpPr>
            <p:nvPr/>
          </p:nvSpPr>
          <p:spPr bwMode="auto">
            <a:xfrm rot="-2204023">
              <a:off x="1017" y="3064"/>
              <a:ext cx="71" cy="111"/>
            </a:xfrm>
            <a:custGeom>
              <a:avLst/>
              <a:gdLst>
                <a:gd name="T0" fmla="*/ 0 w 21600"/>
                <a:gd name="T1" fmla="*/ 0 h 42100"/>
                <a:gd name="T2" fmla="*/ 0 w 21600"/>
                <a:gd name="T3" fmla="*/ 0 h 42100"/>
                <a:gd name="T4" fmla="*/ 0 w 21600"/>
                <a:gd name="T5" fmla="*/ 0 h 421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00"/>
                <a:gd name="T11" fmla="*/ 21600 w 21600"/>
                <a:gd name="T12" fmla="*/ 42100 h 42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00" fill="none" extrusionOk="0">
                  <a:moveTo>
                    <a:pt x="3987" y="0"/>
                  </a:moveTo>
                  <a:cubicBezTo>
                    <a:pt x="14200" y="1918"/>
                    <a:pt x="21600" y="10837"/>
                    <a:pt x="21600" y="21229"/>
                  </a:cubicBezTo>
                  <a:cubicBezTo>
                    <a:pt x="21600" y="31015"/>
                    <a:pt x="15019" y="39579"/>
                    <a:pt x="5563" y="42100"/>
                  </a:cubicBezTo>
                </a:path>
                <a:path w="21600" h="42100" stroke="0" extrusionOk="0">
                  <a:moveTo>
                    <a:pt x="3987" y="0"/>
                  </a:moveTo>
                  <a:cubicBezTo>
                    <a:pt x="14200" y="1918"/>
                    <a:pt x="21600" y="10837"/>
                    <a:pt x="21600" y="21229"/>
                  </a:cubicBezTo>
                  <a:cubicBezTo>
                    <a:pt x="21600" y="31015"/>
                    <a:pt x="15019" y="39579"/>
                    <a:pt x="5563" y="42100"/>
                  </a:cubicBezTo>
                  <a:lnTo>
                    <a:pt x="0" y="21229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CasellaDiTesto 39"/>
          <p:cNvSpPr txBox="1">
            <a:spLocks noChangeArrowheads="1"/>
          </p:cNvSpPr>
          <p:nvPr/>
        </p:nvSpPr>
        <p:spPr bwMode="auto">
          <a:xfrm>
            <a:off x="1992314" y="3860800"/>
            <a:ext cx="3743325" cy="9223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2060"/>
                </a:solidFill>
              </a:rPr>
              <a:t>Stretta collaborazione tra Elettrofisiologia ed  Unità Scompenso</a:t>
            </a:r>
          </a:p>
        </p:txBody>
      </p:sp>
    </p:spTree>
    <p:extLst>
      <p:ext uri="{BB962C8B-B14F-4D97-AF65-F5344CB8AC3E}">
        <p14:creationId xmlns:p14="http://schemas.microsoft.com/office/powerpoint/2010/main" val="23325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www.iovalgo.com/wp-content/uploads/2011/03/raggiungere-gli-obiettivi-passo-dopo-passo-Ioval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metto 4 4"/>
          <p:cNvSpPr/>
          <p:nvPr/>
        </p:nvSpPr>
        <p:spPr>
          <a:xfrm>
            <a:off x="7427914" y="0"/>
            <a:ext cx="3240087" cy="17287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6388" name="CasellaDiTesto 5"/>
          <p:cNvSpPr txBox="1">
            <a:spLocks noChangeArrowheads="1"/>
          </p:cNvSpPr>
          <p:nvPr/>
        </p:nvSpPr>
        <p:spPr bwMode="auto">
          <a:xfrm>
            <a:off x="7896225" y="188913"/>
            <a:ext cx="2520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200" b="1">
                <a:solidFill>
                  <a:prstClr val="black"/>
                </a:solidFill>
                <a:cs typeface="Arial" panose="020B0604020202020204" pitchFamily="34" charset="0"/>
              </a:rPr>
              <a:t>Obbiettivi del colloquio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200" b="1">
                <a:solidFill>
                  <a:prstClr val="black"/>
                </a:solidFill>
                <a:cs typeface="Arial" panose="020B0604020202020204" pitchFamily="34" charset="0"/>
              </a:rPr>
              <a:t>medico-paziente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200">
                <a:solidFill>
                  <a:prstClr val="black"/>
                </a:solidFill>
                <a:cs typeface="Arial" panose="020B0604020202020204" pitchFamily="34" charset="0"/>
              </a:rPr>
              <a:t>• raccogliere dati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200">
                <a:solidFill>
                  <a:prstClr val="black"/>
                </a:solidFill>
                <a:cs typeface="Arial" panose="020B0604020202020204" pitchFamily="34" charset="0"/>
              </a:rPr>
              <a:t>• creare una relazione terapeutica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200">
                <a:solidFill>
                  <a:prstClr val="black"/>
                </a:solidFill>
                <a:cs typeface="Arial" panose="020B0604020202020204" pitchFamily="34" charset="0"/>
              </a:rPr>
              <a:t>• contrattare il trattamento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2135189" y="1341438"/>
            <a:ext cx="2016125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400">
                <a:solidFill>
                  <a:prstClr val="black"/>
                </a:solidFill>
                <a:cs typeface="Arial" panose="020B0604020202020204" pitchFamily="34" charset="0"/>
              </a:rPr>
              <a:t>Assenza di formazione specifica sulle tecniche di comunicazione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4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4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16" descr="http://www.trasportando.com/wp-content/uploads/2011/12/7466260-segnale-di-st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060576"/>
            <a:ext cx="53181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3071813" y="260350"/>
            <a:ext cx="3600450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400">
                <a:solidFill>
                  <a:prstClr val="black"/>
                </a:solidFill>
                <a:cs typeface="Arial" panose="020B0604020202020204" pitchFamily="34" charset="0"/>
              </a:rPr>
              <a:t>Obiettivi di valutazione dell’operato medico sempre più “Aziendali”: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>
                <a:solidFill>
                  <a:prstClr val="black"/>
                </a:solidFill>
                <a:cs typeface="Arial" panose="020B0604020202020204" pitchFamily="34" charset="0"/>
              </a:rPr>
              <a:t>Rispetto del Budget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>
                <a:solidFill>
                  <a:prstClr val="black"/>
                </a:solidFill>
                <a:cs typeface="Arial" panose="020B0604020202020204" pitchFamily="34" charset="0"/>
              </a:rPr>
              <a:t>Riduzione dei tempi di degenza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>
                <a:solidFill>
                  <a:prstClr val="black"/>
                </a:solidFill>
                <a:cs typeface="Arial" panose="020B0604020202020204" pitchFamily="34" charset="0"/>
              </a:rPr>
              <a:t>Incremento delle prestazioni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4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400">
                <a:solidFill>
                  <a:prstClr val="black"/>
                </a:solidFill>
                <a:cs typeface="Arial" panose="020B0604020202020204" pitchFamily="34" charset="0"/>
              </a:rPr>
              <a:t>Maggiore “compressione” dei tempi di relazione </a:t>
            </a:r>
          </a:p>
        </p:txBody>
      </p:sp>
      <p:pic>
        <p:nvPicPr>
          <p:cNvPr id="11" name="Picture 16" descr="http://www.trasportando.com/wp-content/uploads/2011/12/7466260-segnale-di-sto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765175"/>
            <a:ext cx="7016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7104063" y="188914"/>
            <a:ext cx="2087562" cy="1169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400">
                <a:solidFill>
                  <a:prstClr val="black"/>
                </a:solidFill>
                <a:cs typeface="Arial" panose="020B0604020202020204" pitchFamily="34" charset="0"/>
              </a:rPr>
              <a:t>Setting ambientali di comunicazione spesso inadeguati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4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6" descr="http://www.trasportando.com/wp-content/uploads/2011/12/7466260-segnale-di-sto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765175"/>
            <a:ext cx="5032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" descr="http://store.storageecc.it/047/images/linguistic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675" y="260351"/>
            <a:ext cx="660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6" name="Object 2"/>
          <p:cNvGraphicFramePr>
            <a:graphicFrameLocks noChangeAspect="1"/>
          </p:cNvGraphicFramePr>
          <p:nvPr/>
        </p:nvGraphicFramePr>
        <p:xfrm>
          <a:off x="1524001" y="4746626"/>
          <a:ext cx="1116013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Immagine bitmap" r:id="rId9" imgW="1028844" imgH="1828571" progId="Paint.Picture">
                  <p:embed/>
                </p:oleObj>
              </mc:Choice>
              <mc:Fallback>
                <p:oleObj name="Immagine bitmap" r:id="rId9" imgW="1028844" imgH="18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4746626"/>
                        <a:ext cx="1116013" cy="2111375"/>
                      </a:xfrm>
                      <a:prstGeom prst="rect">
                        <a:avLst/>
                      </a:prstGeom>
                      <a:solidFill>
                        <a:srgbClr val="99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1287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5889"/>
            <a:ext cx="23399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ttangolo 3"/>
          <p:cNvSpPr>
            <a:spLocks noChangeArrowheads="1"/>
          </p:cNvSpPr>
          <p:nvPr/>
        </p:nvSpPr>
        <p:spPr bwMode="auto">
          <a:xfrm>
            <a:off x="1524001" y="981076"/>
            <a:ext cx="3851275" cy="147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prstClr val="black"/>
                </a:solidFill>
              </a:rPr>
              <a:t>Interviste semi-strutturate a pazienti e analisi di colloqui medico/paziente videoregistrati) si sono concentrate nei reparti di Cardiologia, Oncologia e di Rianimazione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6888164" y="115888"/>
            <a:ext cx="3635375" cy="1477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prstClr val="black"/>
                </a:solidFill>
              </a:rPr>
              <a:t>Analisi quantitativa e testuale sulle storie racchiuse nei reclami arrivati all’Urp nei confronti del Dipartimento di Medicina nell’anno 2009</a:t>
            </a: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1" y="3860800"/>
            <a:ext cx="2303463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prstClr val="black"/>
                </a:solidFill>
              </a:rPr>
              <a:t>Convegni sulla Medicina Narrativa: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altLang="it-IT">
                <a:solidFill>
                  <a:prstClr val="black"/>
                </a:solidFill>
              </a:rPr>
              <a:t> 2009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altLang="it-IT">
                <a:solidFill>
                  <a:prstClr val="black"/>
                </a:solidFill>
              </a:rPr>
              <a:t> 2012 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6600826" y="4581526"/>
            <a:ext cx="3598863" cy="147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prstClr val="black"/>
                </a:solidFill>
              </a:rPr>
              <a:t>Incontri formativi sulla comunicazione medico-paziente, svolti nel 2011/2012 e centrati sull’applicabilità  nella pratica medica quotidiana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84763"/>
            <a:ext cx="3900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http://t0.gstatic.com/images?q=tbn:ANd9GcTicmXV6CQ0sNsM-EstCeB-51KPVKghncguodJwcr8-oKfHm1X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1557338"/>
            <a:ext cx="1512887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2924175"/>
            <a:ext cx="39512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33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"/>
          <a:stretch>
            <a:fillRect/>
          </a:stretch>
        </p:blipFill>
        <p:spPr bwMode="auto">
          <a:xfrm>
            <a:off x="1631950" y="100014"/>
            <a:ext cx="5221288" cy="67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7105651" y="522288"/>
            <a:ext cx="3311525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>
                <a:solidFill>
                  <a:srgbClr val="FFFFFF"/>
                </a:solidFill>
                <a:cs typeface="Arial" panose="020B0604020202020204" pitchFamily="34" charset="0"/>
              </a:rPr>
              <a:t>Il decalogo ha l’intento di offrire al medico ed al paziente, in modo rapido ed efficace, consigli e spunti per le riflessioni.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>
                <a:solidFill>
                  <a:srgbClr val="FFFFFF"/>
                </a:solidFill>
                <a:cs typeface="Arial" panose="020B0604020202020204" pitchFamily="34" charset="0"/>
              </a:rPr>
              <a:t>Concentrandosi sul momento del colloquio, il decalogo identifica le seguenti dieci azioni sia dalla prospettiva del medico che da quella del paziente: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cs typeface="Arial" panose="020B0604020202020204" pitchFamily="34" charset="0"/>
              </a:rPr>
              <a:t>1. Ho uno scopo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cs typeface="Arial" panose="020B0604020202020204" pitchFamily="34" charset="0"/>
              </a:rPr>
              <a:t>2. Mi presento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cs typeface="Arial" panose="020B0604020202020204" pitchFamily="34" charset="0"/>
              </a:rPr>
              <a:t>3. Informo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cs typeface="Arial" panose="020B0604020202020204" pitchFamily="34" charset="0"/>
              </a:rPr>
              <a:t>4. Osservo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cs typeface="Arial" panose="020B0604020202020204" pitchFamily="34" charset="0"/>
              </a:rPr>
              <a:t>5. Mi faccio capire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cs typeface="Arial" panose="020B0604020202020204" pitchFamily="34" charset="0"/>
              </a:rPr>
              <a:t>6. Ascolto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cs typeface="Arial" panose="020B0604020202020204" pitchFamily="34" charset="0"/>
              </a:rPr>
              <a:t>7. Esprimo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cs typeface="Arial" panose="020B0604020202020204" pitchFamily="34" charset="0"/>
              </a:rPr>
              <a:t>8. Dubito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cs typeface="Arial" panose="020B0604020202020204" pitchFamily="34" charset="0"/>
              </a:rPr>
              <a:t>9. Chiedo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cs typeface="Arial" panose="020B0604020202020204" pitchFamily="34" charset="0"/>
              </a:rPr>
              <a:t>10. Chiarifico</a:t>
            </a:r>
          </a:p>
        </p:txBody>
      </p:sp>
    </p:spTree>
    <p:extLst>
      <p:ext uri="{BB962C8B-B14F-4D97-AF65-F5344CB8AC3E}">
        <p14:creationId xmlns:p14="http://schemas.microsoft.com/office/powerpoint/2010/main" val="3685266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1" y="749300"/>
            <a:ext cx="8748713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289551" y="1892300"/>
            <a:ext cx="2174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b="1">
                <a:solidFill>
                  <a:srgbClr val="000000"/>
                </a:solidFill>
                <a:cs typeface="Arial" panose="020B0604020202020204" pitchFamily="34" charset="0"/>
              </a:rPr>
              <a:t>p=0.0010</a:t>
            </a: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3863976" y="188913"/>
            <a:ext cx="36538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cs typeface="Arial" panose="020B0604020202020204" pitchFamily="34" charset="0"/>
              </a:rPr>
              <a:t>POMS 2 – Total Mood Disturbance</a:t>
            </a:r>
          </a:p>
        </p:txBody>
      </p:sp>
    </p:spTree>
    <p:extLst>
      <p:ext uri="{BB962C8B-B14F-4D97-AF65-F5344CB8AC3E}">
        <p14:creationId xmlns:p14="http://schemas.microsoft.com/office/powerpoint/2010/main" val="2862359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3663" y="100321"/>
            <a:ext cx="3616960" cy="2185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SC Cardiologia ASF:</a:t>
            </a:r>
          </a:p>
          <a:p>
            <a:endParaRPr lang="it-IT" dirty="0"/>
          </a:p>
          <a:p>
            <a:r>
              <a:rPr lang="it-IT" dirty="0" smtClean="0">
                <a:solidFill>
                  <a:srgbClr val="002060"/>
                </a:solidFill>
              </a:rPr>
              <a:t>SS SMN: coordinamento attività SC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SS OSMA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SS NSGD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SS BSL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SS SR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04640" y="201921"/>
            <a:ext cx="7640320" cy="4708981"/>
          </a:xfrm>
          <a:prstGeom prst="rect">
            <a:avLst/>
          </a:prstGeom>
          <a:noFill/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Attività Scompenso Cardiaco Cardiologia SMN:</a:t>
            </a:r>
          </a:p>
          <a:p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b="1" dirty="0" smtClean="0">
                <a:solidFill>
                  <a:srgbClr val="002060"/>
                </a:solidFill>
              </a:rPr>
              <a:t>letti </a:t>
            </a:r>
            <a:r>
              <a:rPr lang="it-IT" b="1" dirty="0" err="1" smtClean="0">
                <a:solidFill>
                  <a:srgbClr val="002060"/>
                </a:solidFill>
              </a:rPr>
              <a:t>subintensiva</a:t>
            </a:r>
            <a:r>
              <a:rPr lang="it-IT" b="1" dirty="0" smtClean="0">
                <a:solidFill>
                  <a:srgbClr val="002060"/>
                </a:solidFill>
              </a:rPr>
              <a:t> Cardiologica : </a:t>
            </a:r>
          </a:p>
          <a:p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smtClean="0">
                <a:solidFill>
                  <a:srgbClr val="002060"/>
                </a:solidFill>
              </a:rPr>
              <a:t>     </a:t>
            </a:r>
            <a:r>
              <a:rPr lang="it-IT" dirty="0" smtClean="0">
                <a:solidFill>
                  <a:srgbClr val="002060"/>
                </a:solidFill>
              </a:rPr>
              <a:t>Emodinamica</a:t>
            </a:r>
          </a:p>
          <a:p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     Elettrofisiologia (ICD/CRT-Ablazioni)</a:t>
            </a:r>
          </a:p>
          <a:p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     NIMV</a:t>
            </a:r>
          </a:p>
          <a:p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     Ultrafiltrazione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- </a:t>
            </a:r>
            <a:r>
              <a:rPr lang="it-IT" b="1" dirty="0" smtClean="0">
                <a:solidFill>
                  <a:srgbClr val="002060"/>
                </a:solidFill>
              </a:rPr>
              <a:t>Ambulatorio Scompenso Medico / Infermieristico</a:t>
            </a:r>
            <a:r>
              <a:rPr lang="it-IT" dirty="0" smtClean="0">
                <a:solidFill>
                  <a:srgbClr val="002060"/>
                </a:solidFill>
              </a:rPr>
              <a:t>: </a:t>
            </a:r>
          </a:p>
          <a:p>
            <a:endParaRPr lang="it-IT" dirty="0"/>
          </a:p>
          <a:p>
            <a:r>
              <a:rPr lang="it-IT" dirty="0" smtClean="0">
                <a:solidFill>
                  <a:srgbClr val="002060"/>
                </a:solidFill>
              </a:rPr>
              <a:t>3 Cardiologi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3 Infermieri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3 sedute </a:t>
            </a:r>
            <a:r>
              <a:rPr lang="it-IT" dirty="0" err="1" smtClean="0">
                <a:solidFill>
                  <a:srgbClr val="002060"/>
                </a:solidFill>
              </a:rPr>
              <a:t>amb</a:t>
            </a:r>
            <a:r>
              <a:rPr lang="it-IT" dirty="0" smtClean="0">
                <a:solidFill>
                  <a:srgbClr val="002060"/>
                </a:solidFill>
              </a:rPr>
              <a:t> mediche settimanali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1 seduta </a:t>
            </a:r>
            <a:r>
              <a:rPr lang="it-IT" dirty="0" err="1" smtClean="0">
                <a:solidFill>
                  <a:srgbClr val="002060"/>
                </a:solidFill>
              </a:rPr>
              <a:t>amb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inferm</a:t>
            </a:r>
            <a:r>
              <a:rPr lang="it-IT" dirty="0" smtClean="0">
                <a:solidFill>
                  <a:srgbClr val="002060"/>
                </a:solidFill>
              </a:rPr>
              <a:t> settimanale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b="1" dirty="0" smtClean="0">
                <a:solidFill>
                  <a:srgbClr val="002060"/>
                </a:solidFill>
              </a:rPr>
              <a:t>539 pz in follow-up </a:t>
            </a:r>
            <a:endParaRPr lang="it-IT" b="1" dirty="0">
              <a:solidFill>
                <a:srgbClr val="002060"/>
              </a:solidFill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098356"/>
              </p:ext>
            </p:extLst>
          </p:nvPr>
        </p:nvGraphicFramePr>
        <p:xfrm>
          <a:off x="6859270" y="2832736"/>
          <a:ext cx="5698490" cy="4208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3" imgW="8077900" imgH="5968501" progId="Excel.Chart.8">
                  <p:embed/>
                </p:oleObj>
              </mc:Choice>
              <mc:Fallback>
                <p:oleObj r:id="rId3" imgW="8077900" imgH="596850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270" y="2832736"/>
                        <a:ext cx="5698490" cy="42089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617110" y="3409505"/>
            <a:ext cx="50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600" b="1" dirty="0">
                <a:solidFill>
                  <a:srgbClr val="002060"/>
                </a:solidFill>
              </a:rPr>
              <a:t>15</a:t>
            </a:r>
            <a:endParaRPr lang="it-IT" altLang="it-IT" sz="1600" dirty="0">
              <a:solidFill>
                <a:srgbClr val="00206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9011920" y="4391978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 dirty="0">
                <a:solidFill>
                  <a:schemeClr val="bg1"/>
                </a:solidFill>
              </a:rPr>
              <a:t>204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834313" y="4832890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 dirty="0">
                <a:solidFill>
                  <a:srgbClr val="002060"/>
                </a:solidFill>
              </a:rPr>
              <a:t>270 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251350" y="3609975"/>
            <a:ext cx="53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 dirty="0">
                <a:solidFill>
                  <a:srgbClr val="002060"/>
                </a:solidFill>
              </a:rPr>
              <a:t>50</a:t>
            </a:r>
            <a:endParaRPr lang="it-IT" altLang="it-IT" dirty="0">
              <a:solidFill>
                <a:srgbClr val="002060"/>
              </a:solidFill>
            </a:endParaRPr>
          </a:p>
        </p:txBody>
      </p:sp>
      <p:sp>
        <p:nvSpPr>
          <p:cNvPr id="22" name="Text Box 1090"/>
          <p:cNvSpPr txBox="1">
            <a:spLocks noChangeArrowheads="1"/>
          </p:cNvSpPr>
          <p:nvPr/>
        </p:nvSpPr>
        <p:spPr bwMode="auto">
          <a:xfrm>
            <a:off x="10321925" y="5072063"/>
            <a:ext cx="2591435" cy="1470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600" b="1" dirty="0">
                <a:solidFill>
                  <a:srgbClr val="FF0000"/>
                </a:solidFill>
              </a:rPr>
              <a:t>539 Pazienti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600" dirty="0">
                <a:solidFill>
                  <a:srgbClr val="000066"/>
                </a:solidFill>
              </a:rPr>
              <a:t>338 maschi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600" dirty="0">
                <a:solidFill>
                  <a:srgbClr val="000066"/>
                </a:solidFill>
              </a:rPr>
              <a:t>201 femmine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600" dirty="0">
                <a:solidFill>
                  <a:srgbClr val="000066"/>
                </a:solidFill>
              </a:rPr>
              <a:t>Età media: 73 aa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93663" y="2373094"/>
            <a:ext cx="3616960" cy="4247317"/>
          </a:xfrm>
          <a:prstGeom prst="rect">
            <a:avLst/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Ambulatorio Scompenso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Prestazioni eseguite: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2060"/>
                </a:solidFill>
              </a:rPr>
              <a:t>Visita medica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2060"/>
                </a:solidFill>
              </a:rPr>
              <a:t>ECG 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2060"/>
                </a:solidFill>
              </a:rPr>
              <a:t>Ecocardiogramma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2060"/>
                </a:solidFill>
              </a:rPr>
              <a:t>Controllo parametri vitali (peso-PA- SO2)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2060"/>
                </a:solidFill>
              </a:rPr>
              <a:t>Controllo Esami ematici (BNP)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2060"/>
                </a:solidFill>
              </a:rPr>
              <a:t>BIVA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2060"/>
                </a:solidFill>
              </a:rPr>
              <a:t>6 MWT</a:t>
            </a:r>
          </a:p>
          <a:p>
            <a:pPr marL="285750" indent="-285750">
              <a:buFontTx/>
              <a:buChar char="-"/>
            </a:pPr>
            <a:r>
              <a:rPr lang="it-IT" dirty="0" err="1" smtClean="0">
                <a:solidFill>
                  <a:srgbClr val="002060"/>
                </a:solidFill>
              </a:rPr>
              <a:t>Counseling</a:t>
            </a:r>
            <a:endParaRPr lang="it-IT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2060"/>
                </a:solidFill>
              </a:rPr>
              <a:t>Educazione sanitaria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2060"/>
                </a:solidFill>
              </a:rPr>
              <a:t>Follow-up telefonico 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2060"/>
                </a:solidFill>
              </a:rPr>
              <a:t>Telemedicina (sistema Esperto)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OleChart spid="17" grpId="0"/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IMG57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855913" y="5661025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3200">
                <a:solidFill>
                  <a:srgbClr val="FFFF00"/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1272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57200" y="393192"/>
            <a:ext cx="152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243168" y="69841"/>
            <a:ext cx="752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Schema organizzativo Ambulatorio Scompenso Cardiaco </a:t>
            </a:r>
          </a:p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Cardiologia S. Maria Nuova Firenze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65089" y="2544319"/>
            <a:ext cx="2175309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chemeClr val="bg1"/>
              </a:solidFill>
            </a:endParaRP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AMBULATORIO 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SCOMPENSO</a:t>
            </a: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6884" y="875378"/>
            <a:ext cx="3108960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«INPUT» OSPEDALIERI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- DEA (visite programmate per pz con SC dimessi direttamente dal DEA)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2060"/>
                </a:solidFill>
              </a:rPr>
              <a:t>UTIC/SUB cardiologica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2060"/>
                </a:solidFill>
              </a:rPr>
              <a:t>Medicina Interna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(Arruolamento follow-up post dimissione)</a:t>
            </a:r>
          </a:p>
          <a:p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6885" y="4389484"/>
            <a:ext cx="310896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«INPUT» TERRITORIALI</a:t>
            </a:r>
          </a:p>
          <a:p>
            <a:endParaRPr lang="it-IT" dirty="0"/>
          </a:p>
          <a:p>
            <a:r>
              <a:rPr lang="it-IT" dirty="0" smtClean="0"/>
              <a:t>Cardiologi Territoriali</a:t>
            </a:r>
          </a:p>
          <a:p>
            <a:endParaRPr lang="it-IT" dirty="0"/>
          </a:p>
          <a:p>
            <a:r>
              <a:rPr lang="it-IT" dirty="0" smtClean="0"/>
              <a:t>MMG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Sanità d’iniziativa (CCM)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Percorso fast-</a:t>
            </a:r>
            <a:r>
              <a:rPr lang="it-IT" dirty="0" err="1" smtClean="0"/>
              <a:t>track</a:t>
            </a:r>
            <a:r>
              <a:rPr lang="it-IT" dirty="0" smtClean="0"/>
              <a:t> dispnea (entro 48 ore)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587499" y="882326"/>
            <a:ext cx="3208261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«OUTPUT» OSPEDALIERI</a:t>
            </a:r>
          </a:p>
          <a:p>
            <a:endParaRPr lang="it-IT" dirty="0"/>
          </a:p>
          <a:p>
            <a:r>
              <a:rPr lang="it-IT" dirty="0" err="1" smtClean="0"/>
              <a:t>Subintensiva</a:t>
            </a:r>
            <a:r>
              <a:rPr lang="it-IT" dirty="0" smtClean="0"/>
              <a:t> scompenso </a:t>
            </a:r>
          </a:p>
          <a:p>
            <a:endParaRPr lang="it-IT" dirty="0" smtClean="0"/>
          </a:p>
          <a:p>
            <a:r>
              <a:rPr lang="it-IT" dirty="0" err="1" smtClean="0"/>
              <a:t>Day</a:t>
            </a:r>
            <a:r>
              <a:rPr lang="it-IT" dirty="0" smtClean="0"/>
              <a:t> Service Cardiologico (PAC scompenso cardiaco)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DH cardiologia (infusioni intermittenti di diuretici e/o inotropi)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587499" y="4423539"/>
            <a:ext cx="333002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«OUTPUT» TERRITORIALI</a:t>
            </a:r>
          </a:p>
          <a:p>
            <a:endParaRPr lang="it-IT" dirty="0"/>
          </a:p>
          <a:p>
            <a:r>
              <a:rPr lang="it-IT" dirty="0" smtClean="0"/>
              <a:t>MMG</a:t>
            </a:r>
          </a:p>
          <a:p>
            <a:r>
              <a:rPr lang="it-IT" dirty="0" smtClean="0"/>
              <a:t>Monitoraggio </a:t>
            </a:r>
            <a:r>
              <a:rPr lang="it-IT" dirty="0" err="1" smtClean="0"/>
              <a:t>inferm</a:t>
            </a:r>
            <a:r>
              <a:rPr lang="it-IT" dirty="0" smtClean="0"/>
              <a:t> domiciliare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428341" y="4367849"/>
            <a:ext cx="3108962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COLLABORAZIONI</a:t>
            </a:r>
          </a:p>
          <a:p>
            <a:endParaRPr lang="it-IT" dirty="0"/>
          </a:p>
          <a:p>
            <a:r>
              <a:rPr lang="it-IT" dirty="0" smtClean="0"/>
              <a:t>-    Lab Emodinamica</a:t>
            </a:r>
          </a:p>
          <a:p>
            <a:r>
              <a:rPr lang="it-IT" dirty="0" smtClean="0"/>
              <a:t>-    Lab Elettrofisiologia 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Controllo remoto Device</a:t>
            </a:r>
          </a:p>
          <a:p>
            <a:r>
              <a:rPr lang="it-IT" dirty="0" smtClean="0"/>
              <a:t>-    Consulenti (Nefrologo –Diabetologo –Dietista –Internista)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560800" y="2588801"/>
            <a:ext cx="127115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Infermiere  transizione </a:t>
            </a:r>
          </a:p>
          <a:p>
            <a:r>
              <a:rPr lang="it-IT" sz="1600" dirty="0" smtClean="0"/>
              <a:t>Score prognostico di dimissione </a:t>
            </a:r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171462" y="2877619"/>
            <a:ext cx="115711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Infermiere  transizione </a:t>
            </a:r>
            <a:endParaRPr lang="it-IT" sz="1600" dirty="0"/>
          </a:p>
        </p:txBody>
      </p:sp>
      <p:cxnSp>
        <p:nvCxnSpPr>
          <p:cNvPr id="13" name="Connettore 2 12"/>
          <p:cNvCxnSpPr>
            <a:endCxn id="3" idx="1"/>
          </p:cNvCxnSpPr>
          <p:nvPr/>
        </p:nvCxnSpPr>
        <p:spPr>
          <a:xfrm>
            <a:off x="3445844" y="3126326"/>
            <a:ext cx="1419245" cy="1815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7038794" y="3170006"/>
            <a:ext cx="1548705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7037243" y="3216763"/>
            <a:ext cx="1422400" cy="105576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3440011" y="3829018"/>
            <a:ext cx="1937773" cy="60173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H="1" flipV="1">
            <a:off x="5811480" y="3836557"/>
            <a:ext cx="3742" cy="39500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flipH="1">
            <a:off x="6048971" y="3863920"/>
            <a:ext cx="8742" cy="43408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57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3"/>
          <p:cNvSpPr txBox="1">
            <a:spLocks noChangeArrowheads="1"/>
          </p:cNvSpPr>
          <p:nvPr/>
        </p:nvSpPr>
        <p:spPr bwMode="auto">
          <a:xfrm>
            <a:off x="10056813" y="6453189"/>
            <a:ext cx="431800" cy="369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387" name="Rectangle 36"/>
          <p:cNvSpPr>
            <a:spLocks noChangeArrowheads="1"/>
          </p:cNvSpPr>
          <p:nvPr/>
        </p:nvSpPr>
        <p:spPr bwMode="auto">
          <a:xfrm>
            <a:off x="6638925" y="333375"/>
            <a:ext cx="76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u="none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it-IT" altLang="it-IT" sz="2400" u="none">
              <a:solidFill>
                <a:srgbClr val="FFFF00"/>
              </a:solidFill>
            </a:endParaRPr>
          </a:p>
        </p:txBody>
      </p:sp>
      <p:sp>
        <p:nvSpPr>
          <p:cNvPr id="16388" name="Rectangle 37"/>
          <p:cNvSpPr>
            <a:spLocks noChangeArrowheads="1"/>
          </p:cNvSpPr>
          <p:nvPr/>
        </p:nvSpPr>
        <p:spPr bwMode="auto">
          <a:xfrm>
            <a:off x="4138613" y="538163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u="none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00"/>
              </a:solidFill>
            </a:endParaRPr>
          </a:p>
        </p:txBody>
      </p:sp>
      <p:sp>
        <p:nvSpPr>
          <p:cNvPr id="16389" name="Rectangle 38"/>
          <p:cNvSpPr>
            <a:spLocks noChangeArrowheads="1"/>
          </p:cNvSpPr>
          <p:nvPr/>
        </p:nvSpPr>
        <p:spPr bwMode="auto">
          <a:xfrm>
            <a:off x="3411538" y="754063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390" name="Rectangle 39"/>
          <p:cNvSpPr>
            <a:spLocks noChangeArrowheads="1"/>
          </p:cNvSpPr>
          <p:nvPr/>
        </p:nvSpPr>
        <p:spPr bwMode="auto">
          <a:xfrm>
            <a:off x="3411538" y="958850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391" name="Rectangle 40"/>
          <p:cNvSpPr>
            <a:spLocks noChangeArrowheads="1"/>
          </p:cNvSpPr>
          <p:nvPr/>
        </p:nvSpPr>
        <p:spPr bwMode="auto">
          <a:xfrm>
            <a:off x="3411538" y="1163638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392" name="Rectangle 41"/>
          <p:cNvSpPr>
            <a:spLocks noChangeArrowheads="1"/>
          </p:cNvSpPr>
          <p:nvPr/>
        </p:nvSpPr>
        <p:spPr bwMode="auto">
          <a:xfrm>
            <a:off x="3616326" y="1368426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393" name="Rectangle 42"/>
          <p:cNvSpPr>
            <a:spLocks noChangeArrowheads="1"/>
          </p:cNvSpPr>
          <p:nvPr/>
        </p:nvSpPr>
        <p:spPr bwMode="auto">
          <a:xfrm>
            <a:off x="3411539" y="1527176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394" name="Rectangle 43"/>
          <p:cNvSpPr>
            <a:spLocks noChangeArrowheads="1"/>
          </p:cNvSpPr>
          <p:nvPr/>
        </p:nvSpPr>
        <p:spPr bwMode="auto">
          <a:xfrm>
            <a:off x="3810001" y="1527176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395" name="Rectangle 44"/>
          <p:cNvSpPr>
            <a:spLocks noChangeArrowheads="1"/>
          </p:cNvSpPr>
          <p:nvPr/>
        </p:nvSpPr>
        <p:spPr bwMode="auto">
          <a:xfrm>
            <a:off x="4217989" y="1527176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396" name="Rectangle 45"/>
          <p:cNvSpPr>
            <a:spLocks noChangeArrowheads="1"/>
          </p:cNvSpPr>
          <p:nvPr/>
        </p:nvSpPr>
        <p:spPr bwMode="auto">
          <a:xfrm>
            <a:off x="4614864" y="1527176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397" name="Rectangle 46"/>
          <p:cNvSpPr>
            <a:spLocks noChangeArrowheads="1"/>
          </p:cNvSpPr>
          <p:nvPr/>
        </p:nvSpPr>
        <p:spPr bwMode="auto">
          <a:xfrm>
            <a:off x="5011739" y="1527176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398" name="Rectangle 47"/>
          <p:cNvSpPr>
            <a:spLocks noChangeArrowheads="1"/>
          </p:cNvSpPr>
          <p:nvPr/>
        </p:nvSpPr>
        <p:spPr bwMode="auto">
          <a:xfrm>
            <a:off x="3411539" y="1674814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399" name="Rectangle 48"/>
          <p:cNvSpPr>
            <a:spLocks noChangeArrowheads="1"/>
          </p:cNvSpPr>
          <p:nvPr/>
        </p:nvSpPr>
        <p:spPr bwMode="auto">
          <a:xfrm>
            <a:off x="3411539" y="1833564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00" name="Rectangle 49"/>
          <p:cNvSpPr>
            <a:spLocks noChangeArrowheads="1"/>
          </p:cNvSpPr>
          <p:nvPr/>
        </p:nvSpPr>
        <p:spPr bwMode="auto">
          <a:xfrm>
            <a:off x="3411539" y="1992314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01" name="Rectangle 50"/>
          <p:cNvSpPr>
            <a:spLocks noChangeArrowheads="1"/>
          </p:cNvSpPr>
          <p:nvPr/>
        </p:nvSpPr>
        <p:spPr bwMode="auto">
          <a:xfrm>
            <a:off x="3411539" y="2152651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02" name="Rectangle 51"/>
          <p:cNvSpPr>
            <a:spLocks noChangeArrowheads="1"/>
          </p:cNvSpPr>
          <p:nvPr/>
        </p:nvSpPr>
        <p:spPr bwMode="auto">
          <a:xfrm>
            <a:off x="3411539" y="2311401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03" name="Rectangle 52"/>
          <p:cNvSpPr>
            <a:spLocks noChangeArrowheads="1"/>
          </p:cNvSpPr>
          <p:nvPr/>
        </p:nvSpPr>
        <p:spPr bwMode="auto">
          <a:xfrm>
            <a:off x="3411539" y="2459039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04" name="Rectangle 53"/>
          <p:cNvSpPr>
            <a:spLocks noChangeArrowheads="1"/>
          </p:cNvSpPr>
          <p:nvPr/>
        </p:nvSpPr>
        <p:spPr bwMode="auto">
          <a:xfrm>
            <a:off x="3411539" y="2617789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05" name="Rectangle 54"/>
          <p:cNvSpPr>
            <a:spLocks noChangeArrowheads="1"/>
          </p:cNvSpPr>
          <p:nvPr/>
        </p:nvSpPr>
        <p:spPr bwMode="auto">
          <a:xfrm>
            <a:off x="3411539" y="2776539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06" name="Rectangle 55"/>
          <p:cNvSpPr>
            <a:spLocks noChangeArrowheads="1"/>
          </p:cNvSpPr>
          <p:nvPr/>
        </p:nvSpPr>
        <p:spPr bwMode="auto">
          <a:xfrm>
            <a:off x="3411539" y="2936876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07" name="Rectangle 56"/>
          <p:cNvSpPr>
            <a:spLocks noChangeArrowheads="1"/>
          </p:cNvSpPr>
          <p:nvPr/>
        </p:nvSpPr>
        <p:spPr bwMode="auto">
          <a:xfrm>
            <a:off x="3411539" y="3095626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08" name="Rectangle 57"/>
          <p:cNvSpPr>
            <a:spLocks noChangeArrowheads="1"/>
          </p:cNvSpPr>
          <p:nvPr/>
        </p:nvSpPr>
        <p:spPr bwMode="auto">
          <a:xfrm>
            <a:off x="3411539" y="3243264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09" name="Rectangle 58"/>
          <p:cNvSpPr>
            <a:spLocks noChangeArrowheads="1"/>
          </p:cNvSpPr>
          <p:nvPr/>
        </p:nvSpPr>
        <p:spPr bwMode="auto">
          <a:xfrm>
            <a:off x="3411539" y="3402014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10" name="Rectangle 59"/>
          <p:cNvSpPr>
            <a:spLocks noChangeArrowheads="1"/>
          </p:cNvSpPr>
          <p:nvPr/>
        </p:nvSpPr>
        <p:spPr bwMode="auto">
          <a:xfrm>
            <a:off x="3411539" y="3560764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11" name="Rectangle 60"/>
          <p:cNvSpPr>
            <a:spLocks noChangeArrowheads="1"/>
          </p:cNvSpPr>
          <p:nvPr/>
        </p:nvSpPr>
        <p:spPr bwMode="auto">
          <a:xfrm>
            <a:off x="3411539" y="3721101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12" name="Rectangle 61"/>
          <p:cNvSpPr>
            <a:spLocks noChangeArrowheads="1"/>
          </p:cNvSpPr>
          <p:nvPr/>
        </p:nvSpPr>
        <p:spPr bwMode="auto">
          <a:xfrm>
            <a:off x="3411539" y="3868739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13" name="Rectangle 62"/>
          <p:cNvSpPr>
            <a:spLocks noChangeArrowheads="1"/>
          </p:cNvSpPr>
          <p:nvPr/>
        </p:nvSpPr>
        <p:spPr bwMode="auto">
          <a:xfrm>
            <a:off x="3411539" y="4027489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14" name="Rectangle 63"/>
          <p:cNvSpPr>
            <a:spLocks noChangeArrowheads="1"/>
          </p:cNvSpPr>
          <p:nvPr/>
        </p:nvSpPr>
        <p:spPr bwMode="auto">
          <a:xfrm>
            <a:off x="3411539" y="4186239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15" name="Rectangle 64"/>
          <p:cNvSpPr>
            <a:spLocks noChangeArrowheads="1"/>
          </p:cNvSpPr>
          <p:nvPr/>
        </p:nvSpPr>
        <p:spPr bwMode="auto">
          <a:xfrm>
            <a:off x="3411539" y="4346576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16" name="Rectangle 65"/>
          <p:cNvSpPr>
            <a:spLocks noChangeArrowheads="1"/>
          </p:cNvSpPr>
          <p:nvPr/>
        </p:nvSpPr>
        <p:spPr bwMode="auto">
          <a:xfrm>
            <a:off x="3411539" y="4505326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17" name="Rectangle 66"/>
          <p:cNvSpPr>
            <a:spLocks noChangeArrowheads="1"/>
          </p:cNvSpPr>
          <p:nvPr/>
        </p:nvSpPr>
        <p:spPr bwMode="auto">
          <a:xfrm>
            <a:off x="7837489" y="4505326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18" name="Rectangle 67"/>
          <p:cNvSpPr>
            <a:spLocks noChangeArrowheads="1"/>
          </p:cNvSpPr>
          <p:nvPr/>
        </p:nvSpPr>
        <p:spPr bwMode="auto">
          <a:xfrm>
            <a:off x="3411539" y="4652964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19" name="Rectangle 68"/>
          <p:cNvSpPr>
            <a:spLocks noChangeArrowheads="1"/>
          </p:cNvSpPr>
          <p:nvPr/>
        </p:nvSpPr>
        <p:spPr bwMode="auto">
          <a:xfrm>
            <a:off x="3411539" y="4811714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20" name="Rectangle 69"/>
          <p:cNvSpPr>
            <a:spLocks noChangeArrowheads="1"/>
          </p:cNvSpPr>
          <p:nvPr/>
        </p:nvSpPr>
        <p:spPr bwMode="auto">
          <a:xfrm>
            <a:off x="3411539" y="4970464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21" name="Rectangle 70"/>
          <p:cNvSpPr>
            <a:spLocks noChangeArrowheads="1"/>
          </p:cNvSpPr>
          <p:nvPr/>
        </p:nvSpPr>
        <p:spPr bwMode="auto">
          <a:xfrm>
            <a:off x="3411539" y="5130801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22" name="Rectangle 71"/>
          <p:cNvSpPr>
            <a:spLocks noChangeArrowheads="1"/>
          </p:cNvSpPr>
          <p:nvPr/>
        </p:nvSpPr>
        <p:spPr bwMode="auto">
          <a:xfrm>
            <a:off x="3411539" y="5278439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23" name="Rectangle 72"/>
          <p:cNvSpPr>
            <a:spLocks noChangeArrowheads="1"/>
          </p:cNvSpPr>
          <p:nvPr/>
        </p:nvSpPr>
        <p:spPr bwMode="auto">
          <a:xfrm>
            <a:off x="3411539" y="5437189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24" name="Rectangle 73"/>
          <p:cNvSpPr>
            <a:spLocks noChangeArrowheads="1"/>
          </p:cNvSpPr>
          <p:nvPr/>
        </p:nvSpPr>
        <p:spPr bwMode="auto">
          <a:xfrm>
            <a:off x="3411539" y="5595939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25" name="Rectangle 74"/>
          <p:cNvSpPr>
            <a:spLocks noChangeArrowheads="1"/>
          </p:cNvSpPr>
          <p:nvPr/>
        </p:nvSpPr>
        <p:spPr bwMode="auto">
          <a:xfrm>
            <a:off x="3411539" y="5754689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26" name="Rectangle 75"/>
          <p:cNvSpPr>
            <a:spLocks noChangeArrowheads="1"/>
          </p:cNvSpPr>
          <p:nvPr/>
        </p:nvSpPr>
        <p:spPr bwMode="auto">
          <a:xfrm>
            <a:off x="3411539" y="5915026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27" name="Rectangle 76"/>
          <p:cNvSpPr>
            <a:spLocks noChangeArrowheads="1"/>
          </p:cNvSpPr>
          <p:nvPr/>
        </p:nvSpPr>
        <p:spPr bwMode="auto">
          <a:xfrm>
            <a:off x="3411539" y="6062664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28" name="Rectangle 77"/>
          <p:cNvSpPr>
            <a:spLocks noChangeArrowheads="1"/>
          </p:cNvSpPr>
          <p:nvPr/>
        </p:nvSpPr>
        <p:spPr bwMode="auto">
          <a:xfrm>
            <a:off x="3411539" y="6221414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29" name="Rectangle 78"/>
          <p:cNvSpPr>
            <a:spLocks noChangeArrowheads="1"/>
          </p:cNvSpPr>
          <p:nvPr/>
        </p:nvSpPr>
        <p:spPr bwMode="auto">
          <a:xfrm>
            <a:off x="3411539" y="6380164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30" name="Rectangle 79"/>
          <p:cNvSpPr>
            <a:spLocks noChangeArrowheads="1"/>
          </p:cNvSpPr>
          <p:nvPr/>
        </p:nvSpPr>
        <p:spPr bwMode="auto">
          <a:xfrm>
            <a:off x="3411539" y="6538914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00"/>
              </a:solidFill>
            </a:endParaRPr>
          </a:p>
        </p:txBody>
      </p:sp>
      <p:sp>
        <p:nvSpPr>
          <p:cNvPr id="16431" name="Rectangle 81"/>
          <p:cNvSpPr>
            <a:spLocks noChangeArrowheads="1"/>
          </p:cNvSpPr>
          <p:nvPr/>
        </p:nvSpPr>
        <p:spPr bwMode="auto">
          <a:xfrm>
            <a:off x="4330700" y="901701"/>
            <a:ext cx="3676650" cy="409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432" name="Rectangle 82"/>
          <p:cNvSpPr>
            <a:spLocks noChangeArrowheads="1"/>
          </p:cNvSpPr>
          <p:nvPr/>
        </p:nvSpPr>
        <p:spPr bwMode="auto">
          <a:xfrm>
            <a:off x="4330700" y="901701"/>
            <a:ext cx="3676650" cy="4095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433" name="Rectangle 83"/>
          <p:cNvSpPr>
            <a:spLocks noChangeArrowheads="1"/>
          </p:cNvSpPr>
          <p:nvPr/>
        </p:nvSpPr>
        <p:spPr bwMode="auto">
          <a:xfrm>
            <a:off x="4410076" y="935039"/>
            <a:ext cx="36179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Identificazione da parte del MMG di necessità di consulenza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34" name="Rectangle 84"/>
          <p:cNvSpPr>
            <a:spLocks noChangeArrowheads="1"/>
          </p:cNvSpPr>
          <p:nvPr/>
        </p:nvSpPr>
        <p:spPr bwMode="auto">
          <a:xfrm>
            <a:off x="4410075" y="1095376"/>
            <a:ext cx="1727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urgente per: Dolore toracico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35" name="Rectangle 85"/>
          <p:cNvSpPr>
            <a:spLocks noChangeArrowheads="1"/>
          </p:cNvSpPr>
          <p:nvPr/>
        </p:nvSpPr>
        <p:spPr bwMode="auto">
          <a:xfrm>
            <a:off x="6100763" y="1095376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–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36" name="Rectangle 86"/>
          <p:cNvSpPr>
            <a:spLocks noChangeArrowheads="1"/>
          </p:cNvSpPr>
          <p:nvPr/>
        </p:nvSpPr>
        <p:spPr bwMode="auto">
          <a:xfrm>
            <a:off x="6169026" y="1095376"/>
            <a:ext cx="5508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Dispnea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37" name="Rectangle 87"/>
          <p:cNvSpPr>
            <a:spLocks noChangeArrowheads="1"/>
          </p:cNvSpPr>
          <p:nvPr/>
        </p:nvSpPr>
        <p:spPr bwMode="auto">
          <a:xfrm>
            <a:off x="6702425" y="1095376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–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38" name="Rectangle 88"/>
          <p:cNvSpPr>
            <a:spLocks noChangeArrowheads="1"/>
          </p:cNvSpPr>
          <p:nvPr/>
        </p:nvSpPr>
        <p:spPr bwMode="auto">
          <a:xfrm>
            <a:off x="6770688" y="1095376"/>
            <a:ext cx="115256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Disturbo del ritmo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39" name="Rectangle 89"/>
          <p:cNvSpPr>
            <a:spLocks noChangeArrowheads="1"/>
          </p:cNvSpPr>
          <p:nvPr/>
        </p:nvSpPr>
        <p:spPr bwMode="auto">
          <a:xfrm>
            <a:off x="7883526" y="1095376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40" name="Rectangle 90"/>
          <p:cNvSpPr>
            <a:spLocks noChangeArrowheads="1"/>
          </p:cNvSpPr>
          <p:nvPr/>
        </p:nvSpPr>
        <p:spPr bwMode="auto">
          <a:xfrm>
            <a:off x="7804150" y="1412876"/>
            <a:ext cx="1111250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441" name="Rectangle 91"/>
          <p:cNvSpPr>
            <a:spLocks noChangeArrowheads="1"/>
          </p:cNvSpPr>
          <p:nvPr/>
        </p:nvSpPr>
        <p:spPr bwMode="auto">
          <a:xfrm>
            <a:off x="7804150" y="1412876"/>
            <a:ext cx="1111250" cy="3079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442" name="Rectangle 92"/>
          <p:cNvSpPr>
            <a:spLocks noChangeArrowheads="1"/>
          </p:cNvSpPr>
          <p:nvPr/>
        </p:nvSpPr>
        <p:spPr bwMode="auto">
          <a:xfrm>
            <a:off x="7927976" y="1447801"/>
            <a:ext cx="873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Disturbo in atto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43" name="Rectangle 93"/>
          <p:cNvSpPr>
            <a:spLocks noChangeArrowheads="1"/>
          </p:cNvSpPr>
          <p:nvPr/>
        </p:nvSpPr>
        <p:spPr bwMode="auto">
          <a:xfrm>
            <a:off x="8791576" y="1447801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00"/>
              </a:solidFill>
            </a:endParaRPr>
          </a:p>
        </p:txBody>
      </p:sp>
      <p:sp>
        <p:nvSpPr>
          <p:cNvPr id="16444" name="Rectangle 94"/>
          <p:cNvSpPr>
            <a:spLocks noChangeArrowheads="1"/>
          </p:cNvSpPr>
          <p:nvPr/>
        </p:nvSpPr>
        <p:spPr bwMode="auto">
          <a:xfrm>
            <a:off x="7804150" y="1924051"/>
            <a:ext cx="1111250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445" name="Rectangle 95"/>
          <p:cNvSpPr>
            <a:spLocks noChangeArrowheads="1"/>
          </p:cNvSpPr>
          <p:nvPr/>
        </p:nvSpPr>
        <p:spPr bwMode="auto">
          <a:xfrm>
            <a:off x="7804150" y="1924051"/>
            <a:ext cx="1111250" cy="3079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446" name="Rectangle 96"/>
          <p:cNvSpPr>
            <a:spLocks noChangeArrowheads="1"/>
          </p:cNvSpPr>
          <p:nvPr/>
        </p:nvSpPr>
        <p:spPr bwMode="auto">
          <a:xfrm>
            <a:off x="8064500" y="1958976"/>
            <a:ext cx="617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Invio DEA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47" name="Rectangle 97"/>
          <p:cNvSpPr>
            <a:spLocks noChangeArrowheads="1"/>
          </p:cNvSpPr>
          <p:nvPr/>
        </p:nvSpPr>
        <p:spPr bwMode="auto">
          <a:xfrm>
            <a:off x="8655051" y="1958976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48" name="Rectangle 98"/>
          <p:cNvSpPr>
            <a:spLocks noChangeArrowheads="1"/>
          </p:cNvSpPr>
          <p:nvPr/>
        </p:nvSpPr>
        <p:spPr bwMode="auto">
          <a:xfrm>
            <a:off x="3309938" y="1412875"/>
            <a:ext cx="1327150" cy="920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449" name="Rectangle 99"/>
          <p:cNvSpPr>
            <a:spLocks noChangeArrowheads="1"/>
          </p:cNvSpPr>
          <p:nvPr/>
        </p:nvSpPr>
        <p:spPr bwMode="auto">
          <a:xfrm>
            <a:off x="3309938" y="1412875"/>
            <a:ext cx="1327150" cy="920750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450" name="Rectangle 100"/>
          <p:cNvSpPr>
            <a:spLocks noChangeArrowheads="1"/>
          </p:cNvSpPr>
          <p:nvPr/>
        </p:nvSpPr>
        <p:spPr bwMode="auto">
          <a:xfrm>
            <a:off x="3468688" y="1447801"/>
            <a:ext cx="1066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Riacutizzazione di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51" name="Rectangle 101"/>
          <p:cNvSpPr>
            <a:spLocks noChangeArrowheads="1"/>
          </p:cNvSpPr>
          <p:nvPr/>
        </p:nvSpPr>
        <p:spPr bwMode="auto">
          <a:xfrm>
            <a:off x="3479800" y="1606551"/>
            <a:ext cx="5524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patologia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52" name="Rectangle 102"/>
          <p:cNvSpPr>
            <a:spLocks noChangeArrowheads="1"/>
          </p:cNvSpPr>
          <p:nvPr/>
        </p:nvSpPr>
        <p:spPr bwMode="auto">
          <a:xfrm>
            <a:off x="4013201" y="1606551"/>
            <a:ext cx="4984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cardiaca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53" name="Rectangle 103"/>
          <p:cNvSpPr>
            <a:spLocks noChangeArrowheads="1"/>
          </p:cNvSpPr>
          <p:nvPr/>
        </p:nvSpPr>
        <p:spPr bwMode="auto">
          <a:xfrm>
            <a:off x="3570289" y="1754189"/>
            <a:ext cx="8544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nota seguita in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54" name="Rectangle 104"/>
          <p:cNvSpPr>
            <a:spLocks noChangeArrowheads="1"/>
          </p:cNvSpPr>
          <p:nvPr/>
        </p:nvSpPr>
        <p:spPr bwMode="auto">
          <a:xfrm>
            <a:off x="3706813" y="1912939"/>
            <a:ext cx="3670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follow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55" name="Rectangle 105"/>
          <p:cNvSpPr>
            <a:spLocks noChangeArrowheads="1"/>
          </p:cNvSpPr>
          <p:nvPr/>
        </p:nvSpPr>
        <p:spPr bwMode="auto">
          <a:xfrm>
            <a:off x="4059238" y="1912939"/>
            <a:ext cx="464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-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56" name="Rectangle 106"/>
          <p:cNvSpPr>
            <a:spLocks noChangeArrowheads="1"/>
          </p:cNvSpPr>
          <p:nvPr/>
        </p:nvSpPr>
        <p:spPr bwMode="auto">
          <a:xfrm>
            <a:off x="4103689" y="1912939"/>
            <a:ext cx="1746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up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57" name="Rectangle 107"/>
          <p:cNvSpPr>
            <a:spLocks noChangeArrowheads="1"/>
          </p:cNvSpPr>
          <p:nvPr/>
        </p:nvSpPr>
        <p:spPr bwMode="auto">
          <a:xfrm>
            <a:off x="3605214" y="2071689"/>
            <a:ext cx="77104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ambulatoriale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58" name="Rectangle 108"/>
          <p:cNvSpPr>
            <a:spLocks noChangeArrowheads="1"/>
          </p:cNvSpPr>
          <p:nvPr/>
        </p:nvSpPr>
        <p:spPr bwMode="auto">
          <a:xfrm>
            <a:off x="4341814" y="2071689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59" name="Rectangle 109"/>
          <p:cNvSpPr>
            <a:spLocks noChangeArrowheads="1"/>
          </p:cNvSpPr>
          <p:nvPr/>
        </p:nvSpPr>
        <p:spPr bwMode="auto">
          <a:xfrm>
            <a:off x="3309938" y="2538414"/>
            <a:ext cx="1327150" cy="409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460" name="Rectangle 110"/>
          <p:cNvSpPr>
            <a:spLocks noChangeArrowheads="1"/>
          </p:cNvSpPr>
          <p:nvPr/>
        </p:nvSpPr>
        <p:spPr bwMode="auto">
          <a:xfrm>
            <a:off x="3309938" y="2538414"/>
            <a:ext cx="1327150" cy="4095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461" name="Rectangle 111"/>
          <p:cNvSpPr>
            <a:spLocks noChangeArrowheads="1"/>
          </p:cNvSpPr>
          <p:nvPr/>
        </p:nvSpPr>
        <p:spPr bwMode="auto">
          <a:xfrm>
            <a:off x="3627439" y="2571751"/>
            <a:ext cx="75822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Contatto con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62" name="Rectangle 112"/>
          <p:cNvSpPr>
            <a:spLocks noChangeArrowheads="1"/>
          </p:cNvSpPr>
          <p:nvPr/>
        </p:nvSpPr>
        <p:spPr bwMode="auto">
          <a:xfrm>
            <a:off x="3400426" y="2732089"/>
            <a:ext cx="1177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ambulatorio dedicato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63" name="Rectangle 113"/>
          <p:cNvSpPr>
            <a:spLocks noChangeArrowheads="1"/>
          </p:cNvSpPr>
          <p:nvPr/>
        </p:nvSpPr>
        <p:spPr bwMode="auto">
          <a:xfrm>
            <a:off x="4546601" y="2732089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64" name="Freeform 114"/>
          <p:cNvSpPr>
            <a:spLocks noEditPoints="1"/>
          </p:cNvSpPr>
          <p:nvPr/>
        </p:nvSpPr>
        <p:spPr bwMode="auto">
          <a:xfrm>
            <a:off x="7077075" y="1412876"/>
            <a:ext cx="623888" cy="125413"/>
          </a:xfrm>
          <a:custGeom>
            <a:avLst/>
            <a:gdLst>
              <a:gd name="T0" fmla="*/ 2147483647 w 393"/>
              <a:gd name="T1" fmla="*/ 0 h 79"/>
              <a:gd name="T2" fmla="*/ 2147483647 w 393"/>
              <a:gd name="T3" fmla="*/ 2147483647 h 79"/>
              <a:gd name="T4" fmla="*/ 2147483647 w 393"/>
              <a:gd name="T5" fmla="*/ 2147483647 h 79"/>
              <a:gd name="T6" fmla="*/ 2147483647 w 393"/>
              <a:gd name="T7" fmla="*/ 2147483647 h 79"/>
              <a:gd name="T8" fmla="*/ 2147483647 w 393"/>
              <a:gd name="T9" fmla="*/ 2147483647 h 79"/>
              <a:gd name="T10" fmla="*/ 2147483647 w 393"/>
              <a:gd name="T11" fmla="*/ 2147483647 h 79"/>
              <a:gd name="T12" fmla="*/ 2147483647 w 393"/>
              <a:gd name="T13" fmla="*/ 2147483647 h 79"/>
              <a:gd name="T14" fmla="*/ 0 w 393"/>
              <a:gd name="T15" fmla="*/ 0 h 79"/>
              <a:gd name="T16" fmla="*/ 0 w 393"/>
              <a:gd name="T17" fmla="*/ 0 h 79"/>
              <a:gd name="T18" fmla="*/ 0 w 393"/>
              <a:gd name="T19" fmla="*/ 0 h 79"/>
              <a:gd name="T20" fmla="*/ 2147483647 w 393"/>
              <a:gd name="T21" fmla="*/ 0 h 79"/>
              <a:gd name="T22" fmla="*/ 2147483647 w 393"/>
              <a:gd name="T23" fmla="*/ 0 h 79"/>
              <a:gd name="T24" fmla="*/ 2147483647 w 393"/>
              <a:gd name="T25" fmla="*/ 2147483647 h 79"/>
              <a:gd name="T26" fmla="*/ 2147483647 w 393"/>
              <a:gd name="T27" fmla="*/ 2147483647 h 79"/>
              <a:gd name="T28" fmla="*/ 2147483647 w 393"/>
              <a:gd name="T29" fmla="*/ 2147483647 h 79"/>
              <a:gd name="T30" fmla="*/ 2147483647 w 393"/>
              <a:gd name="T31" fmla="*/ 2147483647 h 7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3"/>
              <a:gd name="T49" fmla="*/ 0 h 79"/>
              <a:gd name="T50" fmla="*/ 393 w 393"/>
              <a:gd name="T51" fmla="*/ 79 h 7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3" h="79">
                <a:moveTo>
                  <a:pt x="7" y="0"/>
                </a:moveTo>
                <a:lnTo>
                  <a:pt x="358" y="58"/>
                </a:lnTo>
                <a:lnTo>
                  <a:pt x="358" y="65"/>
                </a:lnTo>
                <a:lnTo>
                  <a:pt x="7" y="7"/>
                </a:lnTo>
                <a:lnTo>
                  <a:pt x="0" y="0"/>
                </a:lnTo>
                <a:lnTo>
                  <a:pt x="7" y="0"/>
                </a:lnTo>
                <a:close/>
                <a:moveTo>
                  <a:pt x="350" y="36"/>
                </a:moveTo>
                <a:lnTo>
                  <a:pt x="393" y="65"/>
                </a:lnTo>
                <a:lnTo>
                  <a:pt x="343" y="79"/>
                </a:lnTo>
                <a:lnTo>
                  <a:pt x="350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>
              <a:solidFill>
                <a:srgbClr val="000000"/>
              </a:solidFill>
            </a:endParaRPr>
          </a:p>
        </p:txBody>
      </p:sp>
      <p:sp>
        <p:nvSpPr>
          <p:cNvPr id="16465" name="Freeform 115"/>
          <p:cNvSpPr>
            <a:spLocks noEditPoints="1"/>
          </p:cNvSpPr>
          <p:nvPr/>
        </p:nvSpPr>
        <p:spPr bwMode="auto">
          <a:xfrm>
            <a:off x="4740275" y="1412875"/>
            <a:ext cx="509588" cy="215900"/>
          </a:xfrm>
          <a:custGeom>
            <a:avLst/>
            <a:gdLst>
              <a:gd name="T0" fmla="*/ 2147483647 w 321"/>
              <a:gd name="T1" fmla="*/ 2147483647 h 136"/>
              <a:gd name="T2" fmla="*/ 2147483647 w 321"/>
              <a:gd name="T3" fmla="*/ 2147483647 h 136"/>
              <a:gd name="T4" fmla="*/ 2147483647 w 321"/>
              <a:gd name="T5" fmla="*/ 2147483647 h 136"/>
              <a:gd name="T6" fmla="*/ 2147483647 w 321"/>
              <a:gd name="T7" fmla="*/ 2147483647 h 136"/>
              <a:gd name="T8" fmla="*/ 2147483647 w 321"/>
              <a:gd name="T9" fmla="*/ 2147483647 h 136"/>
              <a:gd name="T10" fmla="*/ 2147483647 w 321"/>
              <a:gd name="T11" fmla="*/ 2147483647 h 136"/>
              <a:gd name="T12" fmla="*/ 2147483647 w 321"/>
              <a:gd name="T13" fmla="*/ 0 h 136"/>
              <a:gd name="T14" fmla="*/ 2147483647 w 321"/>
              <a:gd name="T15" fmla="*/ 0 h 136"/>
              <a:gd name="T16" fmla="*/ 2147483647 w 321"/>
              <a:gd name="T17" fmla="*/ 0 h 136"/>
              <a:gd name="T18" fmla="*/ 2147483647 w 321"/>
              <a:gd name="T19" fmla="*/ 0 h 136"/>
              <a:gd name="T20" fmla="*/ 2147483647 w 321"/>
              <a:gd name="T21" fmla="*/ 2147483647 h 136"/>
              <a:gd name="T22" fmla="*/ 2147483647 w 321"/>
              <a:gd name="T23" fmla="*/ 2147483647 h 136"/>
              <a:gd name="T24" fmla="*/ 2147483647 w 321"/>
              <a:gd name="T25" fmla="*/ 2147483647 h 136"/>
              <a:gd name="T26" fmla="*/ 0 w 321"/>
              <a:gd name="T27" fmla="*/ 2147483647 h 136"/>
              <a:gd name="T28" fmla="*/ 2147483647 w 321"/>
              <a:gd name="T29" fmla="*/ 2147483647 h 136"/>
              <a:gd name="T30" fmla="*/ 2147483647 w 321"/>
              <a:gd name="T31" fmla="*/ 2147483647 h 1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1"/>
              <a:gd name="T49" fmla="*/ 0 h 136"/>
              <a:gd name="T50" fmla="*/ 321 w 321"/>
              <a:gd name="T51" fmla="*/ 136 h 1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1" h="136">
                <a:moveTo>
                  <a:pt x="321" y="7"/>
                </a:moveTo>
                <a:lnTo>
                  <a:pt x="35" y="122"/>
                </a:lnTo>
                <a:lnTo>
                  <a:pt x="28" y="122"/>
                </a:lnTo>
                <a:lnTo>
                  <a:pt x="28" y="115"/>
                </a:lnTo>
                <a:lnTo>
                  <a:pt x="321" y="0"/>
                </a:lnTo>
                <a:lnTo>
                  <a:pt x="321" y="7"/>
                </a:lnTo>
                <a:close/>
                <a:moveTo>
                  <a:pt x="43" y="136"/>
                </a:moveTo>
                <a:lnTo>
                  <a:pt x="0" y="129"/>
                </a:lnTo>
                <a:lnTo>
                  <a:pt x="28" y="93"/>
                </a:lnTo>
                <a:lnTo>
                  <a:pt x="43" y="1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>
              <a:solidFill>
                <a:srgbClr val="000000"/>
              </a:solidFill>
            </a:endParaRPr>
          </a:p>
        </p:txBody>
      </p:sp>
      <p:sp>
        <p:nvSpPr>
          <p:cNvPr id="16466" name="Line 116"/>
          <p:cNvSpPr>
            <a:spLocks noChangeShapeType="1"/>
          </p:cNvSpPr>
          <p:nvPr/>
        </p:nvSpPr>
        <p:spPr bwMode="auto">
          <a:xfrm>
            <a:off x="3922714" y="2333625"/>
            <a:ext cx="1587" cy="204788"/>
          </a:xfrm>
          <a:prstGeom prst="line">
            <a:avLst/>
          </a:prstGeom>
          <a:noFill/>
          <a:ln w="11113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>
              <a:solidFill>
                <a:srgbClr val="000000"/>
              </a:solidFill>
            </a:endParaRPr>
          </a:p>
        </p:txBody>
      </p:sp>
      <p:sp>
        <p:nvSpPr>
          <p:cNvPr id="16467" name="Line 117"/>
          <p:cNvSpPr>
            <a:spLocks noChangeShapeType="1"/>
          </p:cNvSpPr>
          <p:nvPr/>
        </p:nvSpPr>
        <p:spPr bwMode="auto">
          <a:xfrm>
            <a:off x="8313739" y="1720850"/>
            <a:ext cx="1587" cy="203200"/>
          </a:xfrm>
          <a:prstGeom prst="line">
            <a:avLst/>
          </a:prstGeom>
          <a:noFill/>
          <a:ln w="11113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>
              <a:solidFill>
                <a:srgbClr val="000000"/>
              </a:solidFill>
            </a:endParaRPr>
          </a:p>
        </p:txBody>
      </p:sp>
      <p:sp>
        <p:nvSpPr>
          <p:cNvPr id="16468" name="Rectangle 118"/>
          <p:cNvSpPr>
            <a:spLocks noChangeArrowheads="1"/>
          </p:cNvSpPr>
          <p:nvPr/>
        </p:nvSpPr>
        <p:spPr bwMode="auto">
          <a:xfrm>
            <a:off x="5353050" y="1720851"/>
            <a:ext cx="1735138" cy="715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469" name="Rectangle 119"/>
          <p:cNvSpPr>
            <a:spLocks noChangeArrowheads="1"/>
          </p:cNvSpPr>
          <p:nvPr/>
        </p:nvSpPr>
        <p:spPr bwMode="auto">
          <a:xfrm>
            <a:off x="5353050" y="1720851"/>
            <a:ext cx="1735138" cy="715963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470" name="Rectangle 120"/>
          <p:cNvSpPr>
            <a:spLocks noChangeArrowheads="1"/>
          </p:cNvSpPr>
          <p:nvPr/>
        </p:nvSpPr>
        <p:spPr bwMode="auto">
          <a:xfrm>
            <a:off x="5727700" y="1754189"/>
            <a:ext cx="1041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Disturbo di nuova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71" name="Rectangle 121"/>
          <p:cNvSpPr>
            <a:spLocks noChangeArrowheads="1"/>
          </p:cNvSpPr>
          <p:nvPr/>
        </p:nvSpPr>
        <p:spPr bwMode="auto">
          <a:xfrm>
            <a:off x="5807076" y="1912939"/>
            <a:ext cx="8747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insorgenza con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72" name="Rectangle 122"/>
          <p:cNvSpPr>
            <a:spLocks noChangeArrowheads="1"/>
          </p:cNvSpPr>
          <p:nvPr/>
        </p:nvSpPr>
        <p:spPr bwMode="auto">
          <a:xfrm>
            <a:off x="5534025" y="2060576"/>
            <a:ext cx="14303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caratteristiche cliniche di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73" name="Rectangle 123"/>
          <p:cNvSpPr>
            <a:spLocks noChangeArrowheads="1"/>
          </p:cNvSpPr>
          <p:nvPr/>
        </p:nvSpPr>
        <p:spPr bwMode="auto">
          <a:xfrm>
            <a:off x="5999164" y="2220914"/>
            <a:ext cx="4413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urgenza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74" name="Rectangle 124"/>
          <p:cNvSpPr>
            <a:spLocks noChangeArrowheads="1"/>
          </p:cNvSpPr>
          <p:nvPr/>
        </p:nvSpPr>
        <p:spPr bwMode="auto">
          <a:xfrm>
            <a:off x="6430964" y="2220914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75" name="Freeform 125"/>
          <p:cNvSpPr>
            <a:spLocks noEditPoints="1"/>
          </p:cNvSpPr>
          <p:nvPr/>
        </p:nvSpPr>
        <p:spPr bwMode="auto">
          <a:xfrm>
            <a:off x="6135688" y="1311275"/>
            <a:ext cx="68262" cy="306388"/>
          </a:xfrm>
          <a:custGeom>
            <a:avLst/>
            <a:gdLst>
              <a:gd name="T0" fmla="*/ 2147483647 w 43"/>
              <a:gd name="T1" fmla="*/ 0 h 193"/>
              <a:gd name="T2" fmla="*/ 2147483647 w 43"/>
              <a:gd name="T3" fmla="*/ 2147483647 h 193"/>
              <a:gd name="T4" fmla="*/ 2147483647 w 43"/>
              <a:gd name="T5" fmla="*/ 2147483647 h 193"/>
              <a:gd name="T6" fmla="*/ 2147483647 w 43"/>
              <a:gd name="T7" fmla="*/ 2147483647 h 193"/>
              <a:gd name="T8" fmla="*/ 2147483647 w 43"/>
              <a:gd name="T9" fmla="*/ 2147483647 h 193"/>
              <a:gd name="T10" fmla="*/ 2147483647 w 43"/>
              <a:gd name="T11" fmla="*/ 2147483647 h 193"/>
              <a:gd name="T12" fmla="*/ 2147483647 w 43"/>
              <a:gd name="T13" fmla="*/ 0 h 193"/>
              <a:gd name="T14" fmla="*/ 2147483647 w 43"/>
              <a:gd name="T15" fmla="*/ 0 h 193"/>
              <a:gd name="T16" fmla="*/ 2147483647 w 43"/>
              <a:gd name="T17" fmla="*/ 0 h 193"/>
              <a:gd name="T18" fmla="*/ 2147483647 w 43"/>
              <a:gd name="T19" fmla="*/ 0 h 193"/>
              <a:gd name="T20" fmla="*/ 2147483647 w 43"/>
              <a:gd name="T21" fmla="*/ 0 h 193"/>
              <a:gd name="T22" fmla="*/ 2147483647 w 43"/>
              <a:gd name="T23" fmla="*/ 0 h 193"/>
              <a:gd name="T24" fmla="*/ 2147483647 w 43"/>
              <a:gd name="T25" fmla="*/ 2147483647 h 193"/>
              <a:gd name="T26" fmla="*/ 2147483647 w 43"/>
              <a:gd name="T27" fmla="*/ 2147483647 h 193"/>
              <a:gd name="T28" fmla="*/ 0 w 43"/>
              <a:gd name="T29" fmla="*/ 2147483647 h 193"/>
              <a:gd name="T30" fmla="*/ 2147483647 w 43"/>
              <a:gd name="T31" fmla="*/ 2147483647 h 19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"/>
              <a:gd name="T49" fmla="*/ 0 h 193"/>
              <a:gd name="T50" fmla="*/ 43 w 43"/>
              <a:gd name="T51" fmla="*/ 193 h 19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" h="193">
                <a:moveTo>
                  <a:pt x="21" y="0"/>
                </a:moveTo>
                <a:lnTo>
                  <a:pt x="21" y="157"/>
                </a:lnTo>
                <a:lnTo>
                  <a:pt x="21" y="164"/>
                </a:lnTo>
                <a:lnTo>
                  <a:pt x="14" y="157"/>
                </a:lnTo>
                <a:lnTo>
                  <a:pt x="14" y="0"/>
                </a:lnTo>
                <a:lnTo>
                  <a:pt x="21" y="0"/>
                </a:lnTo>
                <a:close/>
                <a:moveTo>
                  <a:pt x="43" y="150"/>
                </a:moveTo>
                <a:lnTo>
                  <a:pt x="21" y="193"/>
                </a:lnTo>
                <a:lnTo>
                  <a:pt x="0" y="150"/>
                </a:lnTo>
                <a:lnTo>
                  <a:pt x="43" y="15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>
              <a:solidFill>
                <a:srgbClr val="000000"/>
              </a:solidFill>
            </a:endParaRPr>
          </a:p>
        </p:txBody>
      </p:sp>
      <p:sp>
        <p:nvSpPr>
          <p:cNvPr id="16476" name="Rectangle 126"/>
          <p:cNvSpPr>
            <a:spLocks noChangeArrowheads="1"/>
          </p:cNvSpPr>
          <p:nvPr/>
        </p:nvSpPr>
        <p:spPr bwMode="auto">
          <a:xfrm>
            <a:off x="5353050" y="2641601"/>
            <a:ext cx="1735138" cy="612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477" name="Rectangle 127"/>
          <p:cNvSpPr>
            <a:spLocks noChangeArrowheads="1"/>
          </p:cNvSpPr>
          <p:nvPr/>
        </p:nvSpPr>
        <p:spPr bwMode="auto">
          <a:xfrm>
            <a:off x="5353050" y="2641601"/>
            <a:ext cx="1735138" cy="6127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478" name="Rectangle 128"/>
          <p:cNvSpPr>
            <a:spLocks noChangeArrowheads="1"/>
          </p:cNvSpPr>
          <p:nvPr/>
        </p:nvSpPr>
        <p:spPr bwMode="auto">
          <a:xfrm>
            <a:off x="5519739" y="2708275"/>
            <a:ext cx="15128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Prenotazione consulenza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Urgente tramite numero CUP dedicato </a:t>
            </a:r>
            <a:r>
              <a:rPr lang="it-IT" altLang="it-IT" sz="1100" b="1" u="none">
                <a:solidFill>
                  <a:srgbClr val="FF0000"/>
                </a:solidFill>
                <a:latin typeface="Times New Roman" panose="02020603050405020304" pitchFamily="18" charset="0"/>
              </a:rPr>
              <a:t>800444432</a:t>
            </a:r>
            <a:endParaRPr lang="it-IT" altLang="it-IT" b="1" u="none">
              <a:solidFill>
                <a:srgbClr val="FF0000"/>
              </a:solidFill>
            </a:endParaRPr>
          </a:p>
        </p:txBody>
      </p:sp>
      <p:sp>
        <p:nvSpPr>
          <p:cNvPr id="16479" name="Rectangle 132"/>
          <p:cNvSpPr>
            <a:spLocks noChangeArrowheads="1"/>
          </p:cNvSpPr>
          <p:nvPr/>
        </p:nvSpPr>
        <p:spPr bwMode="auto">
          <a:xfrm>
            <a:off x="6657976" y="2992439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80" name="Rectangle 133"/>
          <p:cNvSpPr>
            <a:spLocks noChangeArrowheads="1"/>
          </p:cNvSpPr>
          <p:nvPr/>
        </p:nvSpPr>
        <p:spPr bwMode="auto">
          <a:xfrm>
            <a:off x="5353050" y="3402013"/>
            <a:ext cx="1735138" cy="13192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481" name="Rectangle 134"/>
          <p:cNvSpPr>
            <a:spLocks noChangeArrowheads="1"/>
          </p:cNvSpPr>
          <p:nvPr/>
        </p:nvSpPr>
        <p:spPr bwMode="auto">
          <a:xfrm>
            <a:off x="5353050" y="3402013"/>
            <a:ext cx="1735138" cy="131921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482" name="Rectangle 135"/>
          <p:cNvSpPr>
            <a:spLocks noChangeArrowheads="1"/>
          </p:cNvSpPr>
          <p:nvPr/>
        </p:nvSpPr>
        <p:spPr bwMode="auto">
          <a:xfrm>
            <a:off x="5703889" y="3425826"/>
            <a:ext cx="10763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Appuntamento per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83" name="Rectangle 136"/>
          <p:cNvSpPr>
            <a:spLocks noChangeArrowheads="1"/>
          </p:cNvSpPr>
          <p:nvPr/>
        </p:nvSpPr>
        <p:spPr bwMode="auto">
          <a:xfrm>
            <a:off x="5591176" y="3584576"/>
            <a:ext cx="9318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consulenza cardi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84" name="Rectangle 137"/>
          <p:cNvSpPr>
            <a:spLocks noChangeArrowheads="1"/>
          </p:cNvSpPr>
          <p:nvPr/>
        </p:nvSpPr>
        <p:spPr bwMode="auto">
          <a:xfrm>
            <a:off x="6499226" y="3584576"/>
            <a:ext cx="4492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ologica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85" name="Rectangle 138"/>
          <p:cNvSpPr>
            <a:spLocks noChangeArrowheads="1"/>
          </p:cNvSpPr>
          <p:nvPr/>
        </p:nvSpPr>
        <p:spPr bwMode="auto">
          <a:xfrm>
            <a:off x="5519738" y="3763963"/>
            <a:ext cx="14224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urgente entro 48/72 ore. 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86" name="Rectangle 139"/>
          <p:cNvSpPr>
            <a:spLocks noChangeArrowheads="1"/>
          </p:cNvSpPr>
          <p:nvPr/>
        </p:nvSpPr>
        <p:spPr bwMode="auto">
          <a:xfrm>
            <a:off x="5692776" y="3902076"/>
            <a:ext cx="12922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In caso di saturazione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87" name="Rectangle 140"/>
          <p:cNvSpPr>
            <a:spLocks noChangeArrowheads="1"/>
          </p:cNvSpPr>
          <p:nvPr/>
        </p:nvSpPr>
        <p:spPr bwMode="auto">
          <a:xfrm>
            <a:off x="5448301" y="4060826"/>
            <a:ext cx="16557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Dei posti programmati possibile contatto telefonico diretto con il cardiologo del Presidio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88" name="Rectangle 144"/>
          <p:cNvSpPr>
            <a:spLocks noChangeArrowheads="1"/>
          </p:cNvSpPr>
          <p:nvPr/>
        </p:nvSpPr>
        <p:spPr bwMode="auto">
          <a:xfrm>
            <a:off x="6453189" y="4527551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89" name="Rectangle 145"/>
          <p:cNvSpPr>
            <a:spLocks noChangeArrowheads="1"/>
          </p:cNvSpPr>
          <p:nvPr/>
        </p:nvSpPr>
        <p:spPr bwMode="auto">
          <a:xfrm>
            <a:off x="5353050" y="4926013"/>
            <a:ext cx="1735138" cy="920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490" name="Rectangle 146"/>
          <p:cNvSpPr>
            <a:spLocks noChangeArrowheads="1"/>
          </p:cNvSpPr>
          <p:nvPr/>
        </p:nvSpPr>
        <p:spPr bwMode="auto">
          <a:xfrm>
            <a:off x="5353050" y="4926013"/>
            <a:ext cx="1735138" cy="920750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491" name="Rectangle 147"/>
          <p:cNvSpPr>
            <a:spLocks noChangeArrowheads="1"/>
          </p:cNvSpPr>
          <p:nvPr/>
        </p:nvSpPr>
        <p:spPr bwMode="auto">
          <a:xfrm>
            <a:off x="5443539" y="4959351"/>
            <a:ext cx="1628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Esecuzione della consulenza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92" name="Rectangle 148"/>
          <p:cNvSpPr>
            <a:spLocks noChangeArrowheads="1"/>
          </p:cNvSpPr>
          <p:nvPr/>
        </p:nvSpPr>
        <p:spPr bwMode="auto">
          <a:xfrm>
            <a:off x="5635625" y="5118101"/>
            <a:ext cx="12319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e pianificazione degli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93" name="Rectangle 149"/>
          <p:cNvSpPr>
            <a:spLocks noChangeArrowheads="1"/>
          </p:cNvSpPr>
          <p:nvPr/>
        </p:nvSpPr>
        <p:spPr bwMode="auto">
          <a:xfrm>
            <a:off x="5635625" y="5278439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ulteriori accertamenti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94" name="Rectangle 150"/>
          <p:cNvSpPr>
            <a:spLocks noChangeArrowheads="1"/>
          </p:cNvSpPr>
          <p:nvPr/>
        </p:nvSpPr>
        <p:spPr bwMode="auto">
          <a:xfrm>
            <a:off x="5465764" y="5437189"/>
            <a:ext cx="15716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necessari e/o dell’eventuale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95" name="Rectangle 151"/>
          <p:cNvSpPr>
            <a:spLocks noChangeArrowheads="1"/>
          </p:cNvSpPr>
          <p:nvPr/>
        </p:nvSpPr>
        <p:spPr bwMode="auto">
          <a:xfrm>
            <a:off x="5659439" y="5595939"/>
            <a:ext cx="4984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ricovero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96" name="Rectangle 152"/>
          <p:cNvSpPr>
            <a:spLocks noChangeArrowheads="1"/>
          </p:cNvSpPr>
          <p:nvPr/>
        </p:nvSpPr>
        <p:spPr bwMode="auto">
          <a:xfrm>
            <a:off x="6146800" y="5595939"/>
            <a:ext cx="6413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ospedaliero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97" name="Rectangle 153"/>
          <p:cNvSpPr>
            <a:spLocks noChangeArrowheads="1"/>
          </p:cNvSpPr>
          <p:nvPr/>
        </p:nvSpPr>
        <p:spPr bwMode="auto">
          <a:xfrm>
            <a:off x="6770689" y="5595939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498" name="Line 154"/>
          <p:cNvSpPr>
            <a:spLocks noChangeShapeType="1"/>
          </p:cNvSpPr>
          <p:nvPr/>
        </p:nvSpPr>
        <p:spPr bwMode="auto">
          <a:xfrm>
            <a:off x="6169025" y="4721225"/>
            <a:ext cx="1588" cy="204788"/>
          </a:xfrm>
          <a:prstGeom prst="line">
            <a:avLst/>
          </a:prstGeom>
          <a:noFill/>
          <a:ln w="11113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>
              <a:solidFill>
                <a:srgbClr val="000000"/>
              </a:solidFill>
            </a:endParaRPr>
          </a:p>
        </p:txBody>
      </p:sp>
      <p:sp>
        <p:nvSpPr>
          <p:cNvPr id="16499" name="Line 155"/>
          <p:cNvSpPr>
            <a:spLocks noChangeShapeType="1"/>
          </p:cNvSpPr>
          <p:nvPr/>
        </p:nvSpPr>
        <p:spPr bwMode="auto">
          <a:xfrm>
            <a:off x="6169025" y="3300413"/>
            <a:ext cx="1588" cy="101600"/>
          </a:xfrm>
          <a:prstGeom prst="line">
            <a:avLst/>
          </a:prstGeom>
          <a:noFill/>
          <a:ln w="11113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>
              <a:solidFill>
                <a:srgbClr val="000000"/>
              </a:solidFill>
            </a:endParaRPr>
          </a:p>
        </p:txBody>
      </p:sp>
      <p:sp>
        <p:nvSpPr>
          <p:cNvPr id="16500" name="Line 156"/>
          <p:cNvSpPr>
            <a:spLocks noChangeShapeType="1"/>
          </p:cNvSpPr>
          <p:nvPr/>
        </p:nvSpPr>
        <p:spPr bwMode="auto">
          <a:xfrm>
            <a:off x="6169025" y="2481264"/>
            <a:ext cx="1588" cy="204787"/>
          </a:xfrm>
          <a:prstGeom prst="line">
            <a:avLst/>
          </a:prstGeom>
          <a:noFill/>
          <a:ln w="11113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>
              <a:solidFill>
                <a:srgbClr val="000000"/>
              </a:solidFill>
            </a:endParaRPr>
          </a:p>
        </p:txBody>
      </p:sp>
      <p:sp>
        <p:nvSpPr>
          <p:cNvPr id="16501" name="Rectangle 157"/>
          <p:cNvSpPr>
            <a:spLocks noChangeArrowheads="1"/>
          </p:cNvSpPr>
          <p:nvPr/>
        </p:nvSpPr>
        <p:spPr bwMode="auto">
          <a:xfrm>
            <a:off x="5353050" y="6051550"/>
            <a:ext cx="1735138" cy="407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502" name="Rectangle 158"/>
          <p:cNvSpPr>
            <a:spLocks noChangeArrowheads="1"/>
          </p:cNvSpPr>
          <p:nvPr/>
        </p:nvSpPr>
        <p:spPr bwMode="auto">
          <a:xfrm>
            <a:off x="5353050" y="6051550"/>
            <a:ext cx="1735138" cy="40798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503" name="Rectangle 159"/>
          <p:cNvSpPr>
            <a:spLocks noChangeArrowheads="1"/>
          </p:cNvSpPr>
          <p:nvPr/>
        </p:nvSpPr>
        <p:spPr bwMode="auto">
          <a:xfrm>
            <a:off x="5567363" y="6084889"/>
            <a:ext cx="134492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Reinvio del pz al MMG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504" name="Rectangle 160"/>
          <p:cNvSpPr>
            <a:spLocks noChangeArrowheads="1"/>
          </p:cNvSpPr>
          <p:nvPr/>
        </p:nvSpPr>
        <p:spPr bwMode="auto">
          <a:xfrm>
            <a:off x="6861176" y="6084889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u="none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it-IT" altLang="it-IT" u="none">
              <a:solidFill>
                <a:srgbClr val="000066"/>
              </a:solidFill>
            </a:endParaRPr>
          </a:p>
        </p:txBody>
      </p:sp>
      <p:sp>
        <p:nvSpPr>
          <p:cNvPr id="16505" name="Line 161"/>
          <p:cNvSpPr>
            <a:spLocks noChangeShapeType="1"/>
          </p:cNvSpPr>
          <p:nvPr/>
        </p:nvSpPr>
        <p:spPr bwMode="auto">
          <a:xfrm>
            <a:off x="6169025" y="5846764"/>
            <a:ext cx="1588" cy="204787"/>
          </a:xfrm>
          <a:prstGeom prst="line">
            <a:avLst/>
          </a:prstGeom>
          <a:noFill/>
          <a:ln w="11113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>
              <a:solidFill>
                <a:srgbClr val="000000"/>
              </a:solidFill>
            </a:endParaRPr>
          </a:p>
        </p:txBody>
      </p:sp>
      <p:sp>
        <p:nvSpPr>
          <p:cNvPr id="16506" name="CasellaDiTesto 130"/>
          <p:cNvSpPr txBox="1">
            <a:spLocks noChangeArrowheads="1"/>
          </p:cNvSpPr>
          <p:nvPr/>
        </p:nvSpPr>
        <p:spPr bwMode="auto">
          <a:xfrm>
            <a:off x="1703389" y="115889"/>
            <a:ext cx="68405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u="none">
                <a:solidFill>
                  <a:srgbClr val="002060"/>
                </a:solidFill>
              </a:rPr>
              <a:t>FAST TRACK CARDIOLOGICO IN REGIME DI DAY SERVICE: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u="none">
                <a:solidFill>
                  <a:srgbClr val="002060"/>
                </a:solidFill>
              </a:rPr>
              <a:t>Flow Chart riassuntiva del percorso</a:t>
            </a:r>
          </a:p>
        </p:txBody>
      </p:sp>
    </p:spTree>
    <p:extLst>
      <p:ext uri="{BB962C8B-B14F-4D97-AF65-F5344CB8AC3E}">
        <p14:creationId xmlns:p14="http://schemas.microsoft.com/office/powerpoint/2010/main" val="23055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640013" y="749300"/>
            <a:ext cx="7162800" cy="647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700" dirty="0">
                <a:solidFill>
                  <a:prstClr val="white"/>
                </a:solidFill>
                <a:latin typeface="Corbel" panose="020B0503020204020204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b="1" dirty="0">
                <a:solidFill>
                  <a:prstClr val="white"/>
                </a:solidFill>
                <a:latin typeface="Corbel" panose="020B0503020204020204" pitchFamily="34" charset="0"/>
              </a:rPr>
              <a:t> 	</a:t>
            </a:r>
            <a:r>
              <a:rPr lang="it-IT" altLang="it-IT" sz="1400" b="1" dirty="0">
                <a:solidFill>
                  <a:srgbClr val="FFFF00"/>
                </a:solidFill>
                <a:latin typeface="Corbel" panose="020B0503020204020204" pitchFamily="34" charset="0"/>
              </a:rPr>
              <a:t>BNP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solidFill>
                  <a:prstClr val="white"/>
                </a:solidFill>
                <a:latin typeface="Times New Roman" panose="02020603050405020304" pitchFamily="18" charset="0"/>
              </a:rPr>
              <a:t>·</a:t>
            </a: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        	&lt; 250 </a:t>
            </a:r>
            <a:r>
              <a:rPr lang="it-IT" altLang="it-IT" sz="1200" dirty="0" err="1">
                <a:solidFill>
                  <a:prstClr val="white"/>
                </a:solidFill>
                <a:latin typeface="Corbel" panose="020B0503020204020204" pitchFamily="34" charset="0"/>
              </a:rPr>
              <a:t>pgr</a:t>
            </a: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/ml:    					(Punti 1)</a:t>
            </a:r>
            <a:endParaRPr lang="it-IT" altLang="it-IT" sz="1200" b="1" dirty="0">
              <a:solidFill>
                <a:prstClr val="white"/>
              </a:solidFill>
              <a:latin typeface="Corbel" panose="020B0503020204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250/500 </a:t>
            </a:r>
            <a:r>
              <a:rPr lang="it-IT" altLang="it-IT" sz="1200" dirty="0" err="1">
                <a:solidFill>
                  <a:prstClr val="white"/>
                </a:solidFill>
                <a:latin typeface="Corbel" panose="020B0503020204020204" pitchFamily="34" charset="0"/>
              </a:rPr>
              <a:t>pgr</a:t>
            </a: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/ml:					(Punti </a:t>
            </a:r>
            <a:r>
              <a:rPr lang="it-IT" altLang="it-IT" sz="1200" dirty="0" smtClean="0">
                <a:solidFill>
                  <a:prstClr val="white"/>
                </a:solidFill>
                <a:latin typeface="Corbel" panose="020B0503020204020204" pitchFamily="34" charset="0"/>
              </a:rPr>
              <a:t>2)</a:t>
            </a:r>
            <a:endParaRPr lang="it-IT" altLang="it-IT" sz="1200" dirty="0">
              <a:solidFill>
                <a:prstClr val="white"/>
              </a:solidFill>
              <a:latin typeface="Corbel" panose="020B0503020204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&gt; 500 </a:t>
            </a:r>
            <a:r>
              <a:rPr lang="it-IT" altLang="it-IT" sz="1200" dirty="0" err="1">
                <a:solidFill>
                  <a:prstClr val="white"/>
                </a:solidFill>
                <a:latin typeface="Corbel" panose="020B0503020204020204" pitchFamily="34" charset="0"/>
              </a:rPr>
              <a:t>pgr</a:t>
            </a: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/ml:					(Punti </a:t>
            </a:r>
            <a:r>
              <a:rPr lang="it-IT" altLang="it-IT" sz="1200" dirty="0" smtClean="0">
                <a:solidFill>
                  <a:prstClr val="white"/>
                </a:solidFill>
                <a:latin typeface="Corbel" panose="020B0503020204020204" pitchFamily="34" charset="0"/>
              </a:rPr>
              <a:t>3)</a:t>
            </a:r>
            <a:endParaRPr lang="it-IT" altLang="it-IT" sz="1200" dirty="0">
              <a:solidFill>
                <a:prstClr val="white"/>
              </a:solidFill>
              <a:latin typeface="Corbel" panose="020B0503020204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 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b="1" dirty="0">
                <a:solidFill>
                  <a:prstClr val="white"/>
                </a:solidFill>
                <a:latin typeface="Corbel" panose="020B0503020204020204" pitchFamily="34" charset="0"/>
              </a:rPr>
              <a:t>	</a:t>
            </a:r>
            <a:r>
              <a:rPr lang="it-IT" altLang="it-IT" sz="1400" b="1" dirty="0">
                <a:solidFill>
                  <a:srgbClr val="FFFF00"/>
                </a:solidFill>
                <a:latin typeface="Corbel" panose="020B0503020204020204" pitchFamily="34" charset="0"/>
              </a:rPr>
              <a:t>Numero ricoveri per S.C.</a:t>
            </a:r>
            <a:r>
              <a:rPr lang="it-IT" altLang="it-IT" sz="1200" b="1" dirty="0">
                <a:solidFill>
                  <a:srgbClr val="FFFF00"/>
                </a:solidFill>
                <a:latin typeface="Corbel" panose="020B0503020204020204" pitchFamily="34" charset="0"/>
              </a:rPr>
              <a:t> negli ultimi 6 mesi:</a:t>
            </a:r>
            <a:endParaRPr lang="it-IT" altLang="it-IT" sz="1200" dirty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Nessun ricovero per SC				(Punti 1)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1 ricovero per SC					(Punti 2)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&gt; 1 ricovero per SC					(Punti 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 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b="1" dirty="0">
                <a:solidFill>
                  <a:prstClr val="white"/>
                </a:solidFill>
                <a:latin typeface="Corbel" panose="020B0503020204020204" pitchFamily="34" charset="0"/>
              </a:rPr>
              <a:t>	</a:t>
            </a:r>
            <a:r>
              <a:rPr lang="it-IT" altLang="it-IT" sz="1400" b="1" dirty="0">
                <a:solidFill>
                  <a:srgbClr val="FFFF00"/>
                </a:solidFill>
                <a:latin typeface="Corbel" panose="020B0503020204020204" pitchFamily="34" charset="0"/>
              </a:rPr>
              <a:t>Classe NYHA:</a:t>
            </a:r>
            <a:endParaRPr lang="it-IT" altLang="it-IT" sz="1400" dirty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NYHA II					(Punti 1)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NYHA II/III					(Punti 2)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NYHA III/IV					(Punti 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 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b="1" dirty="0">
                <a:solidFill>
                  <a:prstClr val="white"/>
                </a:solidFill>
                <a:latin typeface="Corbel" panose="020B0503020204020204" pitchFamily="34" charset="0"/>
              </a:rPr>
              <a:t>	</a:t>
            </a:r>
            <a:r>
              <a:rPr lang="it-IT" altLang="it-IT" sz="1400" b="1" dirty="0">
                <a:solidFill>
                  <a:srgbClr val="FFFF00"/>
                </a:solidFill>
                <a:latin typeface="Corbel" panose="020B0503020204020204" pitchFamily="34" charset="0"/>
              </a:rPr>
              <a:t>Frazione d’eiezione (EF):</a:t>
            </a:r>
            <a:endParaRPr lang="it-IT" altLang="it-IT" sz="1400" dirty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EF &gt; 40%					(Punti 1)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EF 30/40%					(Punti 2)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EF &lt; 30%					(Punti 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b="1" dirty="0">
                <a:solidFill>
                  <a:prstClr val="white"/>
                </a:solidFill>
                <a:latin typeface="Corbel" panose="020B0503020204020204" pitchFamily="34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b="1" dirty="0">
                <a:solidFill>
                  <a:prstClr val="white"/>
                </a:solidFill>
                <a:latin typeface="Corbel" panose="020B0503020204020204" pitchFamily="34" charset="0"/>
              </a:rPr>
              <a:t>	</a:t>
            </a:r>
            <a:r>
              <a:rPr lang="it-IT" altLang="it-IT" sz="1400" b="1" dirty="0">
                <a:solidFill>
                  <a:srgbClr val="FFFF00"/>
                </a:solidFill>
                <a:latin typeface="Corbel" panose="020B0503020204020204" pitchFamily="34" charset="0"/>
              </a:rPr>
              <a:t>Funzionalità renale (creatinina clearance Formula </a:t>
            </a:r>
            <a:r>
              <a:rPr lang="it-IT" altLang="it-IT" sz="1400" b="1" dirty="0" err="1">
                <a:solidFill>
                  <a:srgbClr val="FFFF00"/>
                </a:solidFill>
                <a:latin typeface="Corbel" panose="020B0503020204020204" pitchFamily="34" charset="0"/>
              </a:rPr>
              <a:t>Cockroft</a:t>
            </a:r>
            <a:r>
              <a:rPr lang="it-IT" altLang="it-IT" sz="1400" b="1" dirty="0">
                <a:solidFill>
                  <a:srgbClr val="FFFF00"/>
                </a:solidFill>
                <a:latin typeface="Corbel" panose="020B0503020204020204" pitchFamily="34" charset="0"/>
              </a:rPr>
              <a:t>)</a:t>
            </a:r>
            <a:r>
              <a:rPr lang="it-IT" altLang="it-IT" sz="1200" dirty="0">
                <a:solidFill>
                  <a:srgbClr val="FFFF00"/>
                </a:solidFill>
                <a:latin typeface="Corbel" panose="020B0503020204020204" pitchFamily="34" charset="0"/>
              </a:rPr>
              <a:t> 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 dirty="0" err="1">
                <a:solidFill>
                  <a:prstClr val="white"/>
                </a:solidFill>
                <a:latin typeface="Corbel" panose="020B0503020204020204" pitchFamily="34" charset="0"/>
              </a:rPr>
              <a:t>CrCl</a:t>
            </a: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 &gt; 60 ml/</a:t>
            </a:r>
            <a:r>
              <a:rPr lang="it-IT" altLang="it-IT" sz="1200" dirty="0" err="1">
                <a:solidFill>
                  <a:prstClr val="white"/>
                </a:solidFill>
                <a:latin typeface="Corbel" panose="020B0503020204020204" pitchFamily="34" charset="0"/>
              </a:rPr>
              <a:t>min</a:t>
            </a: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                                                                                                     	 (Punti 1)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it-IT" altLang="it-IT" sz="1200" dirty="0" err="1">
                <a:solidFill>
                  <a:prstClr val="white"/>
                </a:solidFill>
                <a:latin typeface="Corbel" panose="020B0503020204020204" pitchFamily="34" charset="0"/>
              </a:rPr>
              <a:t>CrCl</a:t>
            </a: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 30/60 ml/</a:t>
            </a:r>
            <a:r>
              <a:rPr lang="it-IT" altLang="it-IT" sz="1200" dirty="0" err="1">
                <a:solidFill>
                  <a:prstClr val="white"/>
                </a:solidFill>
                <a:latin typeface="Corbel" panose="020B0503020204020204" pitchFamily="34" charset="0"/>
              </a:rPr>
              <a:t>min</a:t>
            </a: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					(Punti 2)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 dirty="0" err="1">
                <a:solidFill>
                  <a:prstClr val="white"/>
                </a:solidFill>
                <a:latin typeface="Corbel" panose="020B0503020204020204" pitchFamily="34" charset="0"/>
              </a:rPr>
              <a:t>CrCl</a:t>
            </a: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 &lt; 60 ml/</a:t>
            </a:r>
            <a:r>
              <a:rPr lang="it-IT" altLang="it-IT" sz="1200" dirty="0" err="1">
                <a:solidFill>
                  <a:prstClr val="white"/>
                </a:solidFill>
                <a:latin typeface="Corbel" panose="020B0503020204020204" pitchFamily="34" charset="0"/>
              </a:rPr>
              <a:t>min</a:t>
            </a: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					(Punti 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b="1" dirty="0">
                <a:solidFill>
                  <a:prstClr val="white"/>
                </a:solidFill>
                <a:latin typeface="Corbel" panose="020B0503020204020204" pitchFamily="34" charset="0"/>
              </a:rPr>
              <a:t> </a:t>
            </a:r>
            <a:endParaRPr lang="it-IT" altLang="it-IT" sz="1200" dirty="0">
              <a:solidFill>
                <a:prstClr val="white"/>
              </a:solidFill>
              <a:latin typeface="Corbel" panose="020B0503020204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b="1" dirty="0">
                <a:solidFill>
                  <a:prstClr val="white"/>
                </a:solidFill>
                <a:latin typeface="Corbel" panose="020B0503020204020204" pitchFamily="34" charset="0"/>
              </a:rPr>
              <a:t> 	</a:t>
            </a:r>
            <a:r>
              <a:rPr lang="it-IT" altLang="it-IT" sz="1400" b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Comorbilità</a:t>
            </a:r>
            <a:r>
              <a:rPr lang="it-IT" altLang="it-IT" sz="1400" b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:</a:t>
            </a:r>
            <a:endParaRPr lang="it-IT" altLang="it-IT" sz="1400" dirty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 dirty="0" smtClean="0">
                <a:solidFill>
                  <a:prstClr val="white"/>
                </a:solidFill>
                <a:latin typeface="Corbel" panose="020B0503020204020204" pitchFamily="34" charset="0"/>
              </a:rPr>
              <a:t>Ipertensione</a:t>
            </a: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					</a:t>
            </a:r>
            <a:r>
              <a:rPr lang="it-IT" altLang="it-IT" sz="1200" dirty="0" smtClean="0">
                <a:solidFill>
                  <a:prstClr val="white"/>
                </a:solidFill>
                <a:latin typeface="Corbel" panose="020B0503020204020204" pitchFamily="34" charset="0"/>
              </a:rPr>
              <a:t>(</a:t>
            </a: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Punti 1)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 dirty="0" smtClean="0">
                <a:solidFill>
                  <a:prstClr val="white"/>
                </a:solidFill>
                <a:latin typeface="Corbel" panose="020B0503020204020204" pitchFamily="34" charset="0"/>
              </a:rPr>
              <a:t>Diabete</a:t>
            </a: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					(Punti </a:t>
            </a:r>
            <a:r>
              <a:rPr lang="it-IT" altLang="it-IT" sz="1200" dirty="0" smtClean="0">
                <a:solidFill>
                  <a:prstClr val="white"/>
                </a:solidFill>
                <a:latin typeface="Corbel" panose="020B0503020204020204" pitchFamily="34" charset="0"/>
              </a:rPr>
              <a:t>1)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 dirty="0" smtClean="0">
                <a:solidFill>
                  <a:prstClr val="white"/>
                </a:solidFill>
                <a:latin typeface="Corbel" panose="020B0503020204020204" pitchFamily="34" charset="0"/>
              </a:rPr>
              <a:t>BPCO                                                                                                                                                        (Punti 1)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 dirty="0" smtClean="0">
                <a:solidFill>
                  <a:prstClr val="white"/>
                </a:solidFill>
                <a:latin typeface="Corbel" panose="020B0503020204020204" pitchFamily="34" charset="0"/>
              </a:rPr>
              <a:t>Anemia                                                                                                                                                    (Punti 1)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 dirty="0" smtClean="0">
                <a:solidFill>
                  <a:prstClr val="white"/>
                </a:solidFill>
                <a:latin typeface="Corbel" panose="020B0503020204020204" pitchFamily="34" charset="0"/>
              </a:rPr>
              <a:t>FA</a:t>
            </a: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						(Punti </a:t>
            </a:r>
            <a:r>
              <a:rPr lang="it-IT" altLang="it-IT" sz="1200" dirty="0" smtClean="0">
                <a:solidFill>
                  <a:prstClr val="white"/>
                </a:solidFill>
                <a:latin typeface="Corbel" panose="020B0503020204020204" pitchFamily="34" charset="0"/>
              </a:rPr>
              <a:t>1)</a:t>
            </a:r>
            <a:endParaRPr lang="it-IT" altLang="it-IT" sz="1200" dirty="0">
              <a:solidFill>
                <a:prstClr val="white"/>
              </a:solidFill>
              <a:latin typeface="Corbel" panose="020B0503020204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  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solidFill>
                  <a:prstClr val="white"/>
                </a:solidFill>
                <a:latin typeface="Corbel" panose="020B0503020204020204" pitchFamily="34" charset="0"/>
              </a:rPr>
              <a:t>	</a:t>
            </a:r>
            <a:r>
              <a:rPr lang="it-IT" altLang="it-IT" sz="1200" b="1" dirty="0">
                <a:solidFill>
                  <a:srgbClr val="FF3300"/>
                </a:solidFill>
                <a:latin typeface="Corbel" panose="020B0503020204020204" pitchFamily="34" charset="0"/>
              </a:rPr>
              <a:t>SCORE TOTALE</a:t>
            </a:r>
            <a:r>
              <a:rPr lang="it-IT" altLang="it-IT" sz="1200" dirty="0">
                <a:solidFill>
                  <a:srgbClr val="FF3300"/>
                </a:solidFill>
                <a:latin typeface="Corbel" panose="020B0503020204020204" pitchFamily="34" charset="0"/>
              </a:rPr>
              <a:t>					(…….)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2478025" y="-82295"/>
            <a:ext cx="6803136" cy="100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90800" bIns="19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altLang="it-IT" sz="1400" b="1" dirty="0">
                <a:solidFill>
                  <a:prstClr val="white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 b="1" dirty="0" smtClean="0">
                <a:solidFill>
                  <a:prstClr val="white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TAV centro HF-SCORE</a:t>
            </a:r>
          </a:p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STRATIFICAZIONE </a:t>
            </a:r>
            <a:r>
              <a:rPr lang="it-IT" altLang="it-IT" sz="2000" b="1" dirty="0">
                <a:latin typeface="Corbel" panose="020B0503020204020204" pitchFamily="34" charset="0"/>
                <a:cs typeface="Times New Roman" panose="02020603050405020304" pitchFamily="18" charset="0"/>
              </a:rPr>
              <a:t>PROGNOSTICA ALLA DIMISSIONE</a:t>
            </a:r>
          </a:p>
        </p:txBody>
      </p:sp>
    </p:spTree>
    <p:extLst>
      <p:ext uri="{BB962C8B-B14F-4D97-AF65-F5344CB8AC3E}">
        <p14:creationId xmlns:p14="http://schemas.microsoft.com/office/powerpoint/2010/main" val="15980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1" y="178454"/>
            <a:ext cx="11208253" cy="630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05" y="201168"/>
            <a:ext cx="11558017" cy="650138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805240" y="5458952"/>
            <a:ext cx="83354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5" y="116234"/>
            <a:ext cx="11611471" cy="653145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600856" y="5404089"/>
            <a:ext cx="4608512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00"/>
                </a:solidFill>
              </a:rPr>
              <a:t>Score calcolato dal sistema: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</a:rPr>
              <a:t>&lt; 15 bassa probabilità di reingresso ospedaliero</a:t>
            </a:r>
            <a:endParaRPr lang="it-IT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</a:rPr>
              <a:t>&gt; 15 alta probabilità di reingresso ospedaliero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600200" y="2089299"/>
            <a:ext cx="8558784" cy="25853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Istituzione della figura dell’infermiere di transizione </a:t>
            </a:r>
            <a:r>
              <a:rPr lang="it-IT" dirty="0">
                <a:solidFill>
                  <a:prstClr val="black"/>
                </a:solidFill>
              </a:rPr>
              <a:t>a cui fanno riferimento tutti i reparti di degenza (Cardiologia </a:t>
            </a:r>
            <a:r>
              <a:rPr lang="it-IT" dirty="0" err="1">
                <a:solidFill>
                  <a:prstClr val="black"/>
                </a:solidFill>
              </a:rPr>
              <a:t>Med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Int</a:t>
            </a:r>
            <a:r>
              <a:rPr lang="it-IT" dirty="0">
                <a:solidFill>
                  <a:prstClr val="black"/>
                </a:solidFill>
              </a:rPr>
              <a:t> , Geriatria </a:t>
            </a:r>
            <a:r>
              <a:rPr lang="it-IT" dirty="0" err="1">
                <a:solidFill>
                  <a:prstClr val="black"/>
                </a:solidFill>
              </a:rPr>
              <a:t>ecc</a:t>
            </a:r>
            <a:r>
              <a:rPr lang="it-IT" dirty="0">
                <a:solidFill>
                  <a:prstClr val="black"/>
                </a:solidFill>
              </a:rPr>
              <a:t>) per segnalare la dimissione di un pz con scompenso. </a:t>
            </a:r>
            <a:endParaRPr lang="it-IT" dirty="0" smtClean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Compiti </a:t>
            </a:r>
            <a:r>
              <a:rPr lang="it-IT" dirty="0">
                <a:solidFill>
                  <a:prstClr val="black"/>
                </a:solidFill>
              </a:rPr>
              <a:t>dell’</a:t>
            </a:r>
            <a:r>
              <a:rPr lang="it-IT" dirty="0" err="1">
                <a:solidFill>
                  <a:prstClr val="black"/>
                </a:solidFill>
              </a:rPr>
              <a:t>Inf</a:t>
            </a:r>
            <a:r>
              <a:rPr lang="it-IT" dirty="0">
                <a:solidFill>
                  <a:prstClr val="black"/>
                </a:solidFill>
              </a:rPr>
              <a:t> di transizione: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prstClr val="black"/>
                </a:solidFill>
              </a:rPr>
              <a:t>Counseling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pre</a:t>
            </a:r>
            <a:r>
              <a:rPr lang="it-IT" dirty="0">
                <a:solidFill>
                  <a:prstClr val="black"/>
                </a:solidFill>
              </a:rPr>
              <a:t> dimissione particolarmente mirato a stili di vita, modalità di assunzione, finalità ed effetti collaterali della terapia medica prescritta 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prstClr val="black"/>
                </a:solidFill>
              </a:rPr>
              <a:t>Consegna della modulistica per pz e MMG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prstClr val="black"/>
                </a:solidFill>
              </a:rPr>
              <a:t>Pianificazione dei controlli ambulatoriali di follow-up  </a:t>
            </a:r>
          </a:p>
        </p:txBody>
      </p:sp>
    </p:spTree>
    <p:extLst>
      <p:ext uri="{BB962C8B-B14F-4D97-AF65-F5344CB8AC3E}">
        <p14:creationId xmlns:p14="http://schemas.microsoft.com/office/powerpoint/2010/main" val="160035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sellaDiTesto 1"/>
          <p:cNvSpPr txBox="1">
            <a:spLocks noChangeArrowheads="1"/>
          </p:cNvSpPr>
          <p:nvPr/>
        </p:nvSpPr>
        <p:spPr bwMode="auto">
          <a:xfrm>
            <a:off x="2866074" y="374333"/>
            <a:ext cx="6840537" cy="40005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002060"/>
                </a:solidFill>
              </a:rPr>
              <a:t>FOLLOW-UP DOPO LA DIMISSIONE OSPEDALIERA</a:t>
            </a:r>
          </a:p>
        </p:txBody>
      </p:sp>
      <p:sp>
        <p:nvSpPr>
          <p:cNvPr id="27651" name="CasellaDiTesto 2"/>
          <p:cNvSpPr txBox="1">
            <a:spLocks noChangeArrowheads="1"/>
          </p:cNvSpPr>
          <p:nvPr/>
        </p:nvSpPr>
        <p:spPr bwMode="auto">
          <a:xfrm>
            <a:off x="2640013" y="1268413"/>
            <a:ext cx="2303462" cy="8318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C00000"/>
                </a:solidFill>
              </a:rPr>
              <a:t>PZ A BASSO PROFILO DI RISCHIO  (SCORE &lt; </a:t>
            </a:r>
            <a:r>
              <a:rPr lang="it-IT" altLang="it-IT" sz="1600" b="1" dirty="0" smtClean="0">
                <a:solidFill>
                  <a:srgbClr val="C00000"/>
                </a:solidFill>
              </a:rPr>
              <a:t>15)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sp>
        <p:nvSpPr>
          <p:cNvPr id="27652" name="CasellaDiTesto 3"/>
          <p:cNvSpPr txBox="1">
            <a:spLocks noChangeArrowheads="1"/>
          </p:cNvSpPr>
          <p:nvPr/>
        </p:nvSpPr>
        <p:spPr bwMode="auto">
          <a:xfrm>
            <a:off x="2135189" y="2349500"/>
            <a:ext cx="3455987" cy="156966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>
                <a:solidFill>
                  <a:srgbClr val="002060"/>
                </a:solidFill>
              </a:rPr>
              <a:t>Follow-up di 6 mesi presso l’ambulatorio Scompenso </a:t>
            </a:r>
            <a:r>
              <a:rPr lang="it-IT" altLang="it-IT" sz="1600" dirty="0" smtClean="0">
                <a:solidFill>
                  <a:srgbClr val="002060"/>
                </a:solidFill>
              </a:rPr>
              <a:t>Cardiaco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 smtClean="0">
                <a:solidFill>
                  <a:srgbClr val="002060"/>
                </a:solidFill>
              </a:rPr>
              <a:t>1° visita medica a 20/30 gg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 smtClean="0">
                <a:solidFill>
                  <a:srgbClr val="002060"/>
                </a:solidFill>
              </a:rPr>
              <a:t>2° visita </a:t>
            </a:r>
            <a:r>
              <a:rPr lang="it-IT" altLang="it-IT" sz="1600" dirty="0" err="1" smtClean="0">
                <a:solidFill>
                  <a:srgbClr val="002060"/>
                </a:solidFill>
              </a:rPr>
              <a:t>Amb</a:t>
            </a:r>
            <a:r>
              <a:rPr lang="it-IT" altLang="it-IT" sz="1600" dirty="0" smtClean="0">
                <a:solidFill>
                  <a:srgbClr val="002060"/>
                </a:solidFill>
              </a:rPr>
              <a:t> Infermieristico 3 mesi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 smtClean="0">
                <a:solidFill>
                  <a:srgbClr val="002060"/>
                </a:solidFill>
              </a:rPr>
              <a:t>3° visita medica di rivalutazione conclusiva</a:t>
            </a:r>
            <a:endParaRPr lang="it-IT" altLang="it-IT" sz="1600" dirty="0">
              <a:solidFill>
                <a:srgbClr val="002060"/>
              </a:solidFill>
            </a:endParaRPr>
          </a:p>
        </p:txBody>
      </p:sp>
      <p:sp>
        <p:nvSpPr>
          <p:cNvPr id="27653" name="CasellaDiTesto 4"/>
          <p:cNvSpPr txBox="1">
            <a:spLocks noChangeArrowheads="1"/>
          </p:cNvSpPr>
          <p:nvPr/>
        </p:nvSpPr>
        <p:spPr bwMode="auto">
          <a:xfrm>
            <a:off x="2135188" y="4149725"/>
            <a:ext cx="1439862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2060"/>
                </a:solidFill>
              </a:rPr>
              <a:t>Pz stabile</a:t>
            </a:r>
          </a:p>
        </p:txBody>
      </p:sp>
      <p:sp>
        <p:nvSpPr>
          <p:cNvPr id="27654" name="CasellaDiTesto 5"/>
          <p:cNvSpPr txBox="1">
            <a:spLocks noChangeArrowheads="1"/>
          </p:cNvSpPr>
          <p:nvPr/>
        </p:nvSpPr>
        <p:spPr bwMode="auto">
          <a:xfrm>
            <a:off x="4008439" y="4149725"/>
            <a:ext cx="1582737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2060"/>
                </a:solidFill>
              </a:rPr>
              <a:t>Pz instabile</a:t>
            </a:r>
          </a:p>
        </p:txBody>
      </p:sp>
      <p:sp>
        <p:nvSpPr>
          <p:cNvPr id="4104" name="CasellaDiTesto 7"/>
          <p:cNvSpPr txBox="1">
            <a:spLocks noChangeArrowheads="1"/>
          </p:cNvSpPr>
          <p:nvPr/>
        </p:nvSpPr>
        <p:spPr bwMode="auto">
          <a:xfrm>
            <a:off x="7535863" y="1341438"/>
            <a:ext cx="2305050" cy="830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C00000"/>
                </a:solidFill>
              </a:rPr>
              <a:t>PZ AD ALTO PROFILO DI RISCHIO  (SCORE &gt; </a:t>
            </a:r>
            <a:r>
              <a:rPr lang="it-IT" altLang="it-IT" sz="1600" b="1" dirty="0" smtClean="0">
                <a:solidFill>
                  <a:srgbClr val="C00000"/>
                </a:solidFill>
              </a:rPr>
              <a:t>15)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6959601" y="2349501"/>
            <a:ext cx="3457575" cy="206210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>
                <a:solidFill>
                  <a:srgbClr val="002060"/>
                </a:solidFill>
              </a:rPr>
              <a:t>Follow-up presso l’ambulatorio Scompenso Cardiaco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00206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 smtClean="0">
                <a:solidFill>
                  <a:srgbClr val="002060"/>
                </a:solidFill>
              </a:rPr>
              <a:t>Segnalazione al MMG ed al servizio </a:t>
            </a:r>
            <a:r>
              <a:rPr lang="it-IT" altLang="it-IT" sz="1600" dirty="0" err="1" smtClean="0">
                <a:solidFill>
                  <a:srgbClr val="002060"/>
                </a:solidFill>
              </a:rPr>
              <a:t>inf</a:t>
            </a:r>
            <a:r>
              <a:rPr lang="it-IT" altLang="it-IT" sz="1600" dirty="0" smtClean="0">
                <a:solidFill>
                  <a:srgbClr val="002060"/>
                </a:solidFill>
              </a:rPr>
              <a:t> territoriale/</a:t>
            </a:r>
            <a:r>
              <a:rPr lang="it-IT" altLang="it-IT" sz="1600" dirty="0" err="1" smtClean="0">
                <a:solidFill>
                  <a:srgbClr val="002060"/>
                </a:solidFill>
              </a:rPr>
              <a:t>inf</a:t>
            </a:r>
            <a:r>
              <a:rPr lang="it-IT" altLang="it-IT" sz="1600" dirty="0" smtClean="0">
                <a:solidFill>
                  <a:srgbClr val="002060"/>
                </a:solidFill>
              </a:rPr>
              <a:t> AFT per apertura </a:t>
            </a:r>
            <a:r>
              <a:rPr lang="it-IT" altLang="it-IT" sz="1600" dirty="0">
                <a:solidFill>
                  <a:srgbClr val="002060"/>
                </a:solidFill>
              </a:rPr>
              <a:t>di monitoraggio infermieristico domiciliare con eventuale infusione intermittente di diuretici  </a:t>
            </a:r>
          </a:p>
        </p:txBody>
      </p:sp>
      <p:sp>
        <p:nvSpPr>
          <p:cNvPr id="27657" name="CasellaDiTesto 9"/>
          <p:cNvSpPr txBox="1">
            <a:spLocks noChangeArrowheads="1"/>
          </p:cNvSpPr>
          <p:nvPr/>
        </p:nvSpPr>
        <p:spPr bwMode="auto">
          <a:xfrm>
            <a:off x="2063751" y="5084763"/>
            <a:ext cx="1584325" cy="1477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2060"/>
                </a:solidFill>
              </a:rPr>
              <a:t>Reinvio al MMG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206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2060"/>
                </a:solidFill>
              </a:rPr>
              <a:t>Follow-up telefonico</a:t>
            </a:r>
          </a:p>
        </p:txBody>
      </p:sp>
      <p:sp>
        <p:nvSpPr>
          <p:cNvPr id="27658" name="CasellaDiTesto 10"/>
          <p:cNvSpPr txBox="1">
            <a:spLocks noChangeArrowheads="1"/>
          </p:cNvSpPr>
          <p:nvPr/>
        </p:nvSpPr>
        <p:spPr bwMode="auto">
          <a:xfrm>
            <a:off x="4008439" y="5084763"/>
            <a:ext cx="1582737" cy="1200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2060"/>
                </a:solidFill>
              </a:rPr>
              <a:t>Prosecuzione del Follow-up ambulatoriale e telefonico</a:t>
            </a:r>
          </a:p>
        </p:txBody>
      </p:sp>
    </p:spTree>
    <p:extLst>
      <p:ext uri="{BB962C8B-B14F-4D97-AF65-F5344CB8AC3E}">
        <p14:creationId xmlns:p14="http://schemas.microsoft.com/office/powerpoint/2010/main" val="238932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9" grpId="0" animBg="1"/>
    </p:bld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oltmp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colt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44450" rIns="18000" bIns="4445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rgbClr val="15107A"/>
          </a:buClr>
          <a:buSzTx/>
          <a:buFont typeface="Wingdings" pitchFamily="2" charset="2"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5107A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44450" rIns="18000" bIns="4445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rgbClr val="15107A"/>
          </a:buClr>
          <a:buSzTx/>
          <a:buFont typeface="Wingdings" pitchFamily="2" charset="2"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5107A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colt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t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t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t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t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t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t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Struttura predefinit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1200</Words>
  <Application>Microsoft Office PowerPoint</Application>
  <PresentationFormat>Widescreen</PresentationFormat>
  <Paragraphs>385</Paragraphs>
  <Slides>20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13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50" baseType="lpstr">
      <vt:lpstr>Arial</vt:lpstr>
      <vt:lpstr>Arial Rounded MT Bold</vt:lpstr>
      <vt:lpstr>Calibri</vt:lpstr>
      <vt:lpstr>Calibri Light</vt:lpstr>
      <vt:lpstr>Century Gothic</vt:lpstr>
      <vt:lpstr>Consolas</vt:lpstr>
      <vt:lpstr>Corbel</vt:lpstr>
      <vt:lpstr>Courier</vt:lpstr>
      <vt:lpstr>Monotype Sorts</vt:lpstr>
      <vt:lpstr>Tahoma</vt:lpstr>
      <vt:lpstr>Times</vt:lpstr>
      <vt:lpstr>Times New Roman</vt:lpstr>
      <vt:lpstr>Wingdings</vt:lpstr>
      <vt:lpstr>Wingdings 2</vt:lpstr>
      <vt:lpstr>Wingdings 3</vt:lpstr>
      <vt:lpstr>Tema di Office</vt:lpstr>
      <vt:lpstr>10_Struttura predefinita</vt:lpstr>
      <vt:lpstr>1_Metro</vt:lpstr>
      <vt:lpstr>2_Metro</vt:lpstr>
      <vt:lpstr>2_Struttura predefinita</vt:lpstr>
      <vt:lpstr>3_Struttura predefinita</vt:lpstr>
      <vt:lpstr>3_Tema di Office</vt:lpstr>
      <vt:lpstr>5_Tema di Office</vt:lpstr>
      <vt:lpstr>4_Struttura predefinita</vt:lpstr>
      <vt:lpstr>5_Struttura predefinita</vt:lpstr>
      <vt:lpstr>coltmp</vt:lpstr>
      <vt:lpstr>3_Metro</vt:lpstr>
      <vt:lpstr>2_Tema di Office</vt:lpstr>
      <vt:lpstr>Microsoft Excel Chart</vt:lpstr>
      <vt:lpstr>Immagine bitmap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 milli</dc:creator>
  <cp:lastModifiedBy>massimo milli</cp:lastModifiedBy>
  <cp:revision>40</cp:revision>
  <dcterms:created xsi:type="dcterms:W3CDTF">2015-05-28T10:00:52Z</dcterms:created>
  <dcterms:modified xsi:type="dcterms:W3CDTF">2016-06-19T15:56:50Z</dcterms:modified>
</cp:coreProperties>
</file>