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2" r:id="rId2"/>
  </p:sldMasterIdLst>
  <p:notesMasterIdLst>
    <p:notesMasterId r:id="rId27"/>
  </p:notesMasterIdLst>
  <p:handoutMasterIdLst>
    <p:handoutMasterId r:id="rId28"/>
  </p:handoutMasterIdLst>
  <p:sldIdLst>
    <p:sldId id="428" r:id="rId3"/>
    <p:sldId id="379" r:id="rId4"/>
    <p:sldId id="353" r:id="rId5"/>
    <p:sldId id="366" r:id="rId6"/>
    <p:sldId id="386" r:id="rId7"/>
    <p:sldId id="387" r:id="rId8"/>
    <p:sldId id="389" r:id="rId9"/>
    <p:sldId id="390" r:id="rId10"/>
    <p:sldId id="391" r:id="rId11"/>
    <p:sldId id="392" r:id="rId12"/>
    <p:sldId id="377" r:id="rId13"/>
    <p:sldId id="393" r:id="rId14"/>
    <p:sldId id="421" r:id="rId15"/>
    <p:sldId id="399" r:id="rId16"/>
    <p:sldId id="401" r:id="rId17"/>
    <p:sldId id="404" r:id="rId18"/>
    <p:sldId id="403" r:id="rId19"/>
    <p:sldId id="405" r:id="rId20"/>
    <p:sldId id="425" r:id="rId21"/>
    <p:sldId id="424" r:id="rId22"/>
    <p:sldId id="426" r:id="rId23"/>
    <p:sldId id="412" r:id="rId24"/>
    <p:sldId id="427" r:id="rId25"/>
    <p:sldId id="414" r:id="rId26"/>
  </p:sldIdLst>
  <p:sldSz cx="9144000" cy="6858000" type="screen4x3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98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2200" userDrawn="1">
          <p15:clr>
            <a:srgbClr val="A4A3A4"/>
          </p15:clr>
        </p15:guide>
        <p15:guide id="4" orient="horz" pos="3702" userDrawn="1">
          <p15:clr>
            <a:srgbClr val="A4A3A4"/>
          </p15:clr>
        </p15:guide>
        <p15:guide id="5" pos="2041" userDrawn="1">
          <p15:clr>
            <a:srgbClr val="A4A3A4"/>
          </p15:clr>
        </p15:guide>
        <p15:guide id="6" pos="1950" userDrawn="1">
          <p15:clr>
            <a:srgbClr val="A4A3A4"/>
          </p15:clr>
        </p15:guide>
        <p15:guide id="7" pos="3606" userDrawn="1">
          <p15:clr>
            <a:srgbClr val="A4A3A4"/>
          </p15:clr>
        </p15:guide>
        <p15:guide id="8" pos="3696" userDrawn="1">
          <p15:clr>
            <a:srgbClr val="A4A3A4"/>
          </p15:clr>
        </p15:guide>
        <p15:guide id="9" pos="5171" userDrawn="1">
          <p15:clr>
            <a:srgbClr val="A4A3A4"/>
          </p15:clr>
        </p15:guide>
        <p15:guide id="10" orient="horz" pos="3566" userDrawn="1">
          <p15:clr>
            <a:srgbClr val="A4A3A4"/>
          </p15:clr>
        </p15:guide>
        <p15:guide id="12" pos="431" userDrawn="1">
          <p15:clr>
            <a:srgbClr val="A4A3A4"/>
          </p15:clr>
        </p15:guide>
        <p15:guide id="13" pos="52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McAdam" initials="AM" lastIdx="2" clrIdx="0">
    <p:extLst/>
  </p:cmAuthor>
  <p:cmAuthor id="2" name="Nick Hartshorne-Evans" initials="NH" lastIdx="1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8199"/>
    <a:srgbClr val="54B948"/>
    <a:srgbClr val="CBE1A5"/>
    <a:srgbClr val="A6CE39"/>
    <a:srgbClr val="88AA2D"/>
    <a:srgbClr val="72C569"/>
    <a:srgbClr val="90738D"/>
    <a:srgbClr val="DAE9C2"/>
    <a:srgbClr val="B9D77D"/>
    <a:srgbClr val="759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5967" autoAdjust="0"/>
  </p:normalViewPr>
  <p:slideViewPr>
    <p:cSldViewPr snapToGrid="0">
      <p:cViewPr varScale="1">
        <p:scale>
          <a:sx n="102" d="100"/>
          <a:sy n="102" d="100"/>
        </p:scale>
        <p:origin x="-1728" y="-112"/>
      </p:cViewPr>
      <p:guideLst>
        <p:guide orient="horz" pos="1298"/>
        <p:guide orient="horz" pos="3702"/>
        <p:guide orient="horz" pos="3566"/>
        <p:guide pos="2880"/>
        <p:guide pos="2200"/>
        <p:guide pos="2041"/>
        <p:guide pos="1950"/>
        <p:guide pos="3606"/>
        <p:guide pos="3696"/>
        <p:guide pos="5171"/>
        <p:guide pos="431"/>
        <p:guide pos="5216"/>
      </p:guideLst>
    </p:cSldViewPr>
  </p:slideViewPr>
  <p:outlineViewPr>
    <p:cViewPr>
      <p:scale>
        <a:sx n="33" d="100"/>
        <a:sy n="33" d="100"/>
      </p:scale>
      <p:origin x="0" y="-649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842"/>
    </p:cViewPr>
  </p:sorterViewPr>
  <p:notesViewPr>
    <p:cSldViewPr snapToGrid="0" showGuides="1">
      <p:cViewPr varScale="1">
        <p:scale>
          <a:sx n="80" d="100"/>
          <a:sy n="80" d="100"/>
        </p:scale>
        <p:origin x="39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494" cy="498983"/>
          </a:xfrm>
          <a:prstGeom prst="rect">
            <a:avLst/>
          </a:prstGeom>
        </p:spPr>
        <p:txBody>
          <a:bodyPr vert="horz" lIns="92848" tIns="46424" rIns="92848" bIns="4642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861" y="0"/>
            <a:ext cx="2952494" cy="498983"/>
          </a:xfrm>
          <a:prstGeom prst="rect">
            <a:avLst/>
          </a:prstGeom>
        </p:spPr>
        <p:txBody>
          <a:bodyPr vert="horz" lIns="92848" tIns="46424" rIns="92848" bIns="46424" rtlCol="0"/>
          <a:lstStyle>
            <a:lvl1pPr algn="r">
              <a:defRPr sz="1200"/>
            </a:lvl1pPr>
          </a:lstStyle>
          <a:p>
            <a:fld id="{85226508-BE95-4887-B65F-B5D9FAFEB7A4}" type="datetimeFigureOut">
              <a:rPr lang="en-GB" smtClean="0"/>
              <a:t>22/05/16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530"/>
            <a:ext cx="2952494" cy="498983"/>
          </a:xfrm>
          <a:prstGeom prst="rect">
            <a:avLst/>
          </a:prstGeom>
        </p:spPr>
        <p:txBody>
          <a:bodyPr vert="horz" lIns="92848" tIns="46424" rIns="92848" bIns="4642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861" y="9443530"/>
            <a:ext cx="2952494" cy="498983"/>
          </a:xfrm>
          <a:prstGeom prst="rect">
            <a:avLst/>
          </a:prstGeom>
        </p:spPr>
        <p:txBody>
          <a:bodyPr vert="horz" lIns="92848" tIns="46424" rIns="92848" bIns="46424" rtlCol="0" anchor="b"/>
          <a:lstStyle>
            <a:lvl1pPr algn="r">
              <a:defRPr sz="1200"/>
            </a:lvl1pPr>
          </a:lstStyle>
          <a:p>
            <a:fld id="{7261D071-A43C-49FD-9866-7F304D90D2A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742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494" cy="498983"/>
          </a:xfrm>
          <a:prstGeom prst="rect">
            <a:avLst/>
          </a:prstGeom>
        </p:spPr>
        <p:txBody>
          <a:bodyPr vert="horz" lIns="92848" tIns="46424" rIns="92848" bIns="4642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861" y="0"/>
            <a:ext cx="2952494" cy="498983"/>
          </a:xfrm>
          <a:prstGeom prst="rect">
            <a:avLst/>
          </a:prstGeom>
        </p:spPr>
        <p:txBody>
          <a:bodyPr vert="horz" lIns="92848" tIns="46424" rIns="92848" bIns="46424" rtlCol="0"/>
          <a:lstStyle>
            <a:lvl1pPr algn="r">
              <a:defRPr sz="1200"/>
            </a:lvl1pPr>
          </a:lstStyle>
          <a:p>
            <a:fld id="{08EFCF3E-2FE8-4F22-A4BA-25360C87D9BE}" type="datetimeFigureOut">
              <a:rPr lang="en-GB" smtClean="0"/>
              <a:t>22/05/16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48" tIns="46424" rIns="92848" bIns="464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840" y="4784744"/>
            <a:ext cx="5448284" cy="3914350"/>
          </a:xfrm>
          <a:prstGeom prst="rect">
            <a:avLst/>
          </a:prstGeom>
        </p:spPr>
        <p:txBody>
          <a:bodyPr vert="horz" lIns="92848" tIns="46424" rIns="92848" bIns="464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530"/>
            <a:ext cx="2952494" cy="498983"/>
          </a:xfrm>
          <a:prstGeom prst="rect">
            <a:avLst/>
          </a:prstGeom>
        </p:spPr>
        <p:txBody>
          <a:bodyPr vert="horz" lIns="92848" tIns="46424" rIns="92848" bIns="4642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861" y="9443530"/>
            <a:ext cx="2952494" cy="498983"/>
          </a:xfrm>
          <a:prstGeom prst="rect">
            <a:avLst/>
          </a:prstGeom>
        </p:spPr>
        <p:txBody>
          <a:bodyPr vert="horz" lIns="92848" tIns="46424" rIns="92848" bIns="46424" rtlCol="0" anchor="b"/>
          <a:lstStyle>
            <a:lvl1pPr algn="r">
              <a:defRPr sz="1200"/>
            </a:lvl1pPr>
          </a:lstStyle>
          <a:p>
            <a:fld id="{87765D6B-37FD-4808-9FA4-B44EA80C267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42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248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847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84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1. Ambrosy AP et al. J Am Coll Cardiol 2014;63:1123–33. doi: 10.1016/j.jacc.2013.11.053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93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05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410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847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912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246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189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5D6B-37FD-4808-9FA4-B44EA80C267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84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681E37CE-28F0-4E1E-B716-3C8339204CC2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2439" y="2440800"/>
            <a:ext cx="3980674" cy="468000"/>
          </a:xfrm>
          <a:solidFill>
            <a:schemeClr val="bg1">
              <a:alpha val="50000"/>
            </a:schemeClr>
          </a:solidFill>
        </p:spPr>
        <p:txBody>
          <a:bodyPr lIns="108000" bIns="36000" anchor="b" anchorCtr="0"/>
          <a:lstStyle>
            <a:lvl1pPr algn="l"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376" y="4129200"/>
            <a:ext cx="2165624" cy="288000"/>
          </a:xfrm>
          <a:solidFill>
            <a:schemeClr val="accent1"/>
          </a:solidFill>
        </p:spPr>
        <p:txBody>
          <a:bodyPr lIns="108000" tIns="36000" anchor="ctr" anchorCtr="0"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2439" y="3003600"/>
            <a:ext cx="3980674" cy="468000"/>
          </a:xfrm>
          <a:solidFill>
            <a:schemeClr val="bg1">
              <a:alpha val="50000"/>
            </a:schemeClr>
          </a:solidFill>
        </p:spPr>
        <p:txBody>
          <a:bodyPr lIns="108000" tIns="0" bIns="36000" anchor="b" anchorCtr="0"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2439" y="3566400"/>
            <a:ext cx="3980674" cy="468000"/>
          </a:xfrm>
          <a:solidFill>
            <a:schemeClr val="bg1">
              <a:alpha val="50000"/>
            </a:schemeClr>
          </a:solidFill>
        </p:spPr>
        <p:txBody>
          <a:bodyPr lIns="108000" tIns="0" bIns="36000" anchor="b" anchorCtr="0"/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792000"/>
            <a:ext cx="1440000" cy="41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4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49"/>
          <a:stretch/>
        </p:blipFill>
        <p:spPr>
          <a:xfrm>
            <a:off x="597683" y="2440800"/>
            <a:ext cx="3829855" cy="1585097"/>
          </a:xfrm>
          <a:prstGeom prst="rect">
            <a:avLst/>
          </a:prstGeom>
          <a:noFill/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97683" y="2440800"/>
            <a:ext cx="3780000" cy="1581522"/>
          </a:xfrm>
          <a:noFill/>
        </p:spPr>
        <p:txBody>
          <a:bodyPr lIns="108000" tIns="576000" bIns="0" anchor="t" anchorCtr="0"/>
          <a:lstStyle>
            <a:lvl1pPr algn="l">
              <a:defRPr sz="2800" b="1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75A9617C-F705-4EB4-9296-09093C8DFC74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4" y="5990527"/>
            <a:ext cx="341618" cy="62662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75766" y="2440800"/>
            <a:ext cx="432000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52450" y="2518714"/>
            <a:ext cx="468000" cy="453600"/>
          </a:xfrm>
        </p:spPr>
        <p:txBody>
          <a:bodyPr lIns="0" tIns="72000" anchor="ctr" anchorCtr="0"/>
          <a:lstStyle>
            <a:lvl1pPr marL="0" indent="0" algn="ct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96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49"/>
          <a:stretch/>
        </p:blipFill>
        <p:spPr>
          <a:xfrm>
            <a:off x="597683" y="2440800"/>
            <a:ext cx="3829855" cy="158509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97683" y="2440800"/>
            <a:ext cx="3780000" cy="1581522"/>
          </a:xfrm>
          <a:noFill/>
        </p:spPr>
        <p:txBody>
          <a:bodyPr lIns="108000" tIns="576000" bIns="0" anchor="t" anchorCtr="0"/>
          <a:lstStyle>
            <a:lvl1pPr algn="l">
              <a:defRPr sz="2800" b="1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311A5104-FA6F-4A7A-87F1-85BDD2CDBE6A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4" y="5990527"/>
            <a:ext cx="341618" cy="62662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75766" y="2440800"/>
            <a:ext cx="432000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52450" y="2518714"/>
            <a:ext cx="468000" cy="453600"/>
          </a:xfrm>
        </p:spPr>
        <p:txBody>
          <a:bodyPr lIns="0" tIns="72000" anchor="ctr" anchorCtr="0"/>
          <a:lstStyle>
            <a:lvl1pPr marL="0" indent="0" algn="ct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02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49"/>
          <a:stretch/>
        </p:blipFill>
        <p:spPr>
          <a:xfrm>
            <a:off x="597683" y="2440800"/>
            <a:ext cx="3829855" cy="158509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97683" y="2440800"/>
            <a:ext cx="3780000" cy="1581522"/>
          </a:xfrm>
          <a:noFill/>
        </p:spPr>
        <p:txBody>
          <a:bodyPr lIns="108000" tIns="576000" bIns="0" anchor="t" anchorCtr="0"/>
          <a:lstStyle>
            <a:lvl1pPr algn="l">
              <a:defRPr sz="2800" b="1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C091148A-07F4-4409-8F7F-FC5E9377CF28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4" y="5990527"/>
            <a:ext cx="341618" cy="62662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75766" y="2440800"/>
            <a:ext cx="432000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52450" y="2518714"/>
            <a:ext cx="468000" cy="453600"/>
          </a:xfrm>
        </p:spPr>
        <p:txBody>
          <a:bodyPr lIns="0" tIns="72000" anchor="ctr" anchorCtr="0"/>
          <a:lstStyle>
            <a:lvl1pPr marL="0" indent="0" algn="ct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51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9" r="1"/>
          <a:stretch/>
        </p:blipFill>
        <p:spPr>
          <a:xfrm>
            <a:off x="4067174" y="0"/>
            <a:ext cx="5076825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4C0B8DD6-C81C-4AF6-BF94-8A2AD2115166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573200"/>
            <a:ext cx="2880000" cy="4320000"/>
          </a:xfrm>
        </p:spPr>
        <p:txBody>
          <a:bodyPr anchor="t" anchorCtr="0"/>
          <a:lstStyle>
            <a:lvl1pPr marL="0" indent="0" algn="l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4" y="5990527"/>
            <a:ext cx="341617" cy="626625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12000" y="770400"/>
            <a:ext cx="2880000" cy="453600"/>
          </a:xfrm>
        </p:spPr>
        <p:txBody>
          <a:bodyPr anchor="ctr" anchorCtr="0"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85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4B1F6814-4998-4A77-90D2-E48310D15815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573200"/>
            <a:ext cx="2880000" cy="4320000"/>
          </a:xfrm>
        </p:spPr>
        <p:txBody>
          <a:bodyPr anchor="t" anchorCtr="0"/>
          <a:lstStyle>
            <a:lvl1pPr marL="0" indent="0" algn="l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12000" y="770400"/>
            <a:ext cx="2880000" cy="453600"/>
          </a:xfrm>
        </p:spPr>
        <p:txBody>
          <a:bodyPr anchor="ctr" anchorCtr="0"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068000" y="0"/>
            <a:ext cx="5076000" cy="6858000"/>
          </a:xfr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4" y="5990527"/>
            <a:ext cx="341617" cy="626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8" y="6170125"/>
            <a:ext cx="100665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6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6FB4-FE31-488E-8921-9D15F453C19B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54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573200"/>
            <a:ext cx="5904000" cy="4860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13A9-E8F1-4C95-B793-BA7BEF11DF9E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980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944000"/>
            <a:ext cx="7740000" cy="4500000"/>
          </a:xfrm>
        </p:spPr>
        <p:txBody>
          <a:bodyPr tIns="72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5A98-80A9-4FC2-A1A4-4AEDC0A73473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2000" y="1562100"/>
            <a:ext cx="7740000" cy="288000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276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944000"/>
            <a:ext cx="5904000" cy="4500000"/>
          </a:xfrm>
        </p:spPr>
        <p:txBody>
          <a:bodyPr tIns="72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500A-86FF-453C-8EC6-80B7F92AA60A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2000" y="1562100"/>
            <a:ext cx="5904000" cy="288000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724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573200"/>
            <a:ext cx="3780000" cy="48600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73200"/>
            <a:ext cx="3780000" cy="48600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7A05-DB8B-42BE-97B2-3B6955F4671A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88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3D865866-19BB-4C4A-AF2D-AD01CA4CC199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4" y="5990527"/>
            <a:ext cx="341618" cy="62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8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00" y="1573200"/>
            <a:ext cx="3780000" cy="45000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73200"/>
            <a:ext cx="3780000" cy="288000"/>
          </a:xfrm>
        </p:spPr>
        <p:txBody>
          <a:bodyPr anchor="t" anchorCtr="0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BFBE-9583-4AEA-986D-98D6EBB6FA3E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0" y="1933200"/>
            <a:ext cx="3780000" cy="4140000"/>
          </a:xfrm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758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00" y="1573200"/>
            <a:ext cx="3798000" cy="45000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9362-E382-4B3B-954A-75E41B07B719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0" y="1573200"/>
            <a:ext cx="3798000" cy="4500000"/>
          </a:xfrm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58000" cy="453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82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00" y="1573200"/>
            <a:ext cx="3780000" cy="47520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24424-21E7-41F8-BAB0-734D01F57FF0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572000" y="1572294"/>
            <a:ext cx="3780000" cy="252000"/>
          </a:xfrm>
        </p:spPr>
        <p:txBody>
          <a:bodyPr anchor="ctr" anchorCtr="0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4572000" y="4039510"/>
            <a:ext cx="3780000" cy="252000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4572000" y="1884147"/>
            <a:ext cx="3780000" cy="1980000"/>
          </a:xfrm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4572000" y="4351363"/>
            <a:ext cx="3780000" cy="1980000"/>
          </a:xfrm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981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572294"/>
            <a:ext cx="3780000" cy="2304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72294"/>
            <a:ext cx="3780000" cy="2304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03AEA-3328-4F51-82EA-DAD94CD151E7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2000" y="4039510"/>
            <a:ext cx="3780000" cy="2304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0" y="4039510"/>
            <a:ext cx="3780000" cy="2304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967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&amp; Subtitl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884147"/>
            <a:ext cx="3780000" cy="1980000"/>
          </a:xfrm>
        </p:spPr>
        <p:txBody>
          <a:bodyPr tIns="72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84147"/>
            <a:ext cx="3780000" cy="1980000"/>
          </a:xfrm>
        </p:spPr>
        <p:txBody>
          <a:bodyPr tIns="72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A582-5A27-4CDB-BDD4-4664A94C6A72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2000" y="4351363"/>
            <a:ext cx="3780000" cy="1980000"/>
          </a:xfrm>
        </p:spPr>
        <p:txBody>
          <a:bodyPr tIns="72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0" y="4351363"/>
            <a:ext cx="3780000" cy="1980000"/>
          </a:xfrm>
        </p:spPr>
        <p:txBody>
          <a:bodyPr tIns="72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12000" y="1572294"/>
            <a:ext cx="3780000" cy="252000"/>
          </a:xfrm>
        </p:spPr>
        <p:txBody>
          <a:bodyPr anchor="ctr" anchorCtr="0"/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572000" y="1572294"/>
            <a:ext cx="3780000" cy="252000"/>
          </a:xfrm>
        </p:spPr>
        <p:txBody>
          <a:bodyPr anchor="ctr" anchorCtr="0"/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12000" y="4039510"/>
            <a:ext cx="3780000" cy="252000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4572000" y="4039510"/>
            <a:ext cx="3780000" cy="252000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609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572000" y="1944000"/>
            <a:ext cx="3780000" cy="4500000"/>
          </a:xfrm>
          <a:prstGeom prst="rect">
            <a:avLst/>
          </a:prstGeom>
          <a:solidFill>
            <a:srgbClr val="EFF0E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44000"/>
            <a:ext cx="3780000" cy="4500000"/>
          </a:xfrm>
        </p:spPr>
        <p:txBody>
          <a:bodyPr tIns="72000"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12000" y="1944000"/>
            <a:ext cx="3780000" cy="4500000"/>
          </a:xfrm>
          <a:prstGeom prst="rect">
            <a:avLst/>
          </a:prstGeom>
          <a:solidFill>
            <a:srgbClr val="EFF0E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00" y="1944000"/>
            <a:ext cx="3780000" cy="4500000"/>
          </a:xfrm>
        </p:spPr>
        <p:txBody>
          <a:bodyPr tIns="72000"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573200"/>
            <a:ext cx="3780000" cy="288000"/>
          </a:xfrm>
        </p:spPr>
        <p:txBody>
          <a:bodyPr anchor="t" anchorCtr="0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73200"/>
            <a:ext cx="3780000" cy="288000"/>
          </a:xfrm>
        </p:spPr>
        <p:txBody>
          <a:bodyPr anchor="t" anchorCtr="0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C798-E520-4CC9-85B1-EB9CF353E98D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983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573200"/>
            <a:ext cx="3780000" cy="288000"/>
          </a:xfrm>
        </p:spPr>
        <p:txBody>
          <a:bodyPr anchor="t" anchorCtr="0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00" y="1944000"/>
            <a:ext cx="3780000" cy="4500000"/>
          </a:xfrm>
        </p:spPr>
        <p:txBody>
          <a:bodyPr tIns="72000"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73200"/>
            <a:ext cx="3780000" cy="288000"/>
          </a:xfrm>
        </p:spPr>
        <p:txBody>
          <a:bodyPr anchor="t" anchorCtr="0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44000"/>
            <a:ext cx="3780000" cy="4500000"/>
          </a:xfrm>
        </p:spPr>
        <p:txBody>
          <a:bodyPr tIns="72000"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B138-F1F6-4623-AE2F-11E8B3751BE1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5285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573200"/>
            <a:ext cx="2448000" cy="48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8000" y="1573200"/>
            <a:ext cx="2448000" cy="48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3CF5-5A94-4770-867E-F4DF00ECB66D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904000" y="1573200"/>
            <a:ext cx="2448000" cy="48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924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2000" y="1573199"/>
            <a:ext cx="1800000" cy="48600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592000" y="1573199"/>
            <a:ext cx="1800000" cy="48600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A4B3-2E00-4AA8-B0DA-68ABFA99BFE3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572000" y="1573199"/>
            <a:ext cx="1800000" cy="48600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6552000" y="1573199"/>
            <a:ext cx="1800000" cy="48600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888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573200"/>
            <a:ext cx="2448000" cy="2304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8000" y="1573200"/>
            <a:ext cx="2448000" cy="2304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85BD-11B6-4C30-9A91-3B46E34C8828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>
          <a:xfrm>
            <a:off x="5904000" y="1573200"/>
            <a:ext cx="2448000" cy="2304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8"/>
          </p:nvPr>
        </p:nvSpPr>
        <p:spPr>
          <a:xfrm>
            <a:off x="612000" y="4039200"/>
            <a:ext cx="2448000" cy="2304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3258000" y="4039200"/>
            <a:ext cx="2448000" cy="2304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0"/>
          </p:nvPr>
        </p:nvSpPr>
        <p:spPr>
          <a:xfrm>
            <a:off x="5904000" y="4039200"/>
            <a:ext cx="2448000" cy="2304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52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49"/>
          <a:stretch/>
        </p:blipFill>
        <p:spPr>
          <a:xfrm>
            <a:off x="600738" y="2440800"/>
            <a:ext cx="3826800" cy="1583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45" b="44097"/>
          <a:stretch/>
        </p:blipFill>
        <p:spPr>
          <a:xfrm>
            <a:off x="4860929" y="2988928"/>
            <a:ext cx="4293581" cy="38638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A0A91CC0-890E-4C8E-9861-1C9DEEBAA04B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792000"/>
            <a:ext cx="1440000" cy="41197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97683" y="2440800"/>
            <a:ext cx="3780000" cy="1581522"/>
          </a:xfrm>
          <a:noFill/>
        </p:spPr>
        <p:txBody>
          <a:bodyPr lIns="108000" tIns="576000" bIns="0" anchor="t" anchorCtr="0"/>
          <a:lstStyle>
            <a:lvl1pPr algn="l">
              <a:defRPr sz="2800" b="1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0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573200"/>
            <a:ext cx="2448000" cy="21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8000" y="1573200"/>
            <a:ext cx="2448000" cy="21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0069-267D-400F-BCEC-85CBD90EFC16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>
          <a:xfrm>
            <a:off x="5904000" y="1573200"/>
            <a:ext cx="2448000" cy="21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8"/>
          </p:nvPr>
        </p:nvSpPr>
        <p:spPr>
          <a:xfrm>
            <a:off x="612000" y="3873600"/>
            <a:ext cx="2448000" cy="21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3258000" y="3873600"/>
            <a:ext cx="2448000" cy="21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0"/>
          </p:nvPr>
        </p:nvSpPr>
        <p:spPr>
          <a:xfrm>
            <a:off x="5904000" y="3873600"/>
            <a:ext cx="2448000" cy="216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9170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2000" y="1573200"/>
            <a:ext cx="1800000" cy="2160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2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592000" y="1573200"/>
            <a:ext cx="1800000" cy="2160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2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7D9-0E97-43EB-98F0-C0EBD45F5A7D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4572000" y="1573200"/>
            <a:ext cx="1800000" cy="2160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6552000" y="1573200"/>
            <a:ext cx="1800000" cy="2160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612000" y="3873600"/>
            <a:ext cx="1800000" cy="2160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2592000" y="3873600"/>
            <a:ext cx="1800000" cy="2160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0" hasCustomPrompt="1"/>
          </p:nvPr>
        </p:nvSpPr>
        <p:spPr>
          <a:xfrm>
            <a:off x="4572000" y="3873600"/>
            <a:ext cx="1800000" cy="2160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1" hasCustomPrompt="1"/>
          </p:nvPr>
        </p:nvSpPr>
        <p:spPr>
          <a:xfrm>
            <a:off x="6552000" y="3873600"/>
            <a:ext cx="1800000" cy="2160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173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Narrow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400" y="1573200"/>
            <a:ext cx="2088000" cy="486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6400" y="1573200"/>
            <a:ext cx="5472000" cy="288000"/>
          </a:xfrm>
        </p:spPr>
        <p:txBody>
          <a:bodyPr anchor="t" anchorCtr="0"/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76400" y="1944000"/>
            <a:ext cx="5472000" cy="4500000"/>
          </a:xfrm>
        </p:spPr>
        <p:txBody>
          <a:bodyPr tIns="7200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D28E1-4432-4FCB-8A36-DC24C26F06C5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46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Narrow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00" y="770400"/>
            <a:ext cx="7740000" cy="453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0400" y="1573200"/>
            <a:ext cx="2088000" cy="486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8400" y="1573200"/>
            <a:ext cx="5472000" cy="288000"/>
          </a:xfrm>
        </p:spPr>
        <p:txBody>
          <a:bodyPr anchor="t" anchorCtr="0"/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8400" y="1944000"/>
            <a:ext cx="5472000" cy="4500000"/>
          </a:xfrm>
        </p:spPr>
        <p:txBody>
          <a:bodyPr tIns="3600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4FC7-8746-40DE-93E2-36F93B969390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382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573200"/>
            <a:ext cx="7740000" cy="230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71430-BC3C-4D5D-9A46-AE1198600E47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Content Placeholder 17"/>
          <p:cNvSpPr>
            <a:spLocks noGrp="1"/>
          </p:cNvSpPr>
          <p:nvPr>
            <p:ph sz="quarter" idx="18"/>
          </p:nvPr>
        </p:nvSpPr>
        <p:spPr>
          <a:xfrm>
            <a:off x="612000" y="4039200"/>
            <a:ext cx="7740000" cy="2304000"/>
          </a:xfrm>
        </p:spPr>
        <p:txBody>
          <a:bodyPr t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52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0951-F538-4FAA-8C82-643A094A7573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428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7937-1C4B-4E7F-9753-5A76E87F63C2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258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62100"/>
            <a:ext cx="4104463" cy="4508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b="36935"/>
          <a:stretch/>
        </p:blipFill>
        <p:spPr>
          <a:xfrm>
            <a:off x="-13649" y="3031033"/>
            <a:ext cx="8987523" cy="383379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562100"/>
            <a:ext cx="3852000" cy="864000"/>
          </a:xfrm>
          <a:noFill/>
        </p:spPr>
        <p:txBody>
          <a:bodyPr lIns="72000" tIns="288000" bIns="0" anchor="t" anchorCtr="0"/>
          <a:lstStyle>
            <a:lvl1pPr algn="l"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8DC6DEBC-63A8-4D7E-A097-944BE84ECDCC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19" y="5440032"/>
            <a:ext cx="163513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04726" y="4936171"/>
            <a:ext cx="7913483" cy="94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5000" dirty="0" smtClean="0">
                <a:solidFill>
                  <a:prstClr val="white"/>
                </a:solidFill>
                <a:latin typeface="Neris"/>
                <a:cs typeface="Neris"/>
              </a:rPr>
              <a:t>Presentation Name</a:t>
            </a:r>
            <a:endParaRPr lang="en-US" sz="5000" dirty="0">
              <a:solidFill>
                <a:prstClr val="white"/>
              </a:solidFill>
              <a:latin typeface="Neris"/>
              <a:cs typeface="Neris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049245" y="6026878"/>
            <a:ext cx="322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 smtClean="0">
                <a:solidFill>
                  <a:prstClr val="white"/>
                </a:solidFill>
                <a:latin typeface="Neris"/>
                <a:cs typeface="Neris"/>
              </a:rPr>
              <a:t>DATE OF PRESENTATION</a:t>
            </a:r>
            <a:endParaRPr lang="en-US" sz="1600" dirty="0">
              <a:solidFill>
                <a:prstClr val="white"/>
              </a:solidFill>
              <a:latin typeface="Neris"/>
              <a:cs typeface="Neris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86441" y="5884122"/>
            <a:ext cx="79711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HHub-for-Powerpo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04" y="296268"/>
            <a:ext cx="4866993" cy="378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91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04726" y="6124964"/>
            <a:ext cx="7913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prstClr val="white"/>
                </a:solidFill>
                <a:latin typeface="Neris semibold"/>
                <a:cs typeface="Neris semibold"/>
              </a:rPr>
              <a:t>Registered Charity Number 1162698</a:t>
            </a:r>
            <a:endParaRPr lang="en-GB" sz="1200" dirty="0">
              <a:solidFill>
                <a:prstClr val="white"/>
              </a:solidFill>
              <a:latin typeface="Neris semibold"/>
              <a:cs typeface="Neris semibold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04726" y="5724854"/>
            <a:ext cx="7913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err="1" smtClean="0">
                <a:solidFill>
                  <a:prstClr val="white"/>
                </a:solidFill>
                <a:latin typeface="Neris semibold"/>
                <a:cs typeface="Neris semibold"/>
              </a:rPr>
              <a:t>www.ihhub.org</a:t>
            </a:r>
            <a:endParaRPr lang="en-US" sz="2000" dirty="0">
              <a:solidFill>
                <a:prstClr val="white"/>
              </a:solidFill>
              <a:latin typeface="Neris semibold"/>
              <a:cs typeface="Neris semibold"/>
            </a:endParaRPr>
          </a:p>
        </p:txBody>
      </p:sp>
      <p:pic>
        <p:nvPicPr>
          <p:cNvPr id="6" name="Picture 5" descr="iHHub-for-Powerpo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87" y="758257"/>
            <a:ext cx="3791227" cy="294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3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49"/>
          <a:stretch/>
        </p:blipFill>
        <p:spPr>
          <a:xfrm>
            <a:off x="600738" y="2440800"/>
            <a:ext cx="3826800" cy="15838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22BFAD3D-4F59-4874-8A80-969A812B3A9A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792000"/>
            <a:ext cx="1440000" cy="411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b="63149"/>
          <a:stretch/>
        </p:blipFill>
        <p:spPr>
          <a:xfrm>
            <a:off x="-10511" y="4658382"/>
            <a:ext cx="5504595" cy="220487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97683" y="2440800"/>
            <a:ext cx="3780000" cy="1581522"/>
          </a:xfrm>
          <a:noFill/>
        </p:spPr>
        <p:txBody>
          <a:bodyPr lIns="108000" tIns="576000" bIns="0" anchor="t" anchorCtr="0"/>
          <a:lstStyle>
            <a:lvl1pPr algn="l">
              <a:defRPr sz="28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35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" y="930821"/>
            <a:ext cx="4546600" cy="1041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43157" y="994159"/>
            <a:ext cx="39732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000" dirty="0" smtClean="0">
                <a:solidFill>
                  <a:srgbClr val="650360"/>
                </a:solidFill>
                <a:latin typeface="Neris"/>
                <a:cs typeface="Neris"/>
              </a:rPr>
              <a:t>Divider Slide</a:t>
            </a:r>
            <a:endParaRPr lang="en-US" sz="5000" dirty="0">
              <a:solidFill>
                <a:srgbClr val="650360"/>
              </a:solidFill>
              <a:latin typeface="Neris"/>
              <a:cs typeface="Neri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68558" y="2179496"/>
            <a:ext cx="397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white"/>
                </a:solidFill>
                <a:latin typeface="Asap"/>
                <a:cs typeface="Asap"/>
              </a:rPr>
              <a:t>Here is a little bit of information about this next section of the presentation</a:t>
            </a:r>
            <a:endParaRPr lang="en-US" sz="1400" dirty="0">
              <a:solidFill>
                <a:prstClr val="white"/>
              </a:solidFill>
              <a:latin typeface="Asap"/>
              <a:cs typeface="Asap"/>
            </a:endParaRPr>
          </a:p>
        </p:txBody>
      </p:sp>
      <p:pic>
        <p:nvPicPr>
          <p:cNvPr id="10" name="Picture 9" descr="iHHub-Icon-for-Powerpo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2" y="5693490"/>
            <a:ext cx="837777" cy="116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6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49"/>
          <a:stretch/>
        </p:blipFill>
        <p:spPr>
          <a:xfrm>
            <a:off x="600738" y="2440800"/>
            <a:ext cx="3826800" cy="15838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5434CD27-B0F5-4BA0-B9E7-068745D2216A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792000"/>
            <a:ext cx="1440000" cy="4119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b="63149"/>
          <a:stretch/>
        </p:blipFill>
        <p:spPr>
          <a:xfrm>
            <a:off x="-10511" y="4658382"/>
            <a:ext cx="5504595" cy="220487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97683" y="2440800"/>
            <a:ext cx="3780000" cy="1581522"/>
          </a:xfrm>
          <a:noFill/>
        </p:spPr>
        <p:txBody>
          <a:bodyPr lIns="108000" tIns="576000" bIns="0" anchor="t" anchorCtr="0"/>
          <a:lstStyle>
            <a:lvl1pPr algn="l"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4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"/>
          <a:stretch/>
        </p:blipFill>
        <p:spPr>
          <a:xfrm>
            <a:off x="0" y="0"/>
            <a:ext cx="9168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49"/>
          <a:stretch/>
        </p:blipFill>
        <p:spPr>
          <a:xfrm>
            <a:off x="601663" y="2440800"/>
            <a:ext cx="3825875" cy="15850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8F08F27A-6B51-46E9-B131-75FB3570825E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8" y="792000"/>
            <a:ext cx="1440000" cy="41197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01663" y="2440800"/>
            <a:ext cx="3776019" cy="1581522"/>
          </a:xfrm>
          <a:noFill/>
        </p:spPr>
        <p:txBody>
          <a:bodyPr vert="horz" lIns="108000" tIns="57600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b="63149"/>
          <a:stretch/>
        </p:blipFill>
        <p:spPr>
          <a:xfrm>
            <a:off x="-10511" y="4658382"/>
            <a:ext cx="5504595" cy="220487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385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827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49"/>
          <a:stretch/>
        </p:blipFill>
        <p:spPr>
          <a:xfrm>
            <a:off x="600738" y="2440800"/>
            <a:ext cx="3826800" cy="158383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97683" y="2440800"/>
            <a:ext cx="3780000" cy="1581522"/>
          </a:xfrm>
          <a:noFill/>
        </p:spPr>
        <p:txBody>
          <a:bodyPr vert="horz" lIns="108000" tIns="57600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46310BAB-5462-464C-A56B-AE6D2C5FE620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4" y="5990527"/>
            <a:ext cx="341618" cy="62662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75766" y="2440800"/>
            <a:ext cx="432000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52450" y="2518714"/>
            <a:ext cx="468000" cy="453600"/>
          </a:xfrm>
        </p:spPr>
        <p:txBody>
          <a:bodyPr lIns="0" tIns="72000" anchor="ctr" anchorCtr="0"/>
          <a:lstStyle>
            <a:lvl1pPr marL="0" indent="0" algn="ct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-7200" y="763200"/>
            <a:ext cx="396000" cy="396000"/>
          </a:xfrm>
        </p:spPr>
        <p:txBody>
          <a:bodyPr lIns="0" tIns="72000" anchor="ctr" anchorCtr="0"/>
          <a:lstStyle>
            <a:lvl1pPr marL="0" indent="0" algn="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61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" t="5755" r="1683" b="2667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49"/>
          <a:stretch/>
        </p:blipFill>
        <p:spPr>
          <a:xfrm>
            <a:off x="597683" y="2440800"/>
            <a:ext cx="3829855" cy="158509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97683" y="2440800"/>
            <a:ext cx="3780000" cy="1581522"/>
          </a:xfrm>
          <a:noFill/>
        </p:spPr>
        <p:txBody>
          <a:bodyPr lIns="108000" tIns="576000" bIns="0" anchor="t" anchorCtr="0"/>
          <a:lstStyle>
            <a:lvl1pPr algn="l">
              <a:defRPr sz="2800" b="1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87E7D819-71F6-4AC3-A61B-51B710EAC2EE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4" y="5990527"/>
            <a:ext cx="341618" cy="62662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75766" y="2440800"/>
            <a:ext cx="432000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52450" y="2518714"/>
            <a:ext cx="468000" cy="453600"/>
          </a:xfrm>
        </p:spPr>
        <p:txBody>
          <a:bodyPr lIns="0" tIns="72000" anchor="ctr" anchorCtr="0"/>
          <a:lstStyle>
            <a:lvl1pPr marL="0" indent="0" algn="ct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11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49"/>
          <a:stretch/>
        </p:blipFill>
        <p:spPr>
          <a:xfrm>
            <a:off x="597683" y="2440800"/>
            <a:ext cx="3829855" cy="158509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97683" y="2440800"/>
            <a:ext cx="3780000" cy="1581522"/>
          </a:xfrm>
          <a:noFill/>
        </p:spPr>
        <p:txBody>
          <a:bodyPr lIns="108000" tIns="576000" bIns="0" anchor="t" anchorCtr="0"/>
          <a:lstStyle>
            <a:lvl1pPr algn="l">
              <a:defRPr sz="2800" b="1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113620" y="6534094"/>
            <a:ext cx="1800000" cy="180000"/>
          </a:xfrm>
        </p:spPr>
        <p:txBody>
          <a:bodyPr/>
          <a:lstStyle>
            <a:lvl1pPr>
              <a:defRPr sz="800"/>
            </a:lvl1pPr>
          </a:lstStyle>
          <a:p>
            <a:fld id="{A837FC95-DB5C-4FD1-8460-2BCD464C024E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113620" y="6240672"/>
            <a:ext cx="1800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23368" y="900810"/>
            <a:ext cx="360000" cy="216000"/>
          </a:xfrm>
        </p:spPr>
        <p:txBody>
          <a:bodyPr/>
          <a:lstStyle/>
          <a:p>
            <a:fld id="{16E8E1A7-C1E7-4261-90C1-4A43089F71C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4" y="5990527"/>
            <a:ext cx="341618" cy="62662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75766" y="2440800"/>
            <a:ext cx="432000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52450" y="2518714"/>
            <a:ext cx="468000" cy="453600"/>
          </a:xfrm>
        </p:spPr>
        <p:txBody>
          <a:bodyPr lIns="0" tIns="72000" anchor="ctr" anchorCtr="0"/>
          <a:lstStyle>
            <a:lvl1pPr marL="0" indent="0" algn="ctr">
              <a:buNone/>
              <a:defRPr sz="20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87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theme" Target="../theme/theme1.xml"/><Relationship Id="rId3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4" y="5990527"/>
            <a:ext cx="341618" cy="62662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573200"/>
            <a:ext cx="7758000" cy="4860000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000" y="6464830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 b="1">
                <a:solidFill>
                  <a:schemeClr val="accent2"/>
                </a:solidFill>
              </a:defRPr>
            </a:lvl1pPr>
          </a:lstStyle>
          <a:p>
            <a:fld id="{16E8E1A7-C1E7-4261-90C1-4A43089F71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58000" cy="453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2740943" y="6534094"/>
            <a:ext cx="252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191F6F1F-612F-445F-A258-67F477192767}" type="datetime1">
              <a:rPr lang="en-GB" smtClean="0"/>
              <a:t>22/05/16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740943" y="6280168"/>
            <a:ext cx="252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776010"/>
            <a:ext cx="504000" cy="4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66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46" r:id="rId2"/>
    <p:sldLayoutId id="2147483711" r:id="rId3"/>
    <p:sldLayoutId id="2147483710" r:id="rId4"/>
    <p:sldLayoutId id="2147483720" r:id="rId5"/>
    <p:sldLayoutId id="2147483715" r:id="rId6"/>
    <p:sldLayoutId id="2147483749" r:id="rId7"/>
    <p:sldLayoutId id="2147483751" r:id="rId8"/>
    <p:sldLayoutId id="2147483752" r:id="rId9"/>
    <p:sldLayoutId id="2147483753" r:id="rId10"/>
    <p:sldLayoutId id="2147483754" r:id="rId11"/>
    <p:sldLayoutId id="2147483756" r:id="rId12"/>
    <p:sldLayoutId id="2147483759" r:id="rId13"/>
    <p:sldLayoutId id="2147483761" r:id="rId14"/>
    <p:sldLayoutId id="2147483662" r:id="rId15"/>
    <p:sldLayoutId id="2147483694" r:id="rId16"/>
    <p:sldLayoutId id="2147483692" r:id="rId17"/>
    <p:sldLayoutId id="2147483695" r:id="rId18"/>
    <p:sldLayoutId id="2147483664" r:id="rId19"/>
    <p:sldLayoutId id="2147483684" r:id="rId20"/>
    <p:sldLayoutId id="2147483693" r:id="rId21"/>
    <p:sldLayoutId id="2147483685" r:id="rId22"/>
    <p:sldLayoutId id="2147483680" r:id="rId23"/>
    <p:sldLayoutId id="2147483681" r:id="rId24"/>
    <p:sldLayoutId id="2147483665" r:id="rId25"/>
    <p:sldLayoutId id="2147483737" r:id="rId26"/>
    <p:sldLayoutId id="2147483668" r:id="rId27"/>
    <p:sldLayoutId id="2147483669" r:id="rId28"/>
    <p:sldLayoutId id="2147483670" r:id="rId29"/>
    <p:sldLayoutId id="2147483690" r:id="rId30"/>
    <p:sldLayoutId id="2147483671" r:id="rId31"/>
    <p:sldLayoutId id="2147483672" r:id="rId32"/>
    <p:sldLayoutId id="2147483691" r:id="rId33"/>
    <p:sldLayoutId id="2147483736" r:id="rId34"/>
    <p:sldLayoutId id="2147483666" r:id="rId35"/>
    <p:sldLayoutId id="2147483667" r:id="rId36"/>
    <p:sldLayoutId id="2147483744" r:id="rId37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2pPr>
      <a:lvl3pPr marL="108108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3pPr>
      <a:lvl4pPr marL="1528763" indent="-1571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4pPr>
      <a:lvl5pPr marL="1985963" indent="-1571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700" userDrawn="1">
          <p15:clr>
            <a:srgbClr val="F26B43"/>
          </p15:clr>
        </p15:guide>
        <p15:guide id="4" orient="horz" pos="484" userDrawn="1">
          <p15:clr>
            <a:srgbClr val="F26B43"/>
          </p15:clr>
        </p15:guide>
        <p15:guide id="5" orient="horz" pos="984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4164" userDrawn="1">
          <p15:clr>
            <a:srgbClr val="F26B43"/>
          </p15:clr>
        </p15:guide>
        <p15:guide id="8" pos="379" userDrawn="1">
          <p15:clr>
            <a:srgbClr val="F26B43"/>
          </p15:clr>
        </p15:guide>
        <p15:guide id="9" pos="5272" userDrawn="1">
          <p15:clr>
            <a:srgbClr val="F26B43"/>
          </p15:clr>
        </p15:guide>
        <p15:guide id="10" orient="horz" pos="4053" userDrawn="1">
          <p15:clr>
            <a:srgbClr val="F26B43"/>
          </p15:clr>
        </p15:guide>
        <p15:guide id="11" orient="horz" pos="2436" userDrawn="1">
          <p15:clr>
            <a:srgbClr val="F26B43"/>
          </p15:clr>
        </p15:guide>
        <p15:guide id="12" orient="horz" pos="2546" userDrawn="1">
          <p15:clr>
            <a:srgbClr val="F26B43"/>
          </p15:clr>
        </p15:guide>
        <p15:guide id="13" orient="horz" pos="3824" userDrawn="1">
          <p15:clr>
            <a:srgbClr val="F26B43"/>
          </p15:clr>
        </p15:guide>
        <p15:guide id="14" pos="2789" userDrawn="1">
          <p15:clr>
            <a:srgbClr val="F26B43"/>
          </p15:clr>
        </p15:guide>
        <p15:guide id="15" pos="4109" userDrawn="1">
          <p15:clr>
            <a:srgbClr val="F26B43"/>
          </p15:clr>
        </p15:guide>
        <p15:guide id="16" pos="29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205480" cy="6858000"/>
          </a:xfrm>
          <a:prstGeom prst="rect">
            <a:avLst/>
          </a:prstGeom>
          <a:gradFill>
            <a:gsLst>
              <a:gs pos="0">
                <a:srgbClr val="009738"/>
              </a:gs>
              <a:gs pos="100000">
                <a:srgbClr val="8EC02F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267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jpeg"/><Relationship Id="rId12" Type="http://schemas.openxmlformats.org/officeDocument/2006/relationships/image" Target="../media/image42.jpe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6565" y="54925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34975" y="5217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65250" y="4905375"/>
            <a:ext cx="6413500" cy="936625"/>
            <a:chOff x="1365250" y="4873625"/>
            <a:chExt cx="6413500" cy="936625"/>
          </a:xfrm>
        </p:grpSpPr>
        <p:sp>
          <p:nvSpPr>
            <p:cNvPr id="7" name="Rounded Rectangle 6"/>
            <p:cNvSpPr/>
            <p:nvPr/>
          </p:nvSpPr>
          <p:spPr>
            <a:xfrm>
              <a:off x="1365250" y="4873625"/>
              <a:ext cx="6413500" cy="936625"/>
            </a:xfrm>
            <a:prstGeom prst="roundRect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6955" y="5077370"/>
              <a:ext cx="6150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rebuchet MS"/>
                  <a:cs typeface="Trebuchet MS"/>
                </a:rPr>
                <a:t>Nick Hartshorne-Evans – President of iHHub</a:t>
              </a:r>
              <a:endParaRPr lang="en-US" sz="2400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65250" y="5915025"/>
            <a:ext cx="6413500" cy="936625"/>
            <a:chOff x="1365250" y="4873625"/>
            <a:chExt cx="6413500" cy="936625"/>
          </a:xfrm>
        </p:grpSpPr>
        <p:sp>
          <p:nvSpPr>
            <p:cNvPr id="10" name="Rounded Rectangle 9"/>
            <p:cNvSpPr/>
            <p:nvPr/>
          </p:nvSpPr>
          <p:spPr>
            <a:xfrm>
              <a:off x="1365250" y="4873625"/>
              <a:ext cx="6413500" cy="936625"/>
            </a:xfrm>
            <a:prstGeom prst="roundRect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0722" y="5077370"/>
              <a:ext cx="37025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rebuchet MS"/>
                  <a:cs typeface="Trebuchet MS"/>
                </a:rPr>
                <a:t>22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Trebuchet MS"/>
                  <a:cs typeface="Trebuchet MS"/>
                </a:rPr>
                <a:t>nd</a:t>
              </a:r>
              <a:r>
                <a:rPr lang="en-US" sz="2400" dirty="0" smtClean="0">
                  <a:solidFill>
                    <a:schemeClr val="bg1"/>
                  </a:solidFill>
                  <a:latin typeface="Trebuchet MS"/>
                  <a:cs typeface="Trebuchet MS"/>
                </a:rPr>
                <a:t> March 2016 - Firenze</a:t>
              </a:r>
              <a:endParaRPr lang="en-US" sz="2400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49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56348" cy="453600"/>
          </a:xfrm>
        </p:spPr>
        <p:txBody>
          <a:bodyPr/>
          <a:lstStyle/>
          <a:p>
            <a:r>
              <a:rPr lang="en-GB" dirty="0" smtClean="0"/>
              <a:t>Our focus for 2016 /2017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0</a:t>
            </a:r>
            <a:fld id="{16E8E1A7-C1E7-4261-90C1-4A43089F71C8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11999" y="5096590"/>
            <a:ext cx="7758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" tIns="0" rIns="0" bIns="0" rtlCol="0">
            <a:spAutoFit/>
          </a:bodyPr>
          <a:lstStyle/>
          <a:p>
            <a:r>
              <a:rPr lang="en-GB" sz="2400" b="1" kern="0" spc="170" dirty="0" smtClean="0"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000" y="3522892"/>
            <a:ext cx="7758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72000" tIns="0" rIns="0" bIns="0" rtlCol="0">
            <a:spAutoFit/>
          </a:bodyPr>
          <a:lstStyle/>
          <a:p>
            <a:r>
              <a:rPr lang="en-GB" sz="2400" b="1" kern="0" spc="170" dirty="0" smtClean="0"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2000" y="1798211"/>
            <a:ext cx="7758000" cy="917465"/>
          </a:xfrm>
          <a:prstGeom prst="roundRect">
            <a:avLst>
              <a:gd name="adj" fmla="val 19782"/>
            </a:avLst>
          </a:prstGeom>
          <a:solidFill>
            <a:srgbClr val="8EC02F"/>
          </a:solidFill>
          <a:ln>
            <a:solidFill>
              <a:srgbClr val="8EC0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GB" b="1" kern="0" dirty="0" smtClean="0">
                <a:solidFill>
                  <a:schemeClr val="bg1"/>
                </a:solidFill>
                <a:cs typeface="Arial" panose="020B0604020202020204" pitchFamily="34" charset="0"/>
                <a:sym typeface="Helvetica Light"/>
              </a:rPr>
              <a:t>Position </a:t>
            </a:r>
            <a:r>
              <a:rPr lang="en-GB" b="1" kern="0" dirty="0">
                <a:solidFill>
                  <a:schemeClr val="bg1"/>
                </a:solidFill>
                <a:cs typeface="Arial" panose="020B0604020202020204" pitchFamily="34" charset="0"/>
                <a:sym typeface="Helvetica Light"/>
              </a:rPr>
              <a:t>iHHub as the global voice of heart failure patient groups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83355" y="3075119"/>
            <a:ext cx="1602000" cy="1264878"/>
          </a:xfrm>
          <a:prstGeom prst="roundRect">
            <a:avLst/>
          </a:prstGeom>
          <a:solidFill>
            <a:srgbClr val="8EC02F"/>
          </a:solidFill>
          <a:ln>
            <a:solidFill>
              <a:srgbClr val="8EC0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GB" sz="1600" kern="0" dirty="0" smtClean="0">
                <a:solidFill>
                  <a:schemeClr val="bg1"/>
                </a:solidFill>
                <a:cs typeface="Arial" panose="020B0604020202020204" pitchFamily="34" charset="0"/>
                <a:sym typeface="Helvetica Light"/>
              </a:rPr>
              <a:t>Build </a:t>
            </a:r>
            <a:r>
              <a:rPr lang="en-GB" sz="1600" kern="0" dirty="0">
                <a:solidFill>
                  <a:schemeClr val="bg1"/>
                </a:solidFill>
                <a:cs typeface="Arial" panose="020B0604020202020204" pitchFamily="34" charset="0"/>
                <a:sym typeface="Helvetica Light"/>
              </a:rPr>
              <a:t>a </a:t>
            </a:r>
            <a:r>
              <a:rPr lang="en-GB" sz="1600" kern="0" dirty="0" smtClean="0">
                <a:solidFill>
                  <a:schemeClr val="bg1"/>
                </a:solidFill>
                <a:cs typeface="Arial" panose="020B0604020202020204" pitchFamily="34" charset="0"/>
                <a:sym typeface="Helvetica Light"/>
              </a:rPr>
              <a:t>community </a:t>
            </a:r>
            <a:r>
              <a:rPr lang="en-GB" sz="1600" kern="0" dirty="0">
                <a:solidFill>
                  <a:schemeClr val="bg1"/>
                </a:solidFill>
                <a:cs typeface="Arial" panose="020B0604020202020204" pitchFamily="34" charset="0"/>
                <a:sym typeface="Helvetica Light"/>
              </a:rPr>
              <a:t>of patient group affiliates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12285" y="3075119"/>
            <a:ext cx="1602000" cy="1264878"/>
          </a:xfrm>
          <a:prstGeom prst="roundRect">
            <a:avLst/>
          </a:prstGeom>
          <a:solidFill>
            <a:srgbClr val="8EC02F"/>
          </a:solidFill>
          <a:ln>
            <a:solidFill>
              <a:srgbClr val="8EC0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GB" sz="1600" kern="0" dirty="0" smtClean="0">
                <a:solidFill>
                  <a:schemeClr val="bg1"/>
                </a:solidFill>
                <a:cs typeface="Arial" panose="020B0604020202020204" pitchFamily="34" charset="0"/>
                <a:sym typeface="Helvetica Light"/>
              </a:rPr>
              <a:t>Create </a:t>
            </a:r>
            <a:r>
              <a:rPr lang="en-GB" sz="1600" kern="0" dirty="0">
                <a:solidFill>
                  <a:schemeClr val="bg1"/>
                </a:solidFill>
                <a:cs typeface="Arial" panose="020B0604020202020204" pitchFamily="34" charset="0"/>
                <a:sym typeface="Helvetica Light"/>
              </a:rPr>
              <a:t>a global disease awareness campaign</a:t>
            </a:r>
          </a:p>
        </p:txBody>
      </p:sp>
      <p:sp>
        <p:nvSpPr>
          <p:cNvPr id="19" name="Oval 18"/>
          <p:cNvSpPr/>
          <p:nvPr/>
        </p:nvSpPr>
        <p:spPr>
          <a:xfrm>
            <a:off x="612000" y="1562230"/>
            <a:ext cx="504000" cy="504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2524600" y="2912489"/>
            <a:ext cx="360000" cy="36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cs typeface="Arial" panose="020B0604020202020204" pitchFamily="34" charset="0"/>
              </a:rPr>
              <a:t>2</a:t>
            </a:r>
            <a:endParaRPr lang="en-GB" sz="1600" dirty="0" smtClean="0"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541346" y="2912489"/>
            <a:ext cx="360000" cy="36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68000" y="3075119"/>
            <a:ext cx="1602000" cy="1264878"/>
          </a:xfrm>
          <a:prstGeom prst="roundRect">
            <a:avLst/>
          </a:prstGeom>
          <a:solidFill>
            <a:srgbClr val="8EC02F"/>
          </a:solidFill>
          <a:ln>
            <a:solidFill>
              <a:srgbClr val="8EC0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GB" sz="1600" kern="0" dirty="0" smtClean="0">
                <a:solidFill>
                  <a:schemeClr val="bg1"/>
                </a:solidFill>
                <a:cs typeface="Arial" panose="020B0604020202020204" pitchFamily="34" charset="0"/>
                <a:sym typeface="Helvetica Light"/>
              </a:rPr>
              <a:t>Amplify the patient voice </a:t>
            </a:r>
            <a:endParaRPr lang="en-GB" sz="1600" kern="0" dirty="0">
              <a:solidFill>
                <a:schemeClr val="bg1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594774" y="2947984"/>
            <a:ext cx="360000" cy="36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cs typeface="Arial" panose="020B0604020202020204" pitchFamily="34" charset="0"/>
              </a:rPr>
              <a:t>4</a:t>
            </a:r>
            <a:endParaRPr lang="en-GB" sz="1600" dirty="0" smtClean="0"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90129" y="4712185"/>
            <a:ext cx="1602000" cy="1264878"/>
          </a:xfrm>
          <a:prstGeom prst="roundRect">
            <a:avLst/>
          </a:prstGeom>
          <a:solidFill>
            <a:srgbClr val="8EC02F"/>
          </a:solidFill>
          <a:ln>
            <a:solidFill>
              <a:srgbClr val="8EC0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GB" sz="1600" kern="0" dirty="0" smtClean="0">
                <a:solidFill>
                  <a:schemeClr val="bg1"/>
                </a:solidFill>
                <a:cs typeface="Arial" panose="020B0604020202020204" pitchFamily="34" charset="0"/>
                <a:sym typeface="Helvetica Light"/>
              </a:rPr>
              <a:t>Create a global conversation</a:t>
            </a:r>
            <a:endParaRPr lang="en-GB" sz="1600" kern="0" dirty="0">
              <a:solidFill>
                <a:schemeClr val="bg1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24600" y="4549556"/>
            <a:ext cx="360000" cy="36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6903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600" dirty="0" smtClean="0"/>
              <a:t>Building iHHub</a:t>
            </a:r>
            <a:endParaRPr lang="en-GB" sz="2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66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GB" dirty="0" smtClean="0"/>
              <a:t>Building iHHub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Leadership</a:t>
            </a:r>
          </a:p>
          <a:p>
            <a:r>
              <a:rPr lang="en-GB" dirty="0" smtClean="0"/>
              <a:t>Brand and digital platform</a:t>
            </a:r>
          </a:p>
          <a:p>
            <a:r>
              <a:rPr lang="en-GB" dirty="0" smtClean="0"/>
              <a:t>Operational Team</a:t>
            </a:r>
          </a:p>
          <a:p>
            <a:r>
              <a:rPr lang="en-GB" dirty="0" smtClean="0"/>
              <a:t>Understanding the “needs and why”</a:t>
            </a:r>
          </a:p>
          <a:p>
            <a:r>
              <a:rPr lang="en-GB" dirty="0" smtClean="0"/>
              <a:t>Business Plan</a:t>
            </a:r>
          </a:p>
          <a:p>
            <a:r>
              <a:rPr lang="en-GB" dirty="0" smtClean="0"/>
              <a:t>Bringing Value</a:t>
            </a:r>
          </a:p>
          <a:p>
            <a:r>
              <a:rPr lang="en-GB" dirty="0" smtClean="0"/>
              <a:t>Execution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Key requirements: 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19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58000" cy="453600"/>
          </a:xfrm>
        </p:spPr>
        <p:txBody>
          <a:bodyPr/>
          <a:lstStyle/>
          <a:p>
            <a:r>
              <a:rPr lang="en-GB" dirty="0" smtClean="0"/>
              <a:t>Key Messages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01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710017" y="1573200"/>
            <a:ext cx="6659983" cy="5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GB" sz="1200" kern="0" dirty="0">
                <a:cs typeface="Helvetica"/>
              </a:rPr>
              <a:t>To position iHHub as the group that brings </a:t>
            </a:r>
            <a:r>
              <a:rPr lang="en-GB" sz="1200" kern="0" dirty="0" smtClean="0">
                <a:cs typeface="Helvetica"/>
              </a:rPr>
              <a:t>together </a:t>
            </a:r>
            <a:r>
              <a:rPr lang="en-GB" sz="1200" kern="0" dirty="0">
                <a:cs typeface="Helvetica"/>
              </a:rPr>
              <a:t>and supports the creation </a:t>
            </a:r>
            <a:r>
              <a:rPr lang="en-GB" sz="1200" kern="0" dirty="0" smtClean="0">
                <a:cs typeface="Helvetica"/>
              </a:rPr>
              <a:t>of </a:t>
            </a:r>
            <a:r>
              <a:rPr lang="en-GB" sz="1200" kern="0" dirty="0">
                <a:cs typeface="Helvetica"/>
              </a:rPr>
              <a:t>patient </a:t>
            </a:r>
            <a:r>
              <a:rPr lang="en-GB" sz="1200" kern="0" spc="-10" dirty="0">
                <a:cs typeface="Helvetica"/>
              </a:rPr>
              <a:t>groups from every country in the world to raise awareness of heart failure and improve lives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790008" y="3207544"/>
            <a:ext cx="0" cy="720000"/>
          </a:xfrm>
          <a:prstGeom prst="line">
            <a:avLst/>
          </a:prstGeom>
          <a:ln w="12700">
            <a:solidFill>
              <a:schemeClr val="accent1"/>
            </a:solidFill>
            <a:headEnd type="none" w="med" len="sm"/>
            <a:tailEnd type="none" w="med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040008" y="3207544"/>
            <a:ext cx="0" cy="720000"/>
          </a:xfrm>
          <a:prstGeom prst="line">
            <a:avLst/>
          </a:prstGeom>
          <a:ln w="12700">
            <a:solidFill>
              <a:schemeClr val="accent1"/>
            </a:solidFill>
            <a:headEnd type="none" w="med" len="sm"/>
            <a:tailEnd type="none" w="med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290000" y="3207544"/>
            <a:ext cx="0" cy="720000"/>
          </a:xfrm>
          <a:prstGeom prst="line">
            <a:avLst/>
          </a:prstGeom>
          <a:ln w="12700">
            <a:solidFill>
              <a:schemeClr val="accent1"/>
            </a:solidFill>
            <a:headEnd type="none" w="med" len="sm"/>
            <a:tailEnd type="none" w="med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40008" y="1660945"/>
            <a:ext cx="0" cy="1512000"/>
          </a:xfrm>
          <a:prstGeom prst="line">
            <a:avLst/>
          </a:prstGeom>
          <a:ln w="12700">
            <a:solidFill>
              <a:schemeClr val="accent2"/>
            </a:solidFill>
            <a:headEnd type="none" w="med" len="sm"/>
            <a:tailEnd type="none" w="med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710017" y="3936179"/>
            <a:ext cx="2160000" cy="21344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We believe that HF is a manageable / treatable condition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We know that HF is under diagnosed, untreated, misdiagnosed and under-treated and is having a huge global economic impact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We recognise the importance </a:t>
            </a:r>
            <a:br>
              <a:rPr lang="en-GB" sz="10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of measuring and celebrating </a:t>
            </a: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progress</a:t>
            </a:r>
            <a:endParaRPr lang="en-GB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10000" y="3936179"/>
            <a:ext cx="2160000" cy="21344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We recognise the vital role </a:t>
            </a: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that </a:t>
            </a: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local organisations play </a:t>
            </a: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in </a:t>
            </a: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driving real change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We will define and clarify the severity of the problem and </a:t>
            </a: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make </a:t>
            </a: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it understandable to all audiences.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We cannot do this alone, we need to collaborate with the patient, medical and political communities around the </a:t>
            </a: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world</a:t>
            </a:r>
            <a:endParaRPr lang="en-GB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10017" y="3172520"/>
            <a:ext cx="21600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en-GB" sz="1200" kern="0" spc="10" dirty="0">
                <a:cs typeface="Helvetica"/>
              </a:rPr>
              <a:t>We need to change how people perceive heart failure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0017" y="2372860"/>
            <a:ext cx="6659983" cy="5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GB" sz="1200" kern="0" dirty="0">
                <a:cs typeface="Helvetica"/>
              </a:rPr>
              <a:t>We will unite people across the world to extend and improve the lives of people </a:t>
            </a:r>
            <a:r>
              <a:rPr lang="en-GB" sz="1200" kern="0" dirty="0" smtClean="0">
                <a:cs typeface="Helvetica"/>
              </a:rPr>
              <a:t/>
            </a:r>
            <a:br>
              <a:rPr lang="en-GB" sz="1200" kern="0" dirty="0" smtClean="0">
                <a:cs typeface="Helvetica"/>
              </a:rPr>
            </a:br>
            <a:r>
              <a:rPr lang="en-GB" sz="1200" kern="0" dirty="0" smtClean="0">
                <a:cs typeface="Helvetica"/>
              </a:rPr>
              <a:t>living </a:t>
            </a:r>
            <a:r>
              <a:rPr lang="en-GB" sz="1200" kern="0" dirty="0">
                <a:cs typeface="Helvetica"/>
              </a:rPr>
              <a:t>with heart failure</a:t>
            </a:r>
          </a:p>
        </p:txBody>
      </p:sp>
      <p:cxnSp>
        <p:nvCxnSpPr>
          <p:cNvPr id="10" name="Elbow Connector 9"/>
          <p:cNvCxnSpPr/>
          <p:nvPr/>
        </p:nvCxnSpPr>
        <p:spPr>
          <a:xfrm rot="5400000" flipH="1" flipV="1">
            <a:off x="5033658" y="1075284"/>
            <a:ext cx="12700" cy="4500000"/>
          </a:xfrm>
          <a:prstGeom prst="bentConnector3">
            <a:avLst>
              <a:gd name="adj1" fmla="val 2268740"/>
            </a:avLst>
          </a:prstGeom>
          <a:ln w="12700">
            <a:solidFill>
              <a:schemeClr val="accent2"/>
            </a:solidFill>
            <a:headEnd type="triangle" w="med" len="sm"/>
            <a:tailEnd type="none" w="med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960008" y="3172520"/>
            <a:ext cx="21600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en-US" sz="1200" kern="0" spc="10" dirty="0">
                <a:cs typeface="Helvetica"/>
              </a:rPr>
              <a:t>We are the hub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10000" y="3172520"/>
            <a:ext cx="21600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en-GB" sz="1200" kern="0" spc="10" dirty="0">
                <a:cs typeface="Helvetica"/>
              </a:rPr>
              <a:t>We will instigate global measurable change by </a:t>
            </a:r>
            <a:r>
              <a:rPr lang="en-GB" sz="1200" kern="0" spc="10" dirty="0" smtClean="0">
                <a:cs typeface="Helvetica"/>
              </a:rPr>
              <a:t/>
            </a:r>
            <a:br>
              <a:rPr lang="en-GB" sz="1200" kern="0" spc="10" dirty="0" smtClean="0">
                <a:cs typeface="Helvetica"/>
              </a:rPr>
            </a:br>
            <a:r>
              <a:rPr lang="en-GB" sz="1200" kern="0" spc="10" dirty="0" smtClean="0">
                <a:cs typeface="Helvetica"/>
              </a:rPr>
              <a:t>driving </a:t>
            </a:r>
            <a:r>
              <a:rPr lang="en-GB" sz="1200" kern="0" spc="10" dirty="0">
                <a:cs typeface="Helvetica"/>
              </a:rPr>
              <a:t>local action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60009" y="3930381"/>
            <a:ext cx="2160000" cy="21344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We will ensure our affiliates have visibility, viability, credibility </a:t>
            </a: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and community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We </a:t>
            </a: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will provide our membership with the tools they need to </a:t>
            </a: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be successful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We </a:t>
            </a: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aim to be central to all global patient centred HF </a:t>
            </a: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conversations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We </a:t>
            </a:r>
            <a:r>
              <a:rPr lang="en-GB" sz="1000" dirty="0">
                <a:solidFill>
                  <a:schemeClr val="accent3">
                    <a:lumMod val="75000"/>
                  </a:schemeClr>
                </a:solidFill>
              </a:rPr>
              <a:t>will create connections between organisations that serve HF </a:t>
            </a:r>
            <a:r>
              <a:rPr lang="en-GB" sz="1000" dirty="0" smtClean="0">
                <a:solidFill>
                  <a:schemeClr val="accent3">
                    <a:lumMod val="75000"/>
                  </a:schemeClr>
                </a:solidFill>
              </a:rPr>
              <a:t>patients</a:t>
            </a:r>
            <a:endParaRPr lang="en-GB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Text Placeholder 33"/>
          <p:cNvSpPr txBox="1">
            <a:spLocks/>
          </p:cNvSpPr>
          <p:nvPr/>
        </p:nvSpPr>
        <p:spPr>
          <a:xfrm>
            <a:off x="667412" y="3506964"/>
            <a:ext cx="863977" cy="324000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anchor="b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>
                <a:solidFill>
                  <a:schemeClr val="accent2"/>
                </a:solidFill>
              </a:defRPr>
            </a:lvl1pPr>
            <a:lvl2pPr marL="6286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accent3">
                    <a:lumMod val="75000"/>
                  </a:schemeClr>
                </a:solidFill>
              </a:defRPr>
            </a:lvl2pPr>
            <a:lvl3pPr marL="1081088" indent="-1666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accent3">
                    <a:lumMod val="75000"/>
                  </a:schemeClr>
                </a:solidFill>
              </a:defRPr>
            </a:lvl3pPr>
            <a:lvl4pPr marL="1528763" indent="-157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accent3">
                    <a:lumMod val="75000"/>
                  </a:schemeClr>
                </a:solidFill>
              </a:defRPr>
            </a:lvl4pPr>
            <a:lvl5pPr marL="1985963" indent="-157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accent3">
                    <a:lumMod val="7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Aft>
                <a:spcPts val="300"/>
              </a:spcAft>
            </a:pPr>
            <a:r>
              <a:rPr lang="en-US" dirty="0"/>
              <a:t>DEFINING ARGUMENTS</a:t>
            </a:r>
          </a:p>
          <a:p>
            <a:pPr>
              <a:spcAft>
                <a:spcPts val="300"/>
              </a:spcAft>
            </a:pPr>
            <a:r>
              <a:rPr lang="en-US" dirty="0"/>
              <a:t>MISSION STATEMENTS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63074" y="3152391"/>
            <a:ext cx="472652" cy="398980"/>
            <a:chOff x="703738" y="3016501"/>
            <a:chExt cx="716557" cy="604866"/>
          </a:xfrm>
        </p:grpSpPr>
        <p:sp>
          <p:nvSpPr>
            <p:cNvPr id="39" name="Shape 136"/>
            <p:cNvSpPr/>
            <p:nvPr/>
          </p:nvSpPr>
          <p:spPr>
            <a:xfrm>
              <a:off x="1002753" y="3016501"/>
              <a:ext cx="126442" cy="15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7" y="15417"/>
                  </a:moveTo>
                  <a:lnTo>
                    <a:pt x="2491" y="15120"/>
                  </a:lnTo>
                  <a:lnTo>
                    <a:pt x="2593" y="15579"/>
                  </a:lnTo>
                  <a:lnTo>
                    <a:pt x="2798" y="16227"/>
                  </a:lnTo>
                  <a:lnTo>
                    <a:pt x="3071" y="16848"/>
                  </a:lnTo>
                  <a:lnTo>
                    <a:pt x="3378" y="17442"/>
                  </a:lnTo>
                  <a:lnTo>
                    <a:pt x="3719" y="18036"/>
                  </a:lnTo>
                  <a:lnTo>
                    <a:pt x="4095" y="18549"/>
                  </a:lnTo>
                  <a:lnTo>
                    <a:pt x="4538" y="19062"/>
                  </a:lnTo>
                  <a:lnTo>
                    <a:pt x="5050" y="19521"/>
                  </a:lnTo>
                  <a:lnTo>
                    <a:pt x="5562" y="19926"/>
                  </a:lnTo>
                  <a:lnTo>
                    <a:pt x="6142" y="20304"/>
                  </a:lnTo>
                  <a:lnTo>
                    <a:pt x="6722" y="20655"/>
                  </a:lnTo>
                  <a:lnTo>
                    <a:pt x="7336" y="20925"/>
                  </a:lnTo>
                  <a:lnTo>
                    <a:pt x="7985" y="21168"/>
                  </a:lnTo>
                  <a:lnTo>
                    <a:pt x="8667" y="21357"/>
                  </a:lnTo>
                  <a:lnTo>
                    <a:pt x="9384" y="21519"/>
                  </a:lnTo>
                  <a:lnTo>
                    <a:pt x="10066" y="21573"/>
                  </a:lnTo>
                  <a:lnTo>
                    <a:pt x="10442" y="21600"/>
                  </a:lnTo>
                  <a:lnTo>
                    <a:pt x="11158" y="21600"/>
                  </a:lnTo>
                  <a:lnTo>
                    <a:pt x="11534" y="21573"/>
                  </a:lnTo>
                  <a:lnTo>
                    <a:pt x="12250" y="21519"/>
                  </a:lnTo>
                  <a:lnTo>
                    <a:pt x="12967" y="21357"/>
                  </a:lnTo>
                  <a:lnTo>
                    <a:pt x="13615" y="21168"/>
                  </a:lnTo>
                  <a:lnTo>
                    <a:pt x="14298" y="20925"/>
                  </a:lnTo>
                  <a:lnTo>
                    <a:pt x="14912" y="20655"/>
                  </a:lnTo>
                  <a:lnTo>
                    <a:pt x="15526" y="20304"/>
                  </a:lnTo>
                  <a:lnTo>
                    <a:pt x="16072" y="19926"/>
                  </a:lnTo>
                  <a:lnTo>
                    <a:pt x="16584" y="19521"/>
                  </a:lnTo>
                  <a:lnTo>
                    <a:pt x="17062" y="19062"/>
                  </a:lnTo>
                  <a:lnTo>
                    <a:pt x="17505" y="18549"/>
                  </a:lnTo>
                  <a:lnTo>
                    <a:pt x="17915" y="18036"/>
                  </a:lnTo>
                  <a:lnTo>
                    <a:pt x="18256" y="17442"/>
                  </a:lnTo>
                  <a:lnTo>
                    <a:pt x="18563" y="16848"/>
                  </a:lnTo>
                  <a:lnTo>
                    <a:pt x="18836" y="16227"/>
                  </a:lnTo>
                  <a:lnTo>
                    <a:pt x="19041" y="15579"/>
                  </a:lnTo>
                  <a:lnTo>
                    <a:pt x="19109" y="15120"/>
                  </a:lnTo>
                  <a:lnTo>
                    <a:pt x="19655" y="15417"/>
                  </a:lnTo>
                  <a:lnTo>
                    <a:pt x="19723" y="15417"/>
                  </a:lnTo>
                  <a:lnTo>
                    <a:pt x="19860" y="15363"/>
                  </a:lnTo>
                  <a:lnTo>
                    <a:pt x="19962" y="15282"/>
                  </a:lnTo>
                  <a:lnTo>
                    <a:pt x="20099" y="15201"/>
                  </a:lnTo>
                  <a:lnTo>
                    <a:pt x="20406" y="14904"/>
                  </a:lnTo>
                  <a:lnTo>
                    <a:pt x="20713" y="14553"/>
                  </a:lnTo>
                  <a:lnTo>
                    <a:pt x="20986" y="14121"/>
                  </a:lnTo>
                  <a:lnTo>
                    <a:pt x="21088" y="13878"/>
                  </a:lnTo>
                  <a:lnTo>
                    <a:pt x="21225" y="13608"/>
                  </a:lnTo>
                  <a:lnTo>
                    <a:pt x="21327" y="13311"/>
                  </a:lnTo>
                  <a:lnTo>
                    <a:pt x="21395" y="13041"/>
                  </a:lnTo>
                  <a:lnTo>
                    <a:pt x="21498" y="12744"/>
                  </a:lnTo>
                  <a:lnTo>
                    <a:pt x="21532" y="12420"/>
                  </a:lnTo>
                  <a:lnTo>
                    <a:pt x="21600" y="11691"/>
                  </a:lnTo>
                  <a:lnTo>
                    <a:pt x="21600" y="9936"/>
                  </a:lnTo>
                  <a:lnTo>
                    <a:pt x="21566" y="9747"/>
                  </a:lnTo>
                  <a:lnTo>
                    <a:pt x="21498" y="9531"/>
                  </a:lnTo>
                  <a:lnTo>
                    <a:pt x="21361" y="9585"/>
                  </a:lnTo>
                  <a:lnTo>
                    <a:pt x="21191" y="9666"/>
                  </a:lnTo>
                  <a:lnTo>
                    <a:pt x="21020" y="9828"/>
                  </a:lnTo>
                  <a:lnTo>
                    <a:pt x="20781" y="10017"/>
                  </a:lnTo>
                  <a:lnTo>
                    <a:pt x="19587" y="11367"/>
                  </a:lnTo>
                  <a:lnTo>
                    <a:pt x="20167" y="9801"/>
                  </a:lnTo>
                  <a:lnTo>
                    <a:pt x="20303" y="9342"/>
                  </a:lnTo>
                  <a:lnTo>
                    <a:pt x="20406" y="8964"/>
                  </a:lnTo>
                  <a:lnTo>
                    <a:pt x="20474" y="8586"/>
                  </a:lnTo>
                  <a:lnTo>
                    <a:pt x="20474" y="7803"/>
                  </a:lnTo>
                  <a:lnTo>
                    <a:pt x="20440" y="7398"/>
                  </a:lnTo>
                  <a:lnTo>
                    <a:pt x="20372" y="6966"/>
                  </a:lnTo>
                  <a:lnTo>
                    <a:pt x="20269" y="6561"/>
                  </a:lnTo>
                  <a:lnTo>
                    <a:pt x="20201" y="6156"/>
                  </a:lnTo>
                  <a:lnTo>
                    <a:pt x="20030" y="5778"/>
                  </a:lnTo>
                  <a:lnTo>
                    <a:pt x="19894" y="5400"/>
                  </a:lnTo>
                  <a:lnTo>
                    <a:pt x="19723" y="5022"/>
                  </a:lnTo>
                  <a:lnTo>
                    <a:pt x="19518" y="4644"/>
                  </a:lnTo>
                  <a:lnTo>
                    <a:pt x="19314" y="4293"/>
                  </a:lnTo>
                  <a:lnTo>
                    <a:pt x="19075" y="3942"/>
                  </a:lnTo>
                  <a:lnTo>
                    <a:pt x="18836" y="3618"/>
                  </a:lnTo>
                  <a:lnTo>
                    <a:pt x="18563" y="3294"/>
                  </a:lnTo>
                  <a:lnTo>
                    <a:pt x="18256" y="2997"/>
                  </a:lnTo>
                  <a:lnTo>
                    <a:pt x="17983" y="2673"/>
                  </a:lnTo>
                  <a:lnTo>
                    <a:pt x="17642" y="2376"/>
                  </a:lnTo>
                  <a:lnTo>
                    <a:pt x="17300" y="2133"/>
                  </a:lnTo>
                  <a:lnTo>
                    <a:pt x="16959" y="1863"/>
                  </a:lnTo>
                  <a:lnTo>
                    <a:pt x="16618" y="1620"/>
                  </a:lnTo>
                  <a:lnTo>
                    <a:pt x="16209" y="1377"/>
                  </a:lnTo>
                  <a:lnTo>
                    <a:pt x="15799" y="1161"/>
                  </a:lnTo>
                  <a:lnTo>
                    <a:pt x="15424" y="972"/>
                  </a:lnTo>
                  <a:lnTo>
                    <a:pt x="14980" y="810"/>
                  </a:lnTo>
                  <a:lnTo>
                    <a:pt x="14571" y="648"/>
                  </a:lnTo>
                  <a:lnTo>
                    <a:pt x="14161" y="459"/>
                  </a:lnTo>
                  <a:lnTo>
                    <a:pt x="13683" y="351"/>
                  </a:lnTo>
                  <a:lnTo>
                    <a:pt x="13240" y="243"/>
                  </a:lnTo>
                  <a:lnTo>
                    <a:pt x="11807" y="0"/>
                  </a:lnTo>
                  <a:lnTo>
                    <a:pt x="9827" y="0"/>
                  </a:lnTo>
                  <a:lnTo>
                    <a:pt x="8394" y="243"/>
                  </a:lnTo>
                  <a:lnTo>
                    <a:pt x="7507" y="459"/>
                  </a:lnTo>
                  <a:lnTo>
                    <a:pt x="6210" y="972"/>
                  </a:lnTo>
                  <a:lnTo>
                    <a:pt x="5801" y="1161"/>
                  </a:lnTo>
                  <a:lnTo>
                    <a:pt x="5391" y="1377"/>
                  </a:lnTo>
                  <a:lnTo>
                    <a:pt x="5050" y="1620"/>
                  </a:lnTo>
                  <a:lnTo>
                    <a:pt x="4675" y="1863"/>
                  </a:lnTo>
                  <a:lnTo>
                    <a:pt x="4300" y="2133"/>
                  </a:lnTo>
                  <a:lnTo>
                    <a:pt x="3992" y="2376"/>
                  </a:lnTo>
                  <a:lnTo>
                    <a:pt x="3685" y="2673"/>
                  </a:lnTo>
                  <a:lnTo>
                    <a:pt x="3378" y="2997"/>
                  </a:lnTo>
                  <a:lnTo>
                    <a:pt x="3071" y="3294"/>
                  </a:lnTo>
                  <a:lnTo>
                    <a:pt x="2798" y="3618"/>
                  </a:lnTo>
                  <a:lnTo>
                    <a:pt x="2559" y="3942"/>
                  </a:lnTo>
                  <a:lnTo>
                    <a:pt x="2082" y="4644"/>
                  </a:lnTo>
                  <a:lnTo>
                    <a:pt x="1570" y="5778"/>
                  </a:lnTo>
                  <a:lnTo>
                    <a:pt x="1467" y="6156"/>
                  </a:lnTo>
                  <a:lnTo>
                    <a:pt x="1331" y="6561"/>
                  </a:lnTo>
                  <a:lnTo>
                    <a:pt x="1263" y="6966"/>
                  </a:lnTo>
                  <a:lnTo>
                    <a:pt x="1228" y="7398"/>
                  </a:lnTo>
                  <a:lnTo>
                    <a:pt x="1160" y="7803"/>
                  </a:lnTo>
                  <a:lnTo>
                    <a:pt x="1160" y="8235"/>
                  </a:lnTo>
                  <a:lnTo>
                    <a:pt x="1194" y="8586"/>
                  </a:lnTo>
                  <a:lnTo>
                    <a:pt x="1228" y="8964"/>
                  </a:lnTo>
                  <a:lnTo>
                    <a:pt x="1331" y="9342"/>
                  </a:lnTo>
                  <a:lnTo>
                    <a:pt x="1501" y="9801"/>
                  </a:lnTo>
                  <a:lnTo>
                    <a:pt x="2047" y="11367"/>
                  </a:lnTo>
                  <a:lnTo>
                    <a:pt x="819" y="10017"/>
                  </a:lnTo>
                  <a:lnTo>
                    <a:pt x="614" y="9828"/>
                  </a:lnTo>
                  <a:lnTo>
                    <a:pt x="409" y="9666"/>
                  </a:lnTo>
                  <a:lnTo>
                    <a:pt x="273" y="9585"/>
                  </a:lnTo>
                  <a:lnTo>
                    <a:pt x="136" y="9531"/>
                  </a:lnTo>
                  <a:lnTo>
                    <a:pt x="102" y="9747"/>
                  </a:lnTo>
                  <a:lnTo>
                    <a:pt x="34" y="9936"/>
                  </a:lnTo>
                  <a:lnTo>
                    <a:pt x="34" y="10233"/>
                  </a:lnTo>
                  <a:lnTo>
                    <a:pt x="0" y="10611"/>
                  </a:lnTo>
                  <a:lnTo>
                    <a:pt x="34" y="11097"/>
                  </a:lnTo>
                  <a:lnTo>
                    <a:pt x="68" y="11691"/>
                  </a:lnTo>
                  <a:lnTo>
                    <a:pt x="136" y="12420"/>
                  </a:lnTo>
                  <a:lnTo>
                    <a:pt x="136" y="12744"/>
                  </a:lnTo>
                  <a:lnTo>
                    <a:pt x="205" y="13041"/>
                  </a:lnTo>
                  <a:lnTo>
                    <a:pt x="307" y="13311"/>
                  </a:lnTo>
                  <a:lnTo>
                    <a:pt x="409" y="13608"/>
                  </a:lnTo>
                  <a:lnTo>
                    <a:pt x="512" y="13851"/>
                  </a:lnTo>
                  <a:lnTo>
                    <a:pt x="955" y="14553"/>
                  </a:lnTo>
                  <a:lnTo>
                    <a:pt x="1228" y="14904"/>
                  </a:lnTo>
                  <a:lnTo>
                    <a:pt x="1536" y="15174"/>
                  </a:lnTo>
                  <a:lnTo>
                    <a:pt x="1809" y="15336"/>
                  </a:lnTo>
                  <a:lnTo>
                    <a:pt x="1911" y="15390"/>
                  </a:lnTo>
                  <a:lnTo>
                    <a:pt x="2047" y="15417"/>
                  </a:ln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0" name="Shape 137"/>
            <p:cNvSpPr/>
            <p:nvPr/>
          </p:nvSpPr>
          <p:spPr>
            <a:xfrm>
              <a:off x="924481" y="3183597"/>
              <a:ext cx="281226" cy="266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25" y="19301"/>
                  </a:moveTo>
                  <a:lnTo>
                    <a:pt x="7149" y="18847"/>
                  </a:lnTo>
                  <a:lnTo>
                    <a:pt x="7026" y="18621"/>
                  </a:lnTo>
                  <a:lnTo>
                    <a:pt x="6903" y="18378"/>
                  </a:lnTo>
                  <a:lnTo>
                    <a:pt x="6811" y="18119"/>
                  </a:lnTo>
                  <a:lnTo>
                    <a:pt x="6704" y="17843"/>
                  </a:lnTo>
                  <a:lnTo>
                    <a:pt x="6581" y="17293"/>
                  </a:lnTo>
                  <a:lnTo>
                    <a:pt x="6428" y="17293"/>
                  </a:lnTo>
                  <a:lnTo>
                    <a:pt x="6351" y="17244"/>
                  </a:lnTo>
                  <a:lnTo>
                    <a:pt x="6259" y="17212"/>
                  </a:lnTo>
                  <a:lnTo>
                    <a:pt x="6090" y="17034"/>
                  </a:lnTo>
                  <a:lnTo>
                    <a:pt x="6014" y="16937"/>
                  </a:lnTo>
                  <a:lnTo>
                    <a:pt x="5922" y="16823"/>
                  </a:lnTo>
                  <a:lnTo>
                    <a:pt x="5845" y="16694"/>
                  </a:lnTo>
                  <a:lnTo>
                    <a:pt x="5768" y="16532"/>
                  </a:lnTo>
                  <a:lnTo>
                    <a:pt x="5707" y="16386"/>
                  </a:lnTo>
                  <a:lnTo>
                    <a:pt x="5630" y="16208"/>
                  </a:lnTo>
                  <a:lnTo>
                    <a:pt x="5584" y="16046"/>
                  </a:lnTo>
                  <a:lnTo>
                    <a:pt x="5523" y="15868"/>
                  </a:lnTo>
                  <a:lnTo>
                    <a:pt x="5477" y="15690"/>
                  </a:lnTo>
                  <a:lnTo>
                    <a:pt x="5461" y="15496"/>
                  </a:lnTo>
                  <a:lnTo>
                    <a:pt x="5431" y="15301"/>
                  </a:lnTo>
                  <a:lnTo>
                    <a:pt x="5400" y="14783"/>
                  </a:lnTo>
                  <a:lnTo>
                    <a:pt x="5385" y="14378"/>
                  </a:lnTo>
                  <a:lnTo>
                    <a:pt x="5385" y="14055"/>
                  </a:lnTo>
                  <a:lnTo>
                    <a:pt x="5400" y="13812"/>
                  </a:lnTo>
                  <a:lnTo>
                    <a:pt x="5431" y="13617"/>
                  </a:lnTo>
                  <a:lnTo>
                    <a:pt x="5461" y="13488"/>
                  </a:lnTo>
                  <a:lnTo>
                    <a:pt x="5477" y="13407"/>
                  </a:lnTo>
                  <a:lnTo>
                    <a:pt x="5523" y="13342"/>
                  </a:lnTo>
                  <a:lnTo>
                    <a:pt x="5584" y="13326"/>
                  </a:lnTo>
                  <a:lnTo>
                    <a:pt x="5630" y="13310"/>
                  </a:lnTo>
                  <a:lnTo>
                    <a:pt x="5722" y="13326"/>
                  </a:lnTo>
                  <a:lnTo>
                    <a:pt x="5830" y="13375"/>
                  </a:lnTo>
                  <a:lnTo>
                    <a:pt x="5906" y="13439"/>
                  </a:lnTo>
                  <a:lnTo>
                    <a:pt x="5983" y="13520"/>
                  </a:lnTo>
                  <a:lnTo>
                    <a:pt x="5922" y="13132"/>
                  </a:lnTo>
                  <a:lnTo>
                    <a:pt x="5906" y="12937"/>
                  </a:lnTo>
                  <a:lnTo>
                    <a:pt x="5906" y="12500"/>
                  </a:lnTo>
                  <a:lnTo>
                    <a:pt x="5922" y="12241"/>
                  </a:lnTo>
                  <a:lnTo>
                    <a:pt x="5983" y="11723"/>
                  </a:lnTo>
                  <a:lnTo>
                    <a:pt x="6106" y="11237"/>
                  </a:lnTo>
                  <a:lnTo>
                    <a:pt x="6259" y="10751"/>
                  </a:lnTo>
                  <a:lnTo>
                    <a:pt x="6351" y="10525"/>
                  </a:lnTo>
                  <a:lnTo>
                    <a:pt x="6459" y="10314"/>
                  </a:lnTo>
                  <a:lnTo>
                    <a:pt x="6566" y="10088"/>
                  </a:lnTo>
                  <a:lnTo>
                    <a:pt x="6689" y="9877"/>
                  </a:lnTo>
                  <a:lnTo>
                    <a:pt x="6811" y="9683"/>
                  </a:lnTo>
                  <a:lnTo>
                    <a:pt x="7087" y="9294"/>
                  </a:lnTo>
                  <a:lnTo>
                    <a:pt x="7394" y="8938"/>
                  </a:lnTo>
                  <a:lnTo>
                    <a:pt x="7563" y="8776"/>
                  </a:lnTo>
                  <a:lnTo>
                    <a:pt x="7732" y="8630"/>
                  </a:lnTo>
                  <a:lnTo>
                    <a:pt x="7916" y="8485"/>
                  </a:lnTo>
                  <a:lnTo>
                    <a:pt x="8100" y="8355"/>
                  </a:lnTo>
                  <a:lnTo>
                    <a:pt x="8299" y="8225"/>
                  </a:lnTo>
                  <a:lnTo>
                    <a:pt x="8484" y="8112"/>
                  </a:lnTo>
                  <a:lnTo>
                    <a:pt x="8683" y="7999"/>
                  </a:lnTo>
                  <a:lnTo>
                    <a:pt x="9327" y="7756"/>
                  </a:lnTo>
                  <a:lnTo>
                    <a:pt x="9542" y="7707"/>
                  </a:lnTo>
                  <a:lnTo>
                    <a:pt x="9772" y="7659"/>
                  </a:lnTo>
                  <a:lnTo>
                    <a:pt x="10232" y="7594"/>
                  </a:lnTo>
                  <a:lnTo>
                    <a:pt x="10693" y="7594"/>
                  </a:lnTo>
                  <a:lnTo>
                    <a:pt x="11153" y="7659"/>
                  </a:lnTo>
                  <a:lnTo>
                    <a:pt x="11613" y="7756"/>
                  </a:lnTo>
                  <a:lnTo>
                    <a:pt x="11828" y="7837"/>
                  </a:lnTo>
                  <a:lnTo>
                    <a:pt x="12027" y="7918"/>
                  </a:lnTo>
                  <a:lnTo>
                    <a:pt x="12242" y="7999"/>
                  </a:lnTo>
                  <a:lnTo>
                    <a:pt x="12641" y="8225"/>
                  </a:lnTo>
                  <a:lnTo>
                    <a:pt x="13009" y="8485"/>
                  </a:lnTo>
                  <a:lnTo>
                    <a:pt x="13377" y="8776"/>
                  </a:lnTo>
                  <a:lnTo>
                    <a:pt x="13699" y="9116"/>
                  </a:lnTo>
                  <a:lnTo>
                    <a:pt x="13853" y="9294"/>
                  </a:lnTo>
                  <a:lnTo>
                    <a:pt x="14129" y="9683"/>
                  </a:lnTo>
                  <a:lnTo>
                    <a:pt x="14236" y="9877"/>
                  </a:lnTo>
                  <a:lnTo>
                    <a:pt x="14374" y="10088"/>
                  </a:lnTo>
                  <a:lnTo>
                    <a:pt x="14482" y="10314"/>
                  </a:lnTo>
                  <a:lnTo>
                    <a:pt x="14589" y="10525"/>
                  </a:lnTo>
                  <a:lnTo>
                    <a:pt x="14666" y="10751"/>
                  </a:lnTo>
                  <a:lnTo>
                    <a:pt x="14743" y="10994"/>
                  </a:lnTo>
                  <a:lnTo>
                    <a:pt x="14835" y="11237"/>
                  </a:lnTo>
                  <a:lnTo>
                    <a:pt x="14881" y="11480"/>
                  </a:lnTo>
                  <a:lnTo>
                    <a:pt x="14942" y="11723"/>
                  </a:lnTo>
                  <a:lnTo>
                    <a:pt x="14988" y="11982"/>
                  </a:lnTo>
                  <a:lnTo>
                    <a:pt x="15034" y="12759"/>
                  </a:lnTo>
                  <a:lnTo>
                    <a:pt x="15019" y="12937"/>
                  </a:lnTo>
                  <a:lnTo>
                    <a:pt x="14988" y="13326"/>
                  </a:lnTo>
                  <a:lnTo>
                    <a:pt x="14942" y="13520"/>
                  </a:lnTo>
                  <a:lnTo>
                    <a:pt x="15019" y="13439"/>
                  </a:lnTo>
                  <a:lnTo>
                    <a:pt x="15111" y="13375"/>
                  </a:lnTo>
                  <a:lnTo>
                    <a:pt x="15203" y="13326"/>
                  </a:lnTo>
                  <a:lnTo>
                    <a:pt x="15295" y="13310"/>
                  </a:lnTo>
                  <a:lnTo>
                    <a:pt x="15356" y="13326"/>
                  </a:lnTo>
                  <a:lnTo>
                    <a:pt x="15402" y="13358"/>
                  </a:lnTo>
                  <a:lnTo>
                    <a:pt x="15448" y="13407"/>
                  </a:lnTo>
                  <a:lnTo>
                    <a:pt x="15479" y="13488"/>
                  </a:lnTo>
                  <a:lnTo>
                    <a:pt x="15510" y="13617"/>
                  </a:lnTo>
                  <a:lnTo>
                    <a:pt x="15525" y="13812"/>
                  </a:lnTo>
                  <a:lnTo>
                    <a:pt x="15540" y="14055"/>
                  </a:lnTo>
                  <a:lnTo>
                    <a:pt x="15540" y="14378"/>
                  </a:lnTo>
                  <a:lnTo>
                    <a:pt x="15525" y="14783"/>
                  </a:lnTo>
                  <a:lnTo>
                    <a:pt x="15494" y="15301"/>
                  </a:lnTo>
                  <a:lnTo>
                    <a:pt x="15479" y="15496"/>
                  </a:lnTo>
                  <a:lnTo>
                    <a:pt x="15448" y="15690"/>
                  </a:lnTo>
                  <a:lnTo>
                    <a:pt x="15356" y="16046"/>
                  </a:lnTo>
                  <a:lnTo>
                    <a:pt x="15295" y="16208"/>
                  </a:lnTo>
                  <a:lnTo>
                    <a:pt x="15234" y="16386"/>
                  </a:lnTo>
                  <a:lnTo>
                    <a:pt x="15157" y="16532"/>
                  </a:lnTo>
                  <a:lnTo>
                    <a:pt x="15095" y="16694"/>
                  </a:lnTo>
                  <a:lnTo>
                    <a:pt x="15003" y="16823"/>
                  </a:lnTo>
                  <a:lnTo>
                    <a:pt x="14927" y="16937"/>
                  </a:lnTo>
                  <a:lnTo>
                    <a:pt x="14850" y="17034"/>
                  </a:lnTo>
                  <a:lnTo>
                    <a:pt x="14743" y="17131"/>
                  </a:lnTo>
                  <a:lnTo>
                    <a:pt x="14666" y="17212"/>
                  </a:lnTo>
                  <a:lnTo>
                    <a:pt x="14589" y="17244"/>
                  </a:lnTo>
                  <a:lnTo>
                    <a:pt x="14497" y="17293"/>
                  </a:lnTo>
                  <a:lnTo>
                    <a:pt x="14359" y="17293"/>
                  </a:lnTo>
                  <a:lnTo>
                    <a:pt x="14236" y="17779"/>
                  </a:lnTo>
                  <a:lnTo>
                    <a:pt x="14144" y="18022"/>
                  </a:lnTo>
                  <a:lnTo>
                    <a:pt x="14068" y="18264"/>
                  </a:lnTo>
                  <a:lnTo>
                    <a:pt x="13976" y="18491"/>
                  </a:lnTo>
                  <a:lnTo>
                    <a:pt x="13868" y="18702"/>
                  </a:lnTo>
                  <a:lnTo>
                    <a:pt x="13623" y="19123"/>
                  </a:lnTo>
                  <a:lnTo>
                    <a:pt x="14850" y="21406"/>
                  </a:lnTo>
                  <a:lnTo>
                    <a:pt x="15295" y="21600"/>
                  </a:lnTo>
                  <a:lnTo>
                    <a:pt x="16507" y="12031"/>
                  </a:lnTo>
                  <a:lnTo>
                    <a:pt x="16522" y="11966"/>
                  </a:lnTo>
                  <a:lnTo>
                    <a:pt x="21523" y="9796"/>
                  </a:lnTo>
                  <a:lnTo>
                    <a:pt x="21600" y="9748"/>
                  </a:lnTo>
                  <a:lnTo>
                    <a:pt x="20971" y="2769"/>
                  </a:lnTo>
                  <a:lnTo>
                    <a:pt x="15264" y="275"/>
                  </a:lnTo>
                  <a:lnTo>
                    <a:pt x="11828" y="4987"/>
                  </a:lnTo>
                  <a:lnTo>
                    <a:pt x="11414" y="1862"/>
                  </a:lnTo>
                  <a:lnTo>
                    <a:pt x="12089" y="0"/>
                  </a:lnTo>
                  <a:lnTo>
                    <a:pt x="11782" y="81"/>
                  </a:lnTo>
                  <a:lnTo>
                    <a:pt x="11490" y="162"/>
                  </a:lnTo>
                  <a:lnTo>
                    <a:pt x="11184" y="194"/>
                  </a:lnTo>
                  <a:lnTo>
                    <a:pt x="10585" y="194"/>
                  </a:lnTo>
                  <a:lnTo>
                    <a:pt x="10278" y="162"/>
                  </a:lnTo>
                  <a:lnTo>
                    <a:pt x="9695" y="0"/>
                  </a:lnTo>
                  <a:lnTo>
                    <a:pt x="10355" y="1862"/>
                  </a:lnTo>
                  <a:lnTo>
                    <a:pt x="9941" y="5036"/>
                  </a:lnTo>
                  <a:lnTo>
                    <a:pt x="6719" y="275"/>
                  </a:lnTo>
                  <a:lnTo>
                    <a:pt x="1028" y="2769"/>
                  </a:lnTo>
                  <a:lnTo>
                    <a:pt x="0" y="9958"/>
                  </a:lnTo>
                  <a:lnTo>
                    <a:pt x="276" y="10071"/>
                  </a:lnTo>
                  <a:lnTo>
                    <a:pt x="4572" y="11950"/>
                  </a:lnTo>
                  <a:lnTo>
                    <a:pt x="4618" y="11966"/>
                  </a:lnTo>
                  <a:lnTo>
                    <a:pt x="5845" y="21600"/>
                  </a:lnTo>
                  <a:lnTo>
                    <a:pt x="6305" y="21406"/>
                  </a:lnTo>
                  <a:lnTo>
                    <a:pt x="7425" y="19301"/>
                  </a:ln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1" name="Shape 138"/>
            <p:cNvSpPr/>
            <p:nvPr/>
          </p:nvSpPr>
          <p:spPr>
            <a:xfrm>
              <a:off x="788166" y="3132589"/>
              <a:ext cx="126442" cy="15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6" y="15417"/>
                  </a:moveTo>
                  <a:lnTo>
                    <a:pt x="2461" y="15120"/>
                  </a:lnTo>
                  <a:lnTo>
                    <a:pt x="2563" y="15579"/>
                  </a:lnTo>
                  <a:lnTo>
                    <a:pt x="2768" y="16227"/>
                  </a:lnTo>
                  <a:lnTo>
                    <a:pt x="3042" y="16848"/>
                  </a:lnTo>
                  <a:lnTo>
                    <a:pt x="3657" y="18036"/>
                  </a:lnTo>
                  <a:lnTo>
                    <a:pt x="4101" y="18549"/>
                  </a:lnTo>
                  <a:lnTo>
                    <a:pt x="4511" y="19035"/>
                  </a:lnTo>
                  <a:lnTo>
                    <a:pt x="5024" y="19521"/>
                  </a:lnTo>
                  <a:lnTo>
                    <a:pt x="5571" y="19926"/>
                  </a:lnTo>
                  <a:lnTo>
                    <a:pt x="6118" y="20304"/>
                  </a:lnTo>
                  <a:lnTo>
                    <a:pt x="6699" y="20655"/>
                  </a:lnTo>
                  <a:lnTo>
                    <a:pt x="7314" y="20925"/>
                  </a:lnTo>
                  <a:lnTo>
                    <a:pt x="7997" y="21168"/>
                  </a:lnTo>
                  <a:lnTo>
                    <a:pt x="8647" y="21384"/>
                  </a:lnTo>
                  <a:lnTo>
                    <a:pt x="9365" y="21519"/>
                  </a:lnTo>
                  <a:lnTo>
                    <a:pt x="10048" y="21573"/>
                  </a:lnTo>
                  <a:lnTo>
                    <a:pt x="10424" y="21600"/>
                  </a:lnTo>
                  <a:lnTo>
                    <a:pt x="11176" y="21600"/>
                  </a:lnTo>
                  <a:lnTo>
                    <a:pt x="11552" y="21573"/>
                  </a:lnTo>
                  <a:lnTo>
                    <a:pt x="12235" y="21519"/>
                  </a:lnTo>
                  <a:lnTo>
                    <a:pt x="12953" y="21384"/>
                  </a:lnTo>
                  <a:lnTo>
                    <a:pt x="13603" y="21168"/>
                  </a:lnTo>
                  <a:lnTo>
                    <a:pt x="14286" y="20925"/>
                  </a:lnTo>
                  <a:lnTo>
                    <a:pt x="14901" y="20655"/>
                  </a:lnTo>
                  <a:lnTo>
                    <a:pt x="15516" y="20304"/>
                  </a:lnTo>
                  <a:lnTo>
                    <a:pt x="16063" y="19926"/>
                  </a:lnTo>
                  <a:lnTo>
                    <a:pt x="16610" y="19521"/>
                  </a:lnTo>
                  <a:lnTo>
                    <a:pt x="17089" y="19035"/>
                  </a:lnTo>
                  <a:lnTo>
                    <a:pt x="17499" y="18549"/>
                  </a:lnTo>
                  <a:lnTo>
                    <a:pt x="17909" y="18036"/>
                  </a:lnTo>
                  <a:lnTo>
                    <a:pt x="18251" y="17442"/>
                  </a:lnTo>
                  <a:lnTo>
                    <a:pt x="18558" y="16848"/>
                  </a:lnTo>
                  <a:lnTo>
                    <a:pt x="18832" y="16227"/>
                  </a:lnTo>
                  <a:lnTo>
                    <a:pt x="19037" y="15579"/>
                  </a:lnTo>
                  <a:lnTo>
                    <a:pt x="19105" y="15120"/>
                  </a:lnTo>
                  <a:lnTo>
                    <a:pt x="19652" y="15417"/>
                  </a:lnTo>
                  <a:lnTo>
                    <a:pt x="19720" y="15417"/>
                  </a:lnTo>
                  <a:lnTo>
                    <a:pt x="19857" y="15363"/>
                  </a:lnTo>
                  <a:lnTo>
                    <a:pt x="19959" y="15282"/>
                  </a:lnTo>
                  <a:lnTo>
                    <a:pt x="20096" y="15201"/>
                  </a:lnTo>
                  <a:lnTo>
                    <a:pt x="20404" y="14904"/>
                  </a:lnTo>
                  <a:lnTo>
                    <a:pt x="20711" y="14553"/>
                  </a:lnTo>
                  <a:lnTo>
                    <a:pt x="20985" y="14121"/>
                  </a:lnTo>
                  <a:lnTo>
                    <a:pt x="21087" y="13878"/>
                  </a:lnTo>
                  <a:lnTo>
                    <a:pt x="21224" y="13608"/>
                  </a:lnTo>
                  <a:lnTo>
                    <a:pt x="21327" y="13311"/>
                  </a:lnTo>
                  <a:lnTo>
                    <a:pt x="21429" y="13041"/>
                  </a:lnTo>
                  <a:lnTo>
                    <a:pt x="21497" y="12744"/>
                  </a:lnTo>
                  <a:lnTo>
                    <a:pt x="21532" y="12447"/>
                  </a:lnTo>
                  <a:lnTo>
                    <a:pt x="21566" y="11691"/>
                  </a:lnTo>
                  <a:lnTo>
                    <a:pt x="21600" y="11097"/>
                  </a:lnTo>
                  <a:lnTo>
                    <a:pt x="21600" y="10233"/>
                  </a:lnTo>
                  <a:lnTo>
                    <a:pt x="21566" y="9936"/>
                  </a:lnTo>
                  <a:lnTo>
                    <a:pt x="21566" y="9747"/>
                  </a:lnTo>
                  <a:lnTo>
                    <a:pt x="21497" y="9531"/>
                  </a:lnTo>
                  <a:lnTo>
                    <a:pt x="21361" y="9585"/>
                  </a:lnTo>
                  <a:lnTo>
                    <a:pt x="21224" y="9666"/>
                  </a:lnTo>
                  <a:lnTo>
                    <a:pt x="21019" y="9828"/>
                  </a:lnTo>
                  <a:lnTo>
                    <a:pt x="20814" y="10044"/>
                  </a:lnTo>
                  <a:lnTo>
                    <a:pt x="19584" y="11367"/>
                  </a:lnTo>
                  <a:lnTo>
                    <a:pt x="20165" y="9828"/>
                  </a:lnTo>
                  <a:lnTo>
                    <a:pt x="20301" y="9369"/>
                  </a:lnTo>
                  <a:lnTo>
                    <a:pt x="20404" y="8964"/>
                  </a:lnTo>
                  <a:lnTo>
                    <a:pt x="20472" y="8586"/>
                  </a:lnTo>
                  <a:lnTo>
                    <a:pt x="20472" y="7803"/>
                  </a:lnTo>
                  <a:lnTo>
                    <a:pt x="20438" y="7398"/>
                  </a:lnTo>
                  <a:lnTo>
                    <a:pt x="20370" y="6966"/>
                  </a:lnTo>
                  <a:lnTo>
                    <a:pt x="20267" y="6588"/>
                  </a:lnTo>
                  <a:lnTo>
                    <a:pt x="20165" y="6156"/>
                  </a:lnTo>
                  <a:lnTo>
                    <a:pt x="19891" y="5400"/>
                  </a:lnTo>
                  <a:lnTo>
                    <a:pt x="19720" y="5022"/>
                  </a:lnTo>
                  <a:lnTo>
                    <a:pt x="19515" y="4644"/>
                  </a:lnTo>
                  <a:lnTo>
                    <a:pt x="19310" y="4293"/>
                  </a:lnTo>
                  <a:lnTo>
                    <a:pt x="19071" y="3969"/>
                  </a:lnTo>
                  <a:lnTo>
                    <a:pt x="18832" y="3618"/>
                  </a:lnTo>
                  <a:lnTo>
                    <a:pt x="18524" y="3294"/>
                  </a:lnTo>
                  <a:lnTo>
                    <a:pt x="18251" y="2997"/>
                  </a:lnTo>
                  <a:lnTo>
                    <a:pt x="17977" y="2673"/>
                  </a:lnTo>
                  <a:lnTo>
                    <a:pt x="16952" y="1863"/>
                  </a:lnTo>
                  <a:lnTo>
                    <a:pt x="16610" y="1620"/>
                  </a:lnTo>
                  <a:lnTo>
                    <a:pt x="16200" y="1377"/>
                  </a:lnTo>
                  <a:lnTo>
                    <a:pt x="15790" y="1161"/>
                  </a:lnTo>
                  <a:lnTo>
                    <a:pt x="15414" y="972"/>
                  </a:lnTo>
                  <a:lnTo>
                    <a:pt x="14970" y="783"/>
                  </a:lnTo>
                  <a:lnTo>
                    <a:pt x="14559" y="648"/>
                  </a:lnTo>
                  <a:lnTo>
                    <a:pt x="14115" y="486"/>
                  </a:lnTo>
                  <a:lnTo>
                    <a:pt x="13671" y="351"/>
                  </a:lnTo>
                  <a:lnTo>
                    <a:pt x="13227" y="243"/>
                  </a:lnTo>
                  <a:lnTo>
                    <a:pt x="12270" y="81"/>
                  </a:lnTo>
                  <a:lnTo>
                    <a:pt x="11791" y="27"/>
                  </a:lnTo>
                  <a:lnTo>
                    <a:pt x="11313" y="0"/>
                  </a:lnTo>
                  <a:lnTo>
                    <a:pt x="10287" y="0"/>
                  </a:lnTo>
                  <a:lnTo>
                    <a:pt x="9809" y="27"/>
                  </a:lnTo>
                  <a:lnTo>
                    <a:pt x="9330" y="81"/>
                  </a:lnTo>
                  <a:lnTo>
                    <a:pt x="8373" y="243"/>
                  </a:lnTo>
                  <a:lnTo>
                    <a:pt x="7929" y="351"/>
                  </a:lnTo>
                  <a:lnTo>
                    <a:pt x="7485" y="486"/>
                  </a:lnTo>
                  <a:lnTo>
                    <a:pt x="7041" y="648"/>
                  </a:lnTo>
                  <a:lnTo>
                    <a:pt x="6630" y="783"/>
                  </a:lnTo>
                  <a:lnTo>
                    <a:pt x="6186" y="972"/>
                  </a:lnTo>
                  <a:lnTo>
                    <a:pt x="5776" y="1161"/>
                  </a:lnTo>
                  <a:lnTo>
                    <a:pt x="5400" y="1377"/>
                  </a:lnTo>
                  <a:lnTo>
                    <a:pt x="4648" y="1863"/>
                  </a:lnTo>
                  <a:lnTo>
                    <a:pt x="4272" y="2133"/>
                  </a:lnTo>
                  <a:lnTo>
                    <a:pt x="3657" y="2673"/>
                  </a:lnTo>
                  <a:lnTo>
                    <a:pt x="3349" y="2997"/>
                  </a:lnTo>
                  <a:lnTo>
                    <a:pt x="3042" y="3294"/>
                  </a:lnTo>
                  <a:lnTo>
                    <a:pt x="2803" y="3618"/>
                  </a:lnTo>
                  <a:lnTo>
                    <a:pt x="2529" y="3969"/>
                  </a:lnTo>
                  <a:lnTo>
                    <a:pt x="2290" y="4293"/>
                  </a:lnTo>
                  <a:lnTo>
                    <a:pt x="2085" y="4644"/>
                  </a:lnTo>
                  <a:lnTo>
                    <a:pt x="1880" y="5022"/>
                  </a:lnTo>
                  <a:lnTo>
                    <a:pt x="1538" y="5778"/>
                  </a:lnTo>
                  <a:lnTo>
                    <a:pt x="1435" y="6156"/>
                  </a:lnTo>
                  <a:lnTo>
                    <a:pt x="1333" y="6588"/>
                  </a:lnTo>
                  <a:lnTo>
                    <a:pt x="1230" y="6966"/>
                  </a:lnTo>
                  <a:lnTo>
                    <a:pt x="1196" y="7398"/>
                  </a:lnTo>
                  <a:lnTo>
                    <a:pt x="1128" y="7803"/>
                  </a:lnTo>
                  <a:lnTo>
                    <a:pt x="1128" y="8235"/>
                  </a:lnTo>
                  <a:lnTo>
                    <a:pt x="1162" y="8586"/>
                  </a:lnTo>
                  <a:lnTo>
                    <a:pt x="1196" y="8964"/>
                  </a:lnTo>
                  <a:lnTo>
                    <a:pt x="1299" y="9369"/>
                  </a:lnTo>
                  <a:lnTo>
                    <a:pt x="1470" y="9828"/>
                  </a:lnTo>
                  <a:lnTo>
                    <a:pt x="2016" y="11367"/>
                  </a:lnTo>
                  <a:lnTo>
                    <a:pt x="786" y="10044"/>
                  </a:lnTo>
                  <a:lnTo>
                    <a:pt x="581" y="9828"/>
                  </a:lnTo>
                  <a:lnTo>
                    <a:pt x="376" y="9666"/>
                  </a:lnTo>
                  <a:lnTo>
                    <a:pt x="239" y="9585"/>
                  </a:lnTo>
                  <a:lnTo>
                    <a:pt x="103" y="9531"/>
                  </a:lnTo>
                  <a:lnTo>
                    <a:pt x="68" y="9747"/>
                  </a:lnTo>
                  <a:lnTo>
                    <a:pt x="34" y="9936"/>
                  </a:lnTo>
                  <a:lnTo>
                    <a:pt x="0" y="10233"/>
                  </a:lnTo>
                  <a:lnTo>
                    <a:pt x="0" y="11097"/>
                  </a:lnTo>
                  <a:lnTo>
                    <a:pt x="34" y="11691"/>
                  </a:lnTo>
                  <a:lnTo>
                    <a:pt x="103" y="12447"/>
                  </a:lnTo>
                  <a:lnTo>
                    <a:pt x="103" y="12744"/>
                  </a:lnTo>
                  <a:lnTo>
                    <a:pt x="171" y="13041"/>
                  </a:lnTo>
                  <a:lnTo>
                    <a:pt x="273" y="13311"/>
                  </a:lnTo>
                  <a:lnTo>
                    <a:pt x="376" y="13608"/>
                  </a:lnTo>
                  <a:lnTo>
                    <a:pt x="478" y="13851"/>
                  </a:lnTo>
                  <a:lnTo>
                    <a:pt x="615" y="14121"/>
                  </a:lnTo>
                  <a:lnTo>
                    <a:pt x="923" y="14553"/>
                  </a:lnTo>
                  <a:lnTo>
                    <a:pt x="1196" y="14904"/>
                  </a:lnTo>
                  <a:lnTo>
                    <a:pt x="1504" y="15174"/>
                  </a:lnTo>
                  <a:lnTo>
                    <a:pt x="1675" y="15282"/>
                  </a:lnTo>
                  <a:lnTo>
                    <a:pt x="1777" y="15336"/>
                  </a:lnTo>
                  <a:lnTo>
                    <a:pt x="1914" y="15390"/>
                  </a:lnTo>
                  <a:lnTo>
                    <a:pt x="2016" y="15417"/>
                  </a:ln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2" name="Shape 139"/>
            <p:cNvSpPr/>
            <p:nvPr/>
          </p:nvSpPr>
          <p:spPr>
            <a:xfrm>
              <a:off x="703738" y="3298806"/>
              <a:ext cx="297936" cy="17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10" y="4212"/>
                  </a:moveTo>
                  <a:lnTo>
                    <a:pt x="14825" y="419"/>
                  </a:lnTo>
                  <a:lnTo>
                    <a:pt x="11582" y="7610"/>
                  </a:lnTo>
                  <a:lnTo>
                    <a:pt x="11191" y="2832"/>
                  </a:lnTo>
                  <a:lnTo>
                    <a:pt x="11828" y="0"/>
                  </a:lnTo>
                  <a:lnTo>
                    <a:pt x="11538" y="123"/>
                  </a:lnTo>
                  <a:lnTo>
                    <a:pt x="11263" y="246"/>
                  </a:lnTo>
                  <a:lnTo>
                    <a:pt x="10974" y="296"/>
                  </a:lnTo>
                  <a:lnTo>
                    <a:pt x="10409" y="296"/>
                  </a:lnTo>
                  <a:lnTo>
                    <a:pt x="10120" y="246"/>
                  </a:lnTo>
                  <a:lnTo>
                    <a:pt x="9569" y="0"/>
                  </a:lnTo>
                  <a:lnTo>
                    <a:pt x="10206" y="2832"/>
                  </a:lnTo>
                  <a:lnTo>
                    <a:pt x="9801" y="7660"/>
                  </a:lnTo>
                  <a:lnTo>
                    <a:pt x="6761" y="419"/>
                  </a:lnTo>
                  <a:lnTo>
                    <a:pt x="1375" y="421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210" y="4212"/>
                  </a:ln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3" name="Shape 140"/>
            <p:cNvSpPr/>
            <p:nvPr/>
          </p:nvSpPr>
          <p:spPr>
            <a:xfrm>
              <a:off x="1206786" y="3132589"/>
              <a:ext cx="126442" cy="15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3" y="15417"/>
                  </a:moveTo>
                  <a:lnTo>
                    <a:pt x="2491" y="15120"/>
                  </a:lnTo>
                  <a:lnTo>
                    <a:pt x="2559" y="15579"/>
                  </a:lnTo>
                  <a:lnTo>
                    <a:pt x="2798" y="16227"/>
                  </a:lnTo>
                  <a:lnTo>
                    <a:pt x="3037" y="16848"/>
                  </a:lnTo>
                  <a:lnTo>
                    <a:pt x="3344" y="17442"/>
                  </a:lnTo>
                  <a:lnTo>
                    <a:pt x="3685" y="18036"/>
                  </a:lnTo>
                  <a:lnTo>
                    <a:pt x="4095" y="18549"/>
                  </a:lnTo>
                  <a:lnTo>
                    <a:pt x="4538" y="19035"/>
                  </a:lnTo>
                  <a:lnTo>
                    <a:pt x="5016" y="19521"/>
                  </a:lnTo>
                  <a:lnTo>
                    <a:pt x="5562" y="19926"/>
                  </a:lnTo>
                  <a:lnTo>
                    <a:pt x="6108" y="20304"/>
                  </a:lnTo>
                  <a:lnTo>
                    <a:pt x="6722" y="20655"/>
                  </a:lnTo>
                  <a:lnTo>
                    <a:pt x="7302" y="20925"/>
                  </a:lnTo>
                  <a:lnTo>
                    <a:pt x="7985" y="21168"/>
                  </a:lnTo>
                  <a:lnTo>
                    <a:pt x="8633" y="21384"/>
                  </a:lnTo>
                  <a:lnTo>
                    <a:pt x="9350" y="21519"/>
                  </a:lnTo>
                  <a:lnTo>
                    <a:pt x="10066" y="21573"/>
                  </a:lnTo>
                  <a:lnTo>
                    <a:pt x="10442" y="21600"/>
                  </a:lnTo>
                  <a:lnTo>
                    <a:pt x="11158" y="21600"/>
                  </a:lnTo>
                  <a:lnTo>
                    <a:pt x="11534" y="21573"/>
                  </a:lnTo>
                  <a:lnTo>
                    <a:pt x="12216" y="21519"/>
                  </a:lnTo>
                  <a:lnTo>
                    <a:pt x="12933" y="21384"/>
                  </a:lnTo>
                  <a:lnTo>
                    <a:pt x="13615" y="21168"/>
                  </a:lnTo>
                  <a:lnTo>
                    <a:pt x="14264" y="20925"/>
                  </a:lnTo>
                  <a:lnTo>
                    <a:pt x="14912" y="20655"/>
                  </a:lnTo>
                  <a:lnTo>
                    <a:pt x="15458" y="20304"/>
                  </a:lnTo>
                  <a:lnTo>
                    <a:pt x="16038" y="19926"/>
                  </a:lnTo>
                  <a:lnTo>
                    <a:pt x="16584" y="19521"/>
                  </a:lnTo>
                  <a:lnTo>
                    <a:pt x="17062" y="19035"/>
                  </a:lnTo>
                  <a:lnTo>
                    <a:pt x="17471" y="18549"/>
                  </a:lnTo>
                  <a:lnTo>
                    <a:pt x="17915" y="18036"/>
                  </a:lnTo>
                  <a:lnTo>
                    <a:pt x="18529" y="16848"/>
                  </a:lnTo>
                  <a:lnTo>
                    <a:pt x="18802" y="16227"/>
                  </a:lnTo>
                  <a:lnTo>
                    <a:pt x="19007" y="15579"/>
                  </a:lnTo>
                  <a:lnTo>
                    <a:pt x="19109" y="15120"/>
                  </a:lnTo>
                  <a:lnTo>
                    <a:pt x="19621" y="15417"/>
                  </a:lnTo>
                  <a:lnTo>
                    <a:pt x="19689" y="15417"/>
                  </a:lnTo>
                  <a:lnTo>
                    <a:pt x="19826" y="15363"/>
                  </a:lnTo>
                  <a:lnTo>
                    <a:pt x="19928" y="15282"/>
                  </a:lnTo>
                  <a:lnTo>
                    <a:pt x="20099" y="15201"/>
                  </a:lnTo>
                  <a:lnTo>
                    <a:pt x="20372" y="14904"/>
                  </a:lnTo>
                  <a:lnTo>
                    <a:pt x="20679" y="14553"/>
                  </a:lnTo>
                  <a:lnTo>
                    <a:pt x="20986" y="14121"/>
                  </a:lnTo>
                  <a:lnTo>
                    <a:pt x="21088" y="13878"/>
                  </a:lnTo>
                  <a:lnTo>
                    <a:pt x="21225" y="13608"/>
                  </a:lnTo>
                  <a:lnTo>
                    <a:pt x="21293" y="13311"/>
                  </a:lnTo>
                  <a:lnTo>
                    <a:pt x="21395" y="13041"/>
                  </a:lnTo>
                  <a:lnTo>
                    <a:pt x="21464" y="12744"/>
                  </a:lnTo>
                  <a:lnTo>
                    <a:pt x="21498" y="12447"/>
                  </a:lnTo>
                  <a:lnTo>
                    <a:pt x="21532" y="11691"/>
                  </a:lnTo>
                  <a:lnTo>
                    <a:pt x="21566" y="11097"/>
                  </a:lnTo>
                  <a:lnTo>
                    <a:pt x="21600" y="10611"/>
                  </a:lnTo>
                  <a:lnTo>
                    <a:pt x="21566" y="10233"/>
                  </a:lnTo>
                  <a:lnTo>
                    <a:pt x="21532" y="9936"/>
                  </a:lnTo>
                  <a:lnTo>
                    <a:pt x="21532" y="9747"/>
                  </a:lnTo>
                  <a:lnTo>
                    <a:pt x="21464" y="9531"/>
                  </a:lnTo>
                  <a:lnTo>
                    <a:pt x="21327" y="9585"/>
                  </a:lnTo>
                  <a:lnTo>
                    <a:pt x="21191" y="9666"/>
                  </a:lnTo>
                  <a:lnTo>
                    <a:pt x="20986" y="9828"/>
                  </a:lnTo>
                  <a:lnTo>
                    <a:pt x="20781" y="10044"/>
                  </a:lnTo>
                  <a:lnTo>
                    <a:pt x="19553" y="11367"/>
                  </a:lnTo>
                  <a:lnTo>
                    <a:pt x="20133" y="9828"/>
                  </a:lnTo>
                  <a:lnTo>
                    <a:pt x="20269" y="9369"/>
                  </a:lnTo>
                  <a:lnTo>
                    <a:pt x="20406" y="8964"/>
                  </a:lnTo>
                  <a:lnTo>
                    <a:pt x="20440" y="8586"/>
                  </a:lnTo>
                  <a:lnTo>
                    <a:pt x="20440" y="7398"/>
                  </a:lnTo>
                  <a:lnTo>
                    <a:pt x="20337" y="6966"/>
                  </a:lnTo>
                  <a:lnTo>
                    <a:pt x="20269" y="6588"/>
                  </a:lnTo>
                  <a:lnTo>
                    <a:pt x="20167" y="6156"/>
                  </a:lnTo>
                  <a:lnTo>
                    <a:pt x="20030" y="5778"/>
                  </a:lnTo>
                  <a:lnTo>
                    <a:pt x="19518" y="4644"/>
                  </a:lnTo>
                  <a:lnTo>
                    <a:pt x="19314" y="4293"/>
                  </a:lnTo>
                  <a:lnTo>
                    <a:pt x="19041" y="3969"/>
                  </a:lnTo>
                  <a:lnTo>
                    <a:pt x="18802" y="3618"/>
                  </a:lnTo>
                  <a:lnTo>
                    <a:pt x="18529" y="3294"/>
                  </a:lnTo>
                  <a:lnTo>
                    <a:pt x="18222" y="2997"/>
                  </a:lnTo>
                  <a:lnTo>
                    <a:pt x="17949" y="2673"/>
                  </a:lnTo>
                  <a:lnTo>
                    <a:pt x="17642" y="2403"/>
                  </a:lnTo>
                  <a:lnTo>
                    <a:pt x="17300" y="2133"/>
                  </a:lnTo>
                  <a:lnTo>
                    <a:pt x="16925" y="1863"/>
                  </a:lnTo>
                  <a:lnTo>
                    <a:pt x="16584" y="1620"/>
                  </a:lnTo>
                  <a:lnTo>
                    <a:pt x="16209" y="1377"/>
                  </a:lnTo>
                  <a:lnTo>
                    <a:pt x="15799" y="1161"/>
                  </a:lnTo>
                  <a:lnTo>
                    <a:pt x="14980" y="783"/>
                  </a:lnTo>
                  <a:lnTo>
                    <a:pt x="14571" y="648"/>
                  </a:lnTo>
                  <a:lnTo>
                    <a:pt x="14127" y="486"/>
                  </a:lnTo>
                  <a:lnTo>
                    <a:pt x="13649" y="351"/>
                  </a:lnTo>
                  <a:lnTo>
                    <a:pt x="13206" y="243"/>
                  </a:lnTo>
                  <a:lnTo>
                    <a:pt x="12762" y="162"/>
                  </a:lnTo>
                  <a:lnTo>
                    <a:pt x="12250" y="81"/>
                  </a:lnTo>
                  <a:lnTo>
                    <a:pt x="11773" y="27"/>
                  </a:lnTo>
                  <a:lnTo>
                    <a:pt x="11295" y="0"/>
                  </a:lnTo>
                  <a:lnTo>
                    <a:pt x="10271" y="0"/>
                  </a:lnTo>
                  <a:lnTo>
                    <a:pt x="9793" y="27"/>
                  </a:lnTo>
                  <a:lnTo>
                    <a:pt x="9316" y="81"/>
                  </a:lnTo>
                  <a:lnTo>
                    <a:pt x="8872" y="162"/>
                  </a:lnTo>
                  <a:lnTo>
                    <a:pt x="8360" y="243"/>
                  </a:lnTo>
                  <a:lnTo>
                    <a:pt x="7917" y="351"/>
                  </a:lnTo>
                  <a:lnTo>
                    <a:pt x="7473" y="486"/>
                  </a:lnTo>
                  <a:lnTo>
                    <a:pt x="7029" y="648"/>
                  </a:lnTo>
                  <a:lnTo>
                    <a:pt x="6620" y="783"/>
                  </a:lnTo>
                  <a:lnTo>
                    <a:pt x="6176" y="972"/>
                  </a:lnTo>
                  <a:lnTo>
                    <a:pt x="5801" y="1161"/>
                  </a:lnTo>
                  <a:lnTo>
                    <a:pt x="5391" y="1377"/>
                  </a:lnTo>
                  <a:lnTo>
                    <a:pt x="4641" y="1863"/>
                  </a:lnTo>
                  <a:lnTo>
                    <a:pt x="3958" y="2403"/>
                  </a:lnTo>
                  <a:lnTo>
                    <a:pt x="3651" y="2673"/>
                  </a:lnTo>
                  <a:lnTo>
                    <a:pt x="3344" y="2997"/>
                  </a:lnTo>
                  <a:lnTo>
                    <a:pt x="3071" y="3294"/>
                  </a:lnTo>
                  <a:lnTo>
                    <a:pt x="2798" y="3618"/>
                  </a:lnTo>
                  <a:lnTo>
                    <a:pt x="2525" y="3969"/>
                  </a:lnTo>
                  <a:lnTo>
                    <a:pt x="2320" y="4293"/>
                  </a:lnTo>
                  <a:lnTo>
                    <a:pt x="2082" y="4644"/>
                  </a:lnTo>
                  <a:lnTo>
                    <a:pt x="1877" y="5022"/>
                  </a:lnTo>
                  <a:lnTo>
                    <a:pt x="1740" y="5400"/>
                  </a:lnTo>
                  <a:lnTo>
                    <a:pt x="1570" y="5778"/>
                  </a:lnTo>
                  <a:lnTo>
                    <a:pt x="1433" y="6156"/>
                  </a:lnTo>
                  <a:lnTo>
                    <a:pt x="1331" y="6588"/>
                  </a:lnTo>
                  <a:lnTo>
                    <a:pt x="1228" y="6966"/>
                  </a:lnTo>
                  <a:lnTo>
                    <a:pt x="1194" y="7398"/>
                  </a:lnTo>
                  <a:lnTo>
                    <a:pt x="1160" y="7803"/>
                  </a:lnTo>
                  <a:lnTo>
                    <a:pt x="1126" y="8235"/>
                  </a:lnTo>
                  <a:lnTo>
                    <a:pt x="1160" y="8586"/>
                  </a:lnTo>
                  <a:lnTo>
                    <a:pt x="1194" y="8964"/>
                  </a:lnTo>
                  <a:lnTo>
                    <a:pt x="1297" y="9369"/>
                  </a:lnTo>
                  <a:lnTo>
                    <a:pt x="1467" y="9828"/>
                  </a:lnTo>
                  <a:lnTo>
                    <a:pt x="2013" y="11367"/>
                  </a:lnTo>
                  <a:lnTo>
                    <a:pt x="819" y="10044"/>
                  </a:lnTo>
                  <a:lnTo>
                    <a:pt x="614" y="9828"/>
                  </a:lnTo>
                  <a:lnTo>
                    <a:pt x="409" y="9666"/>
                  </a:lnTo>
                  <a:lnTo>
                    <a:pt x="239" y="9585"/>
                  </a:lnTo>
                  <a:lnTo>
                    <a:pt x="102" y="9531"/>
                  </a:lnTo>
                  <a:lnTo>
                    <a:pt x="68" y="9747"/>
                  </a:lnTo>
                  <a:lnTo>
                    <a:pt x="34" y="9936"/>
                  </a:lnTo>
                  <a:lnTo>
                    <a:pt x="0" y="10233"/>
                  </a:lnTo>
                  <a:lnTo>
                    <a:pt x="0" y="11097"/>
                  </a:lnTo>
                  <a:lnTo>
                    <a:pt x="34" y="11691"/>
                  </a:lnTo>
                  <a:lnTo>
                    <a:pt x="102" y="12447"/>
                  </a:lnTo>
                  <a:lnTo>
                    <a:pt x="102" y="12744"/>
                  </a:lnTo>
                  <a:lnTo>
                    <a:pt x="205" y="13041"/>
                  </a:lnTo>
                  <a:lnTo>
                    <a:pt x="273" y="13311"/>
                  </a:lnTo>
                  <a:lnTo>
                    <a:pt x="375" y="13608"/>
                  </a:lnTo>
                  <a:lnTo>
                    <a:pt x="512" y="13851"/>
                  </a:lnTo>
                  <a:lnTo>
                    <a:pt x="648" y="14121"/>
                  </a:lnTo>
                  <a:lnTo>
                    <a:pt x="921" y="14553"/>
                  </a:lnTo>
                  <a:lnTo>
                    <a:pt x="1228" y="14904"/>
                  </a:lnTo>
                  <a:lnTo>
                    <a:pt x="1501" y="15174"/>
                  </a:lnTo>
                  <a:lnTo>
                    <a:pt x="1672" y="15282"/>
                  </a:lnTo>
                  <a:lnTo>
                    <a:pt x="1774" y="15336"/>
                  </a:lnTo>
                  <a:lnTo>
                    <a:pt x="1911" y="15390"/>
                  </a:lnTo>
                  <a:lnTo>
                    <a:pt x="2013" y="15417"/>
                  </a:ln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4" name="Shape 141"/>
            <p:cNvSpPr/>
            <p:nvPr/>
          </p:nvSpPr>
          <p:spPr>
            <a:xfrm>
              <a:off x="1123238" y="3298806"/>
              <a:ext cx="297057" cy="17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0224" y="4212"/>
                  </a:lnTo>
                  <a:lnTo>
                    <a:pt x="14835" y="419"/>
                  </a:lnTo>
                  <a:lnTo>
                    <a:pt x="11575" y="7610"/>
                  </a:lnTo>
                  <a:lnTo>
                    <a:pt x="11198" y="2832"/>
                  </a:lnTo>
                  <a:lnTo>
                    <a:pt x="11821" y="0"/>
                  </a:lnTo>
                  <a:lnTo>
                    <a:pt x="11271" y="246"/>
                  </a:lnTo>
                  <a:lnTo>
                    <a:pt x="10981" y="296"/>
                  </a:lnTo>
                  <a:lnTo>
                    <a:pt x="10402" y="296"/>
                  </a:lnTo>
                  <a:lnTo>
                    <a:pt x="10126" y="246"/>
                  </a:lnTo>
                  <a:lnTo>
                    <a:pt x="9851" y="123"/>
                  </a:lnTo>
                  <a:lnTo>
                    <a:pt x="9561" y="0"/>
                  </a:lnTo>
                  <a:lnTo>
                    <a:pt x="10199" y="2832"/>
                  </a:lnTo>
                  <a:lnTo>
                    <a:pt x="9808" y="7660"/>
                  </a:lnTo>
                  <a:lnTo>
                    <a:pt x="6765" y="419"/>
                  </a:lnTo>
                  <a:lnTo>
                    <a:pt x="1376" y="4212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5" name="Shape 142"/>
            <p:cNvSpPr/>
            <p:nvPr/>
          </p:nvSpPr>
          <p:spPr>
            <a:xfrm>
              <a:off x="997476" y="3280337"/>
              <a:ext cx="126443" cy="15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1175" y="21600"/>
                  </a:lnTo>
                  <a:lnTo>
                    <a:pt x="11515" y="21573"/>
                  </a:lnTo>
                  <a:lnTo>
                    <a:pt x="12265" y="21492"/>
                  </a:lnTo>
                  <a:lnTo>
                    <a:pt x="12946" y="21357"/>
                  </a:lnTo>
                  <a:lnTo>
                    <a:pt x="13628" y="21169"/>
                  </a:lnTo>
                  <a:lnTo>
                    <a:pt x="14275" y="20926"/>
                  </a:lnTo>
                  <a:lnTo>
                    <a:pt x="14888" y="20656"/>
                  </a:lnTo>
                  <a:lnTo>
                    <a:pt x="15502" y="20306"/>
                  </a:lnTo>
                  <a:lnTo>
                    <a:pt x="16047" y="19928"/>
                  </a:lnTo>
                  <a:lnTo>
                    <a:pt x="16558" y="19497"/>
                  </a:lnTo>
                  <a:lnTo>
                    <a:pt x="17035" y="19038"/>
                  </a:lnTo>
                  <a:lnTo>
                    <a:pt x="17512" y="18553"/>
                  </a:lnTo>
                  <a:lnTo>
                    <a:pt x="17886" y="18013"/>
                  </a:lnTo>
                  <a:lnTo>
                    <a:pt x="18261" y="17447"/>
                  </a:lnTo>
                  <a:lnTo>
                    <a:pt x="18568" y="16854"/>
                  </a:lnTo>
                  <a:lnTo>
                    <a:pt x="18806" y="16234"/>
                  </a:lnTo>
                  <a:lnTo>
                    <a:pt x="18977" y="15587"/>
                  </a:lnTo>
                  <a:lnTo>
                    <a:pt x="19113" y="15128"/>
                  </a:lnTo>
                  <a:lnTo>
                    <a:pt x="19624" y="15425"/>
                  </a:lnTo>
                  <a:lnTo>
                    <a:pt x="19726" y="15398"/>
                  </a:lnTo>
                  <a:lnTo>
                    <a:pt x="19794" y="15344"/>
                  </a:lnTo>
                  <a:lnTo>
                    <a:pt x="19965" y="15263"/>
                  </a:lnTo>
                  <a:lnTo>
                    <a:pt x="20067" y="15182"/>
                  </a:lnTo>
                  <a:lnTo>
                    <a:pt x="20374" y="14912"/>
                  </a:lnTo>
                  <a:lnTo>
                    <a:pt x="20646" y="14562"/>
                  </a:lnTo>
                  <a:lnTo>
                    <a:pt x="20953" y="14130"/>
                  </a:lnTo>
                  <a:lnTo>
                    <a:pt x="21089" y="13861"/>
                  </a:lnTo>
                  <a:lnTo>
                    <a:pt x="21396" y="13052"/>
                  </a:lnTo>
                  <a:lnTo>
                    <a:pt x="21430" y="12755"/>
                  </a:lnTo>
                  <a:lnTo>
                    <a:pt x="21498" y="12458"/>
                  </a:lnTo>
                  <a:lnTo>
                    <a:pt x="21566" y="11703"/>
                  </a:lnTo>
                  <a:lnTo>
                    <a:pt x="21600" y="11110"/>
                  </a:lnTo>
                  <a:lnTo>
                    <a:pt x="21600" y="10247"/>
                  </a:lnTo>
                  <a:lnTo>
                    <a:pt x="21566" y="9951"/>
                  </a:lnTo>
                  <a:lnTo>
                    <a:pt x="21532" y="9735"/>
                  </a:lnTo>
                  <a:lnTo>
                    <a:pt x="21464" y="9519"/>
                  </a:lnTo>
                  <a:lnTo>
                    <a:pt x="21362" y="9600"/>
                  </a:lnTo>
                  <a:lnTo>
                    <a:pt x="21157" y="9681"/>
                  </a:lnTo>
                  <a:lnTo>
                    <a:pt x="20987" y="9816"/>
                  </a:lnTo>
                  <a:lnTo>
                    <a:pt x="20782" y="10058"/>
                  </a:lnTo>
                  <a:lnTo>
                    <a:pt x="19556" y="11353"/>
                  </a:lnTo>
                  <a:lnTo>
                    <a:pt x="20135" y="9816"/>
                  </a:lnTo>
                  <a:lnTo>
                    <a:pt x="20305" y="9384"/>
                  </a:lnTo>
                  <a:lnTo>
                    <a:pt x="20374" y="8980"/>
                  </a:lnTo>
                  <a:lnTo>
                    <a:pt x="20442" y="8602"/>
                  </a:lnTo>
                  <a:lnTo>
                    <a:pt x="20442" y="7820"/>
                  </a:lnTo>
                  <a:lnTo>
                    <a:pt x="20408" y="7389"/>
                  </a:lnTo>
                  <a:lnTo>
                    <a:pt x="20271" y="6580"/>
                  </a:lnTo>
                  <a:lnTo>
                    <a:pt x="20135" y="6175"/>
                  </a:lnTo>
                  <a:lnTo>
                    <a:pt x="19862" y="5420"/>
                  </a:lnTo>
                  <a:lnTo>
                    <a:pt x="19692" y="5043"/>
                  </a:lnTo>
                  <a:lnTo>
                    <a:pt x="19488" y="4665"/>
                  </a:lnTo>
                  <a:lnTo>
                    <a:pt x="19283" y="4315"/>
                  </a:lnTo>
                  <a:lnTo>
                    <a:pt x="19045" y="3964"/>
                  </a:lnTo>
                  <a:lnTo>
                    <a:pt x="18806" y="3640"/>
                  </a:lnTo>
                  <a:lnTo>
                    <a:pt x="18261" y="2993"/>
                  </a:lnTo>
                  <a:lnTo>
                    <a:pt x="17955" y="2697"/>
                  </a:lnTo>
                  <a:lnTo>
                    <a:pt x="17614" y="2427"/>
                  </a:lnTo>
                  <a:lnTo>
                    <a:pt x="17307" y="2157"/>
                  </a:lnTo>
                  <a:lnTo>
                    <a:pt x="16967" y="1888"/>
                  </a:lnTo>
                  <a:lnTo>
                    <a:pt x="16558" y="1645"/>
                  </a:lnTo>
                  <a:lnTo>
                    <a:pt x="16183" y="1402"/>
                  </a:lnTo>
                  <a:lnTo>
                    <a:pt x="15808" y="1187"/>
                  </a:lnTo>
                  <a:lnTo>
                    <a:pt x="14991" y="809"/>
                  </a:lnTo>
                  <a:lnTo>
                    <a:pt x="14105" y="485"/>
                  </a:lnTo>
                  <a:lnTo>
                    <a:pt x="13696" y="378"/>
                  </a:lnTo>
                  <a:lnTo>
                    <a:pt x="12742" y="162"/>
                  </a:lnTo>
                  <a:lnTo>
                    <a:pt x="12299" y="81"/>
                  </a:lnTo>
                  <a:lnTo>
                    <a:pt x="11277" y="27"/>
                  </a:lnTo>
                  <a:lnTo>
                    <a:pt x="10800" y="0"/>
                  </a:lnTo>
                  <a:lnTo>
                    <a:pt x="9846" y="54"/>
                  </a:lnTo>
                  <a:lnTo>
                    <a:pt x="9335" y="81"/>
                  </a:lnTo>
                  <a:lnTo>
                    <a:pt x="8858" y="162"/>
                  </a:lnTo>
                  <a:lnTo>
                    <a:pt x="8415" y="270"/>
                  </a:lnTo>
                  <a:lnTo>
                    <a:pt x="7938" y="378"/>
                  </a:lnTo>
                  <a:lnTo>
                    <a:pt x="7495" y="485"/>
                  </a:lnTo>
                  <a:lnTo>
                    <a:pt x="6609" y="809"/>
                  </a:lnTo>
                  <a:lnTo>
                    <a:pt x="5792" y="1187"/>
                  </a:lnTo>
                  <a:lnTo>
                    <a:pt x="5417" y="1402"/>
                  </a:lnTo>
                  <a:lnTo>
                    <a:pt x="4668" y="1888"/>
                  </a:lnTo>
                  <a:lnTo>
                    <a:pt x="3986" y="2427"/>
                  </a:lnTo>
                  <a:lnTo>
                    <a:pt x="3679" y="2697"/>
                  </a:lnTo>
                  <a:lnTo>
                    <a:pt x="3373" y="2993"/>
                  </a:lnTo>
                  <a:lnTo>
                    <a:pt x="3066" y="3317"/>
                  </a:lnTo>
                  <a:lnTo>
                    <a:pt x="2794" y="3640"/>
                  </a:lnTo>
                  <a:lnTo>
                    <a:pt x="2555" y="3964"/>
                  </a:lnTo>
                  <a:lnTo>
                    <a:pt x="2317" y="4315"/>
                  </a:lnTo>
                  <a:lnTo>
                    <a:pt x="2112" y="4665"/>
                  </a:lnTo>
                  <a:lnTo>
                    <a:pt x="1908" y="5043"/>
                  </a:lnTo>
                  <a:lnTo>
                    <a:pt x="1738" y="5420"/>
                  </a:lnTo>
                  <a:lnTo>
                    <a:pt x="1465" y="6175"/>
                  </a:lnTo>
                  <a:lnTo>
                    <a:pt x="1261" y="6984"/>
                  </a:lnTo>
                  <a:lnTo>
                    <a:pt x="1192" y="7389"/>
                  </a:lnTo>
                  <a:lnTo>
                    <a:pt x="1158" y="7820"/>
                  </a:lnTo>
                  <a:lnTo>
                    <a:pt x="1158" y="8602"/>
                  </a:lnTo>
                  <a:lnTo>
                    <a:pt x="1226" y="8980"/>
                  </a:lnTo>
                  <a:lnTo>
                    <a:pt x="1363" y="9384"/>
                  </a:lnTo>
                  <a:lnTo>
                    <a:pt x="1465" y="9816"/>
                  </a:lnTo>
                  <a:lnTo>
                    <a:pt x="2078" y="11353"/>
                  </a:lnTo>
                  <a:lnTo>
                    <a:pt x="818" y="10058"/>
                  </a:lnTo>
                  <a:lnTo>
                    <a:pt x="613" y="9816"/>
                  </a:lnTo>
                  <a:lnTo>
                    <a:pt x="443" y="9681"/>
                  </a:lnTo>
                  <a:lnTo>
                    <a:pt x="273" y="9600"/>
                  </a:lnTo>
                  <a:lnTo>
                    <a:pt x="170" y="9519"/>
                  </a:lnTo>
                  <a:lnTo>
                    <a:pt x="102" y="9627"/>
                  </a:lnTo>
                  <a:lnTo>
                    <a:pt x="68" y="9762"/>
                  </a:lnTo>
                  <a:lnTo>
                    <a:pt x="34" y="9951"/>
                  </a:lnTo>
                  <a:lnTo>
                    <a:pt x="34" y="10247"/>
                  </a:lnTo>
                  <a:lnTo>
                    <a:pt x="0" y="10625"/>
                  </a:lnTo>
                  <a:lnTo>
                    <a:pt x="34" y="11110"/>
                  </a:lnTo>
                  <a:lnTo>
                    <a:pt x="68" y="11703"/>
                  </a:lnTo>
                  <a:lnTo>
                    <a:pt x="102" y="12458"/>
                  </a:lnTo>
                  <a:lnTo>
                    <a:pt x="238" y="13052"/>
                  </a:lnTo>
                  <a:lnTo>
                    <a:pt x="307" y="13321"/>
                  </a:lnTo>
                  <a:lnTo>
                    <a:pt x="409" y="13591"/>
                  </a:lnTo>
                  <a:lnTo>
                    <a:pt x="545" y="13861"/>
                  </a:lnTo>
                  <a:lnTo>
                    <a:pt x="647" y="14103"/>
                  </a:lnTo>
                  <a:lnTo>
                    <a:pt x="954" y="14562"/>
                  </a:lnTo>
                  <a:lnTo>
                    <a:pt x="1261" y="14912"/>
                  </a:lnTo>
                  <a:lnTo>
                    <a:pt x="1567" y="15182"/>
                  </a:lnTo>
                  <a:lnTo>
                    <a:pt x="1669" y="15263"/>
                  </a:lnTo>
                  <a:lnTo>
                    <a:pt x="1806" y="15344"/>
                  </a:lnTo>
                  <a:lnTo>
                    <a:pt x="1908" y="15398"/>
                  </a:lnTo>
                  <a:lnTo>
                    <a:pt x="2010" y="15425"/>
                  </a:lnTo>
                  <a:lnTo>
                    <a:pt x="2044" y="15425"/>
                  </a:lnTo>
                  <a:lnTo>
                    <a:pt x="2487" y="15128"/>
                  </a:lnTo>
                  <a:lnTo>
                    <a:pt x="2623" y="15587"/>
                  </a:lnTo>
                  <a:lnTo>
                    <a:pt x="2794" y="16234"/>
                  </a:lnTo>
                  <a:lnTo>
                    <a:pt x="3032" y="16854"/>
                  </a:lnTo>
                  <a:lnTo>
                    <a:pt x="3339" y="17447"/>
                  </a:lnTo>
                  <a:lnTo>
                    <a:pt x="3714" y="18013"/>
                  </a:lnTo>
                  <a:lnTo>
                    <a:pt x="4122" y="18553"/>
                  </a:lnTo>
                  <a:lnTo>
                    <a:pt x="4565" y="19038"/>
                  </a:lnTo>
                  <a:lnTo>
                    <a:pt x="5042" y="19497"/>
                  </a:lnTo>
                  <a:lnTo>
                    <a:pt x="5553" y="19928"/>
                  </a:lnTo>
                  <a:lnTo>
                    <a:pt x="6132" y="20306"/>
                  </a:lnTo>
                  <a:lnTo>
                    <a:pt x="6712" y="20656"/>
                  </a:lnTo>
                  <a:lnTo>
                    <a:pt x="7359" y="20926"/>
                  </a:lnTo>
                  <a:lnTo>
                    <a:pt x="7972" y="21169"/>
                  </a:lnTo>
                  <a:lnTo>
                    <a:pt x="8654" y="21357"/>
                  </a:lnTo>
                  <a:lnTo>
                    <a:pt x="9335" y="21492"/>
                  </a:lnTo>
                  <a:lnTo>
                    <a:pt x="10085" y="21573"/>
                  </a:lnTo>
                  <a:lnTo>
                    <a:pt x="10425" y="21600"/>
                  </a:lnTo>
                  <a:lnTo>
                    <a:pt x="10800" y="21600"/>
                  </a:ln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6" name="Shape 143"/>
            <p:cNvSpPr/>
            <p:nvPr/>
          </p:nvSpPr>
          <p:spPr>
            <a:xfrm>
              <a:off x="913048" y="3446554"/>
              <a:ext cx="297057" cy="17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0209" y="4231"/>
                  </a:lnTo>
                  <a:lnTo>
                    <a:pt x="14835" y="443"/>
                  </a:lnTo>
                  <a:lnTo>
                    <a:pt x="11590" y="7626"/>
                  </a:lnTo>
                  <a:lnTo>
                    <a:pt x="11198" y="2854"/>
                  </a:lnTo>
                  <a:lnTo>
                    <a:pt x="11807" y="0"/>
                  </a:lnTo>
                  <a:lnTo>
                    <a:pt x="11546" y="148"/>
                  </a:lnTo>
                  <a:lnTo>
                    <a:pt x="11256" y="246"/>
                  </a:lnTo>
                  <a:lnTo>
                    <a:pt x="10981" y="295"/>
                  </a:lnTo>
                  <a:lnTo>
                    <a:pt x="10691" y="320"/>
                  </a:lnTo>
                  <a:lnTo>
                    <a:pt x="10416" y="295"/>
                  </a:lnTo>
                  <a:lnTo>
                    <a:pt x="10126" y="246"/>
                  </a:lnTo>
                  <a:lnTo>
                    <a:pt x="9837" y="148"/>
                  </a:lnTo>
                  <a:lnTo>
                    <a:pt x="9576" y="0"/>
                  </a:lnTo>
                  <a:lnTo>
                    <a:pt x="10184" y="2854"/>
                  </a:lnTo>
                  <a:lnTo>
                    <a:pt x="9808" y="7676"/>
                  </a:lnTo>
                  <a:lnTo>
                    <a:pt x="6765" y="443"/>
                  </a:lnTo>
                  <a:lnTo>
                    <a:pt x="1376" y="4231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sp>
        <p:nvSpPr>
          <p:cNvPr id="47" name="Text Placeholder 33"/>
          <p:cNvSpPr txBox="1">
            <a:spLocks/>
          </p:cNvSpPr>
          <p:nvPr/>
        </p:nvSpPr>
        <p:spPr>
          <a:xfrm>
            <a:off x="667400" y="1961348"/>
            <a:ext cx="864000" cy="216000"/>
          </a:xfrm>
          <a:prstGeom prst="rect">
            <a:avLst/>
          </a:prstGeom>
        </p:spPr>
        <p:txBody>
          <a:bodyPr wrap="none" lIns="36000" tIns="0" rIns="36000" bIns="0" anchor="b" anchorCtr="0"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1088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85963" indent="-157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00" dirty="0" smtClean="0">
                <a:solidFill>
                  <a:schemeClr val="accent2"/>
                </a:solidFill>
              </a:rPr>
              <a:t>COMMUNICATIONS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00" dirty="0" smtClean="0">
                <a:solidFill>
                  <a:schemeClr val="accent2"/>
                </a:solidFill>
              </a:rPr>
              <a:t>GOAL</a:t>
            </a:r>
            <a:endParaRPr lang="en-US" sz="700" dirty="0">
              <a:solidFill>
                <a:schemeClr val="accent2"/>
              </a:solidFill>
            </a:endParaRPr>
          </a:p>
        </p:txBody>
      </p:sp>
      <p:sp>
        <p:nvSpPr>
          <p:cNvPr id="50" name="Shape 16"/>
          <p:cNvSpPr/>
          <p:nvPr/>
        </p:nvSpPr>
        <p:spPr>
          <a:xfrm>
            <a:off x="900883" y="2366331"/>
            <a:ext cx="397034" cy="42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74" y="8029"/>
                </a:moveTo>
                <a:lnTo>
                  <a:pt x="12372" y="8029"/>
                </a:lnTo>
                <a:lnTo>
                  <a:pt x="12372" y="6682"/>
                </a:lnTo>
                <a:lnTo>
                  <a:pt x="3674" y="6682"/>
                </a:lnTo>
                <a:lnTo>
                  <a:pt x="3674" y="8029"/>
                </a:lnTo>
                <a:close/>
                <a:moveTo>
                  <a:pt x="3674" y="4748"/>
                </a:moveTo>
                <a:lnTo>
                  <a:pt x="12372" y="4748"/>
                </a:lnTo>
                <a:lnTo>
                  <a:pt x="12372" y="3407"/>
                </a:lnTo>
                <a:lnTo>
                  <a:pt x="3674" y="3407"/>
                </a:lnTo>
                <a:lnTo>
                  <a:pt x="3674" y="4748"/>
                </a:lnTo>
                <a:close/>
                <a:moveTo>
                  <a:pt x="3674" y="11304"/>
                </a:moveTo>
                <a:lnTo>
                  <a:pt x="12372" y="11304"/>
                </a:lnTo>
                <a:lnTo>
                  <a:pt x="12372" y="9956"/>
                </a:lnTo>
                <a:lnTo>
                  <a:pt x="3674" y="9956"/>
                </a:lnTo>
                <a:lnTo>
                  <a:pt x="3674" y="11304"/>
                </a:lnTo>
                <a:close/>
                <a:moveTo>
                  <a:pt x="3674" y="14541"/>
                </a:moveTo>
                <a:lnTo>
                  <a:pt x="9907" y="14541"/>
                </a:lnTo>
                <a:lnTo>
                  <a:pt x="9907" y="13199"/>
                </a:lnTo>
                <a:lnTo>
                  <a:pt x="3674" y="13199"/>
                </a:lnTo>
                <a:lnTo>
                  <a:pt x="3674" y="14541"/>
                </a:lnTo>
                <a:close/>
                <a:moveTo>
                  <a:pt x="16046" y="16644"/>
                </a:moveTo>
                <a:lnTo>
                  <a:pt x="16046" y="1511"/>
                </a:lnTo>
                <a:lnTo>
                  <a:pt x="16005" y="1215"/>
                </a:lnTo>
                <a:lnTo>
                  <a:pt x="15911" y="926"/>
                </a:lnTo>
                <a:lnTo>
                  <a:pt x="15770" y="674"/>
                </a:lnTo>
                <a:lnTo>
                  <a:pt x="15549" y="466"/>
                </a:lnTo>
                <a:lnTo>
                  <a:pt x="15327" y="252"/>
                </a:lnTo>
                <a:lnTo>
                  <a:pt x="15058" y="126"/>
                </a:lnTo>
                <a:lnTo>
                  <a:pt x="14749" y="44"/>
                </a:lnTo>
                <a:lnTo>
                  <a:pt x="14434" y="0"/>
                </a:lnTo>
                <a:lnTo>
                  <a:pt x="1619" y="0"/>
                </a:lnTo>
                <a:lnTo>
                  <a:pt x="1303" y="44"/>
                </a:lnTo>
                <a:lnTo>
                  <a:pt x="987" y="126"/>
                </a:lnTo>
                <a:lnTo>
                  <a:pt x="719" y="252"/>
                </a:lnTo>
                <a:lnTo>
                  <a:pt x="269" y="674"/>
                </a:lnTo>
                <a:lnTo>
                  <a:pt x="134" y="926"/>
                </a:lnTo>
                <a:lnTo>
                  <a:pt x="47" y="1215"/>
                </a:lnTo>
                <a:lnTo>
                  <a:pt x="0" y="1511"/>
                </a:lnTo>
                <a:lnTo>
                  <a:pt x="0" y="16644"/>
                </a:lnTo>
                <a:lnTo>
                  <a:pt x="47" y="16934"/>
                </a:lnTo>
                <a:lnTo>
                  <a:pt x="134" y="17230"/>
                </a:lnTo>
                <a:lnTo>
                  <a:pt x="269" y="17482"/>
                </a:lnTo>
                <a:lnTo>
                  <a:pt x="490" y="17696"/>
                </a:lnTo>
                <a:lnTo>
                  <a:pt x="719" y="17859"/>
                </a:lnTo>
                <a:lnTo>
                  <a:pt x="987" y="18029"/>
                </a:lnTo>
                <a:lnTo>
                  <a:pt x="1303" y="18111"/>
                </a:lnTo>
                <a:lnTo>
                  <a:pt x="14749" y="18111"/>
                </a:lnTo>
                <a:lnTo>
                  <a:pt x="15058" y="18029"/>
                </a:lnTo>
                <a:lnTo>
                  <a:pt x="15327" y="17859"/>
                </a:lnTo>
                <a:lnTo>
                  <a:pt x="15549" y="17696"/>
                </a:lnTo>
                <a:lnTo>
                  <a:pt x="15770" y="17482"/>
                </a:lnTo>
                <a:lnTo>
                  <a:pt x="15911" y="17230"/>
                </a:lnTo>
                <a:lnTo>
                  <a:pt x="16005" y="16934"/>
                </a:lnTo>
                <a:lnTo>
                  <a:pt x="16046" y="16644"/>
                </a:lnTo>
                <a:close/>
                <a:moveTo>
                  <a:pt x="1431" y="16644"/>
                </a:moveTo>
                <a:lnTo>
                  <a:pt x="1431" y="1511"/>
                </a:lnTo>
                <a:lnTo>
                  <a:pt x="1478" y="1392"/>
                </a:lnTo>
                <a:lnTo>
                  <a:pt x="1619" y="1348"/>
                </a:lnTo>
                <a:lnTo>
                  <a:pt x="14434" y="1348"/>
                </a:lnTo>
                <a:lnTo>
                  <a:pt x="14561" y="1392"/>
                </a:lnTo>
                <a:lnTo>
                  <a:pt x="14608" y="1511"/>
                </a:lnTo>
                <a:lnTo>
                  <a:pt x="14608" y="16644"/>
                </a:lnTo>
                <a:lnTo>
                  <a:pt x="14561" y="16726"/>
                </a:lnTo>
                <a:lnTo>
                  <a:pt x="14434" y="16808"/>
                </a:lnTo>
                <a:lnTo>
                  <a:pt x="1619" y="16808"/>
                </a:lnTo>
                <a:lnTo>
                  <a:pt x="1478" y="16726"/>
                </a:lnTo>
                <a:lnTo>
                  <a:pt x="1431" y="16644"/>
                </a:lnTo>
                <a:close/>
                <a:moveTo>
                  <a:pt x="20216" y="3571"/>
                </a:moveTo>
                <a:lnTo>
                  <a:pt x="17436" y="3281"/>
                </a:lnTo>
                <a:lnTo>
                  <a:pt x="17436" y="4622"/>
                </a:lnTo>
                <a:lnTo>
                  <a:pt x="20035" y="4918"/>
                </a:lnTo>
                <a:lnTo>
                  <a:pt x="20122" y="4962"/>
                </a:lnTo>
                <a:lnTo>
                  <a:pt x="20169" y="5088"/>
                </a:lnTo>
                <a:lnTo>
                  <a:pt x="18242" y="20126"/>
                </a:lnTo>
                <a:lnTo>
                  <a:pt x="18195" y="20215"/>
                </a:lnTo>
                <a:lnTo>
                  <a:pt x="18107" y="20259"/>
                </a:lnTo>
                <a:lnTo>
                  <a:pt x="18060" y="20259"/>
                </a:lnTo>
                <a:lnTo>
                  <a:pt x="10847" y="19415"/>
                </a:lnTo>
                <a:lnTo>
                  <a:pt x="3990" y="19415"/>
                </a:lnTo>
                <a:lnTo>
                  <a:pt x="4211" y="19711"/>
                </a:lnTo>
                <a:lnTo>
                  <a:pt x="4480" y="19919"/>
                </a:lnTo>
                <a:lnTo>
                  <a:pt x="4796" y="20045"/>
                </a:lnTo>
                <a:lnTo>
                  <a:pt x="5158" y="20126"/>
                </a:lnTo>
                <a:lnTo>
                  <a:pt x="17879" y="21556"/>
                </a:lnTo>
                <a:lnTo>
                  <a:pt x="18107" y="21600"/>
                </a:lnTo>
                <a:lnTo>
                  <a:pt x="18376" y="21556"/>
                </a:lnTo>
                <a:lnTo>
                  <a:pt x="18913" y="21392"/>
                </a:lnTo>
                <a:lnTo>
                  <a:pt x="19135" y="21222"/>
                </a:lnTo>
                <a:lnTo>
                  <a:pt x="19498" y="20807"/>
                </a:lnTo>
                <a:lnTo>
                  <a:pt x="19585" y="20555"/>
                </a:lnTo>
                <a:lnTo>
                  <a:pt x="19672" y="20259"/>
                </a:lnTo>
                <a:lnTo>
                  <a:pt x="21600" y="5252"/>
                </a:lnTo>
                <a:lnTo>
                  <a:pt x="21600" y="4962"/>
                </a:lnTo>
                <a:lnTo>
                  <a:pt x="21553" y="4666"/>
                </a:lnTo>
                <a:lnTo>
                  <a:pt x="21425" y="4370"/>
                </a:lnTo>
                <a:lnTo>
                  <a:pt x="21063" y="3955"/>
                </a:lnTo>
                <a:lnTo>
                  <a:pt x="20801" y="3785"/>
                </a:lnTo>
                <a:lnTo>
                  <a:pt x="20525" y="3659"/>
                </a:lnTo>
                <a:lnTo>
                  <a:pt x="20216" y="357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51" name="Group 50"/>
          <p:cNvGrpSpPr/>
          <p:nvPr/>
        </p:nvGrpSpPr>
        <p:grpSpPr>
          <a:xfrm>
            <a:off x="865400" y="1571452"/>
            <a:ext cx="468000" cy="360000"/>
            <a:chOff x="2025649" y="3676650"/>
            <a:chExt cx="1048979" cy="820379"/>
          </a:xfrm>
          <a:solidFill>
            <a:schemeClr val="accent2"/>
          </a:solidFill>
        </p:grpSpPr>
        <p:sp>
          <p:nvSpPr>
            <p:cNvPr id="52" name="Shape 46"/>
            <p:cNvSpPr/>
            <p:nvPr/>
          </p:nvSpPr>
          <p:spPr>
            <a:xfrm>
              <a:off x="2454274" y="4306887"/>
              <a:ext cx="190142" cy="19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lnTo>
                    <a:pt x="15108" y="734"/>
                  </a:lnTo>
                  <a:lnTo>
                    <a:pt x="16945" y="1793"/>
                  </a:lnTo>
                  <a:lnTo>
                    <a:pt x="18374" y="3220"/>
                  </a:lnTo>
                  <a:lnTo>
                    <a:pt x="19803" y="4687"/>
                  </a:lnTo>
                  <a:lnTo>
                    <a:pt x="20906" y="6480"/>
                  </a:lnTo>
                  <a:lnTo>
                    <a:pt x="21233" y="8640"/>
                  </a:lnTo>
                  <a:lnTo>
                    <a:pt x="21600" y="10800"/>
                  </a:lnTo>
                  <a:lnTo>
                    <a:pt x="21233" y="12960"/>
                  </a:lnTo>
                  <a:lnTo>
                    <a:pt x="20906" y="15120"/>
                  </a:lnTo>
                  <a:lnTo>
                    <a:pt x="19803" y="16913"/>
                  </a:lnTo>
                  <a:lnTo>
                    <a:pt x="16945" y="19766"/>
                  </a:lnTo>
                  <a:lnTo>
                    <a:pt x="15108" y="20866"/>
                  </a:lnTo>
                  <a:lnTo>
                    <a:pt x="10780" y="21600"/>
                  </a:lnTo>
                  <a:lnTo>
                    <a:pt x="8616" y="21233"/>
                  </a:lnTo>
                  <a:lnTo>
                    <a:pt x="6492" y="20866"/>
                  </a:lnTo>
                  <a:lnTo>
                    <a:pt x="4655" y="19766"/>
                  </a:lnTo>
                  <a:lnTo>
                    <a:pt x="1797" y="16913"/>
                  </a:lnTo>
                  <a:lnTo>
                    <a:pt x="694" y="15120"/>
                  </a:lnTo>
                  <a:lnTo>
                    <a:pt x="327" y="12960"/>
                  </a:lnTo>
                  <a:lnTo>
                    <a:pt x="0" y="10800"/>
                  </a:lnTo>
                  <a:lnTo>
                    <a:pt x="327" y="8640"/>
                  </a:lnTo>
                  <a:lnTo>
                    <a:pt x="694" y="6480"/>
                  </a:lnTo>
                  <a:lnTo>
                    <a:pt x="1797" y="4687"/>
                  </a:lnTo>
                  <a:lnTo>
                    <a:pt x="3226" y="3220"/>
                  </a:lnTo>
                  <a:lnTo>
                    <a:pt x="4655" y="1793"/>
                  </a:lnTo>
                  <a:lnTo>
                    <a:pt x="6492" y="734"/>
                  </a:lnTo>
                  <a:lnTo>
                    <a:pt x="8616" y="367"/>
                  </a:lnTo>
                  <a:lnTo>
                    <a:pt x="10780" y="0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53" name="Shape 47"/>
            <p:cNvSpPr/>
            <p:nvPr/>
          </p:nvSpPr>
          <p:spPr>
            <a:xfrm>
              <a:off x="2295525" y="4059237"/>
              <a:ext cx="509228" cy="18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09" y="20149"/>
                  </a:moveTo>
                  <a:lnTo>
                    <a:pt x="16999" y="18325"/>
                  </a:lnTo>
                  <a:lnTo>
                    <a:pt x="16204" y="16501"/>
                  </a:lnTo>
                  <a:lnTo>
                    <a:pt x="15394" y="15008"/>
                  </a:lnTo>
                  <a:lnTo>
                    <a:pt x="14583" y="13930"/>
                  </a:lnTo>
                  <a:lnTo>
                    <a:pt x="12688" y="12438"/>
                  </a:lnTo>
                  <a:lnTo>
                    <a:pt x="11740" y="12106"/>
                  </a:lnTo>
                  <a:lnTo>
                    <a:pt x="9860" y="12106"/>
                  </a:lnTo>
                  <a:lnTo>
                    <a:pt x="8912" y="12438"/>
                  </a:lnTo>
                  <a:lnTo>
                    <a:pt x="7017" y="13930"/>
                  </a:lnTo>
                  <a:lnTo>
                    <a:pt x="6206" y="15008"/>
                  </a:lnTo>
                  <a:lnTo>
                    <a:pt x="5396" y="16501"/>
                  </a:lnTo>
                  <a:lnTo>
                    <a:pt x="4586" y="17952"/>
                  </a:lnTo>
                  <a:lnTo>
                    <a:pt x="3776" y="20149"/>
                  </a:lnTo>
                  <a:lnTo>
                    <a:pt x="3378" y="20854"/>
                  </a:lnTo>
                  <a:lnTo>
                    <a:pt x="3103" y="21227"/>
                  </a:lnTo>
                  <a:lnTo>
                    <a:pt x="2568" y="21600"/>
                  </a:lnTo>
                  <a:lnTo>
                    <a:pt x="1758" y="21600"/>
                  </a:lnTo>
                  <a:lnTo>
                    <a:pt x="1361" y="21227"/>
                  </a:lnTo>
                  <a:lnTo>
                    <a:pt x="948" y="20854"/>
                  </a:lnTo>
                  <a:lnTo>
                    <a:pt x="673" y="20149"/>
                  </a:lnTo>
                  <a:lnTo>
                    <a:pt x="413" y="19030"/>
                  </a:lnTo>
                  <a:lnTo>
                    <a:pt x="138" y="17952"/>
                  </a:lnTo>
                  <a:lnTo>
                    <a:pt x="0" y="16832"/>
                  </a:lnTo>
                  <a:lnTo>
                    <a:pt x="0" y="14635"/>
                  </a:lnTo>
                  <a:lnTo>
                    <a:pt x="138" y="13557"/>
                  </a:lnTo>
                  <a:lnTo>
                    <a:pt x="413" y="12438"/>
                  </a:lnTo>
                  <a:lnTo>
                    <a:pt x="673" y="11360"/>
                  </a:lnTo>
                  <a:lnTo>
                    <a:pt x="1758" y="8789"/>
                  </a:lnTo>
                  <a:lnTo>
                    <a:pt x="2843" y="6592"/>
                  </a:lnTo>
                  <a:lnTo>
                    <a:pt x="4051" y="4395"/>
                  </a:lnTo>
                  <a:lnTo>
                    <a:pt x="5396" y="2944"/>
                  </a:lnTo>
                  <a:lnTo>
                    <a:pt x="6757" y="1493"/>
                  </a:lnTo>
                  <a:lnTo>
                    <a:pt x="8102" y="746"/>
                  </a:lnTo>
                  <a:lnTo>
                    <a:pt x="10792" y="0"/>
                  </a:lnTo>
                  <a:lnTo>
                    <a:pt x="12153" y="373"/>
                  </a:lnTo>
                  <a:lnTo>
                    <a:pt x="13498" y="746"/>
                  </a:lnTo>
                  <a:lnTo>
                    <a:pt x="14843" y="1493"/>
                  </a:lnTo>
                  <a:lnTo>
                    <a:pt x="16204" y="2944"/>
                  </a:lnTo>
                  <a:lnTo>
                    <a:pt x="17549" y="4395"/>
                  </a:lnTo>
                  <a:lnTo>
                    <a:pt x="18757" y="6592"/>
                  </a:lnTo>
                  <a:lnTo>
                    <a:pt x="19842" y="8789"/>
                  </a:lnTo>
                  <a:lnTo>
                    <a:pt x="20912" y="11360"/>
                  </a:lnTo>
                  <a:lnTo>
                    <a:pt x="21187" y="12438"/>
                  </a:lnTo>
                  <a:lnTo>
                    <a:pt x="21462" y="13557"/>
                  </a:lnTo>
                  <a:lnTo>
                    <a:pt x="21600" y="14635"/>
                  </a:lnTo>
                  <a:lnTo>
                    <a:pt x="21600" y="16832"/>
                  </a:lnTo>
                  <a:lnTo>
                    <a:pt x="21462" y="17952"/>
                  </a:lnTo>
                  <a:lnTo>
                    <a:pt x="21187" y="19030"/>
                  </a:lnTo>
                  <a:lnTo>
                    <a:pt x="20912" y="20149"/>
                  </a:lnTo>
                  <a:lnTo>
                    <a:pt x="20652" y="20854"/>
                  </a:lnTo>
                  <a:lnTo>
                    <a:pt x="20239" y="21227"/>
                  </a:lnTo>
                  <a:lnTo>
                    <a:pt x="19842" y="21600"/>
                  </a:lnTo>
                  <a:lnTo>
                    <a:pt x="18894" y="21600"/>
                  </a:lnTo>
                  <a:lnTo>
                    <a:pt x="18497" y="21227"/>
                  </a:lnTo>
                  <a:lnTo>
                    <a:pt x="18222" y="20854"/>
                  </a:lnTo>
                  <a:lnTo>
                    <a:pt x="17809" y="20149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54" name="Shape 48"/>
            <p:cNvSpPr/>
            <p:nvPr/>
          </p:nvSpPr>
          <p:spPr>
            <a:xfrm>
              <a:off x="2158999" y="3868737"/>
              <a:ext cx="782279" cy="24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3" y="20200"/>
                  </a:moveTo>
                  <a:lnTo>
                    <a:pt x="18177" y="17687"/>
                  </a:lnTo>
                  <a:lnTo>
                    <a:pt x="17212" y="15429"/>
                  </a:lnTo>
                  <a:lnTo>
                    <a:pt x="16247" y="13456"/>
                  </a:lnTo>
                  <a:lnTo>
                    <a:pt x="15193" y="12057"/>
                  </a:lnTo>
                  <a:lnTo>
                    <a:pt x="14138" y="10943"/>
                  </a:lnTo>
                  <a:lnTo>
                    <a:pt x="12994" y="9830"/>
                  </a:lnTo>
                  <a:lnTo>
                    <a:pt x="11939" y="9543"/>
                  </a:lnTo>
                  <a:lnTo>
                    <a:pt x="10795" y="9257"/>
                  </a:lnTo>
                  <a:lnTo>
                    <a:pt x="9661" y="9543"/>
                  </a:lnTo>
                  <a:lnTo>
                    <a:pt x="8517" y="9830"/>
                  </a:lnTo>
                  <a:lnTo>
                    <a:pt x="6407" y="12057"/>
                  </a:lnTo>
                  <a:lnTo>
                    <a:pt x="5353" y="13456"/>
                  </a:lnTo>
                  <a:lnTo>
                    <a:pt x="4298" y="15429"/>
                  </a:lnTo>
                  <a:lnTo>
                    <a:pt x="3423" y="17687"/>
                  </a:lnTo>
                  <a:lnTo>
                    <a:pt x="2547" y="20200"/>
                  </a:lnTo>
                  <a:lnTo>
                    <a:pt x="2278" y="20773"/>
                  </a:lnTo>
                  <a:lnTo>
                    <a:pt x="2020" y="21346"/>
                  </a:lnTo>
                  <a:lnTo>
                    <a:pt x="1751" y="21600"/>
                  </a:lnTo>
                  <a:lnTo>
                    <a:pt x="1224" y="21600"/>
                  </a:lnTo>
                  <a:lnTo>
                    <a:pt x="965" y="21346"/>
                  </a:lnTo>
                  <a:lnTo>
                    <a:pt x="696" y="20773"/>
                  </a:lnTo>
                  <a:lnTo>
                    <a:pt x="438" y="20200"/>
                  </a:lnTo>
                  <a:lnTo>
                    <a:pt x="259" y="19373"/>
                  </a:lnTo>
                  <a:lnTo>
                    <a:pt x="169" y="18801"/>
                  </a:lnTo>
                  <a:lnTo>
                    <a:pt x="90" y="17973"/>
                  </a:lnTo>
                  <a:lnTo>
                    <a:pt x="0" y="16828"/>
                  </a:lnTo>
                  <a:lnTo>
                    <a:pt x="90" y="16001"/>
                  </a:lnTo>
                  <a:lnTo>
                    <a:pt x="169" y="15142"/>
                  </a:lnTo>
                  <a:lnTo>
                    <a:pt x="259" y="14315"/>
                  </a:lnTo>
                  <a:lnTo>
                    <a:pt x="438" y="13743"/>
                  </a:lnTo>
                  <a:lnTo>
                    <a:pt x="1582" y="10371"/>
                  </a:lnTo>
                  <a:lnTo>
                    <a:pt x="2716" y="7571"/>
                  </a:lnTo>
                  <a:lnTo>
                    <a:pt x="4039" y="5313"/>
                  </a:lnTo>
                  <a:lnTo>
                    <a:pt x="5263" y="3372"/>
                  </a:lnTo>
                  <a:lnTo>
                    <a:pt x="6676" y="1941"/>
                  </a:lnTo>
                  <a:lnTo>
                    <a:pt x="7989" y="827"/>
                  </a:lnTo>
                  <a:lnTo>
                    <a:pt x="9392" y="254"/>
                  </a:lnTo>
                  <a:lnTo>
                    <a:pt x="10795" y="0"/>
                  </a:lnTo>
                  <a:lnTo>
                    <a:pt x="12208" y="254"/>
                  </a:lnTo>
                  <a:lnTo>
                    <a:pt x="13611" y="827"/>
                  </a:lnTo>
                  <a:lnTo>
                    <a:pt x="14924" y="1941"/>
                  </a:lnTo>
                  <a:lnTo>
                    <a:pt x="16337" y="3372"/>
                  </a:lnTo>
                  <a:lnTo>
                    <a:pt x="17561" y="5313"/>
                  </a:lnTo>
                  <a:lnTo>
                    <a:pt x="18884" y="7571"/>
                  </a:lnTo>
                  <a:lnTo>
                    <a:pt x="20018" y="10371"/>
                  </a:lnTo>
                  <a:lnTo>
                    <a:pt x="21162" y="13743"/>
                  </a:lnTo>
                  <a:lnTo>
                    <a:pt x="21341" y="14315"/>
                  </a:lnTo>
                  <a:lnTo>
                    <a:pt x="21431" y="15142"/>
                  </a:lnTo>
                  <a:lnTo>
                    <a:pt x="21510" y="16001"/>
                  </a:lnTo>
                  <a:lnTo>
                    <a:pt x="21600" y="16828"/>
                  </a:lnTo>
                  <a:lnTo>
                    <a:pt x="21510" y="17973"/>
                  </a:lnTo>
                  <a:lnTo>
                    <a:pt x="21431" y="18801"/>
                  </a:lnTo>
                  <a:lnTo>
                    <a:pt x="21341" y="19659"/>
                  </a:lnTo>
                  <a:lnTo>
                    <a:pt x="21162" y="20200"/>
                  </a:lnTo>
                  <a:lnTo>
                    <a:pt x="20904" y="20773"/>
                  </a:lnTo>
                  <a:lnTo>
                    <a:pt x="20635" y="21346"/>
                  </a:lnTo>
                  <a:lnTo>
                    <a:pt x="20376" y="21600"/>
                  </a:lnTo>
                  <a:lnTo>
                    <a:pt x="19849" y="21600"/>
                  </a:lnTo>
                  <a:lnTo>
                    <a:pt x="19580" y="21346"/>
                  </a:lnTo>
                  <a:lnTo>
                    <a:pt x="19322" y="20773"/>
                  </a:lnTo>
                  <a:lnTo>
                    <a:pt x="19053" y="20200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55" name="Shape 49"/>
            <p:cNvSpPr/>
            <p:nvPr/>
          </p:nvSpPr>
          <p:spPr>
            <a:xfrm>
              <a:off x="2025649" y="3676650"/>
              <a:ext cx="1048979" cy="30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68" y="20441"/>
                  </a:moveTo>
                  <a:lnTo>
                    <a:pt x="18782" y="17275"/>
                  </a:lnTo>
                  <a:lnTo>
                    <a:pt x="17737" y="14778"/>
                  </a:lnTo>
                  <a:lnTo>
                    <a:pt x="16691" y="12512"/>
                  </a:lnTo>
                  <a:lnTo>
                    <a:pt x="15579" y="10684"/>
                  </a:lnTo>
                  <a:lnTo>
                    <a:pt x="14400" y="9320"/>
                  </a:lnTo>
                  <a:lnTo>
                    <a:pt x="13221" y="8419"/>
                  </a:lnTo>
                  <a:lnTo>
                    <a:pt x="12042" y="7723"/>
                  </a:lnTo>
                  <a:lnTo>
                    <a:pt x="10796" y="7492"/>
                  </a:lnTo>
                  <a:lnTo>
                    <a:pt x="9558" y="7723"/>
                  </a:lnTo>
                  <a:lnTo>
                    <a:pt x="8379" y="8419"/>
                  </a:lnTo>
                  <a:lnTo>
                    <a:pt x="7200" y="9320"/>
                  </a:lnTo>
                  <a:lnTo>
                    <a:pt x="6021" y="10684"/>
                  </a:lnTo>
                  <a:lnTo>
                    <a:pt x="4909" y="12512"/>
                  </a:lnTo>
                  <a:lnTo>
                    <a:pt x="3796" y="14778"/>
                  </a:lnTo>
                  <a:lnTo>
                    <a:pt x="2818" y="17275"/>
                  </a:lnTo>
                  <a:lnTo>
                    <a:pt x="1832" y="20441"/>
                  </a:lnTo>
                  <a:lnTo>
                    <a:pt x="1705" y="20905"/>
                  </a:lnTo>
                  <a:lnTo>
                    <a:pt x="1505" y="21137"/>
                  </a:lnTo>
                  <a:lnTo>
                    <a:pt x="1312" y="21368"/>
                  </a:lnTo>
                  <a:lnTo>
                    <a:pt x="1046" y="21600"/>
                  </a:lnTo>
                  <a:lnTo>
                    <a:pt x="853" y="21368"/>
                  </a:lnTo>
                  <a:lnTo>
                    <a:pt x="653" y="21137"/>
                  </a:lnTo>
                  <a:lnTo>
                    <a:pt x="460" y="20905"/>
                  </a:lnTo>
                  <a:lnTo>
                    <a:pt x="326" y="20441"/>
                  </a:lnTo>
                  <a:lnTo>
                    <a:pt x="193" y="19772"/>
                  </a:lnTo>
                  <a:lnTo>
                    <a:pt x="67" y="19103"/>
                  </a:lnTo>
                  <a:lnTo>
                    <a:pt x="0" y="18408"/>
                  </a:lnTo>
                  <a:lnTo>
                    <a:pt x="0" y="17043"/>
                  </a:lnTo>
                  <a:lnTo>
                    <a:pt x="67" y="16374"/>
                  </a:lnTo>
                  <a:lnTo>
                    <a:pt x="193" y="15679"/>
                  </a:lnTo>
                  <a:lnTo>
                    <a:pt x="326" y="15009"/>
                  </a:lnTo>
                  <a:lnTo>
                    <a:pt x="1439" y="11585"/>
                  </a:lnTo>
                  <a:lnTo>
                    <a:pt x="2618" y="8419"/>
                  </a:lnTo>
                  <a:lnTo>
                    <a:pt x="3930" y="5921"/>
                  </a:lnTo>
                  <a:lnTo>
                    <a:pt x="5235" y="3862"/>
                  </a:lnTo>
                  <a:lnTo>
                    <a:pt x="6547" y="2034"/>
                  </a:lnTo>
                  <a:lnTo>
                    <a:pt x="7986" y="901"/>
                  </a:lnTo>
                  <a:lnTo>
                    <a:pt x="9358" y="232"/>
                  </a:lnTo>
                  <a:lnTo>
                    <a:pt x="10796" y="0"/>
                  </a:lnTo>
                  <a:lnTo>
                    <a:pt x="12242" y="232"/>
                  </a:lnTo>
                  <a:lnTo>
                    <a:pt x="13614" y="901"/>
                  </a:lnTo>
                  <a:lnTo>
                    <a:pt x="14986" y="2034"/>
                  </a:lnTo>
                  <a:lnTo>
                    <a:pt x="16365" y="3862"/>
                  </a:lnTo>
                  <a:lnTo>
                    <a:pt x="17670" y="5921"/>
                  </a:lnTo>
                  <a:lnTo>
                    <a:pt x="18982" y="8419"/>
                  </a:lnTo>
                  <a:lnTo>
                    <a:pt x="20161" y="11585"/>
                  </a:lnTo>
                  <a:lnTo>
                    <a:pt x="21274" y="15009"/>
                  </a:lnTo>
                  <a:lnTo>
                    <a:pt x="21400" y="15679"/>
                  </a:lnTo>
                  <a:lnTo>
                    <a:pt x="21533" y="16374"/>
                  </a:lnTo>
                  <a:lnTo>
                    <a:pt x="21600" y="17043"/>
                  </a:lnTo>
                  <a:lnTo>
                    <a:pt x="21600" y="18408"/>
                  </a:lnTo>
                  <a:lnTo>
                    <a:pt x="21533" y="19103"/>
                  </a:lnTo>
                  <a:lnTo>
                    <a:pt x="21400" y="19772"/>
                  </a:lnTo>
                  <a:lnTo>
                    <a:pt x="21274" y="20441"/>
                  </a:lnTo>
                  <a:lnTo>
                    <a:pt x="21140" y="20905"/>
                  </a:lnTo>
                  <a:lnTo>
                    <a:pt x="20947" y="21137"/>
                  </a:lnTo>
                  <a:lnTo>
                    <a:pt x="20747" y="21368"/>
                  </a:lnTo>
                  <a:lnTo>
                    <a:pt x="20488" y="21600"/>
                  </a:lnTo>
                  <a:lnTo>
                    <a:pt x="20288" y="21368"/>
                  </a:lnTo>
                  <a:lnTo>
                    <a:pt x="20095" y="21137"/>
                  </a:lnTo>
                  <a:lnTo>
                    <a:pt x="19895" y="20905"/>
                  </a:lnTo>
                  <a:lnTo>
                    <a:pt x="19768" y="20441"/>
                  </a:lnTo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sp>
        <p:nvSpPr>
          <p:cNvPr id="48" name="Text Placeholder 33"/>
          <p:cNvSpPr txBox="1">
            <a:spLocks/>
          </p:cNvSpPr>
          <p:nvPr/>
        </p:nvSpPr>
        <p:spPr>
          <a:xfrm>
            <a:off x="667412" y="2744095"/>
            <a:ext cx="863977" cy="216000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anchor="b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>
                <a:solidFill>
                  <a:schemeClr val="accent2"/>
                </a:solidFill>
              </a:defRPr>
            </a:lvl1pPr>
            <a:lvl2pPr marL="6286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accent3">
                    <a:lumMod val="75000"/>
                  </a:schemeClr>
                </a:solidFill>
              </a:defRPr>
            </a:lvl2pPr>
            <a:lvl3pPr marL="1081088" indent="-1666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accent3">
                    <a:lumMod val="75000"/>
                  </a:schemeClr>
                </a:solidFill>
              </a:defRPr>
            </a:lvl3pPr>
            <a:lvl4pPr marL="1528763" indent="-157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accent3">
                    <a:lumMod val="75000"/>
                  </a:schemeClr>
                </a:solidFill>
              </a:defRPr>
            </a:lvl4pPr>
            <a:lvl5pPr marL="1985963" indent="-157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accent3">
                    <a:lumMod val="7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MAIN MESSAGE </a:t>
            </a:r>
          </a:p>
          <a:p>
            <a:r>
              <a:rPr lang="en-US" dirty="0"/>
              <a:t>(vision)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43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600" dirty="0" smtClean="0"/>
              <a:t>Building a community</a:t>
            </a:r>
            <a:endParaRPr lang="en-GB" sz="2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57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05" y="5855320"/>
            <a:ext cx="897220" cy="384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58000" cy="453600"/>
          </a:xfrm>
        </p:spPr>
        <p:txBody>
          <a:bodyPr/>
          <a:lstStyle/>
          <a:p>
            <a:r>
              <a:rPr lang="en-GB" dirty="0" smtClean="0"/>
              <a:t>Building a community of patient</a:t>
            </a:r>
            <a:br>
              <a:rPr lang="en-GB" dirty="0" smtClean="0"/>
            </a:br>
            <a:r>
              <a:rPr lang="en-GB" dirty="0" smtClean="0"/>
              <a:t>group affiliates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02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710699"/>
            <a:ext cx="7758000" cy="3828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36" y="3463826"/>
            <a:ext cx="225644" cy="326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40" y="4508525"/>
            <a:ext cx="225644" cy="326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397" y="2910817"/>
            <a:ext cx="225644" cy="326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21" y="2991300"/>
            <a:ext cx="225644" cy="326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17" y="4089325"/>
            <a:ext cx="225644" cy="326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04" y="3688270"/>
            <a:ext cx="225644" cy="326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28" y="2530690"/>
            <a:ext cx="225644" cy="3262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87" y="5869613"/>
            <a:ext cx="818908" cy="3559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01" y="5889775"/>
            <a:ext cx="806310" cy="315613"/>
          </a:xfrm>
          <a:prstGeom prst="rect">
            <a:avLst/>
          </a:prstGeom>
        </p:spPr>
      </p:pic>
      <p:pic>
        <p:nvPicPr>
          <p:cNvPr id="27" name="Picture 2" descr="https://pbs.twimg.com/profile_images/505384792515301376/N7AYM-9y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22106" r="2354" b="10505"/>
          <a:stretch/>
        </p:blipFill>
        <p:spPr bwMode="auto">
          <a:xfrm>
            <a:off x="4531015" y="5812625"/>
            <a:ext cx="617488" cy="4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129" y="5882489"/>
            <a:ext cx="896417" cy="330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18" y="5827482"/>
            <a:ext cx="702098" cy="440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3" t="16234" r="13712" b="15590"/>
          <a:stretch/>
        </p:blipFill>
        <p:spPr>
          <a:xfrm>
            <a:off x="2802609" y="5723814"/>
            <a:ext cx="686195" cy="6475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28" y="5943793"/>
            <a:ext cx="1219514" cy="207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705475"/>
            <a:ext cx="460661" cy="6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2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Annual </a:t>
            </a:r>
            <a:r>
              <a:rPr lang="en-GB" b="1" dirty="0" smtClean="0">
                <a:solidFill>
                  <a:schemeClr val="accent2"/>
                </a:solidFill>
              </a:rPr>
              <a:t>Member Summit:</a:t>
            </a:r>
            <a:endParaRPr lang="en-GB" b="1" dirty="0">
              <a:solidFill>
                <a:schemeClr val="accent2"/>
              </a:solidFill>
            </a:endParaRPr>
          </a:p>
          <a:p>
            <a:r>
              <a:rPr lang="en-GB" dirty="0" smtClean="0"/>
              <a:t>Bringing together all iHHub members</a:t>
            </a:r>
          </a:p>
          <a:p>
            <a:r>
              <a:rPr lang="en-GB" dirty="0" smtClean="0"/>
              <a:t>Pre-meeting survey to ascertain agenda from members</a:t>
            </a:r>
          </a:p>
          <a:p>
            <a:r>
              <a:rPr lang="en-GB" dirty="0" smtClean="0"/>
              <a:t>Share experiences from around </a:t>
            </a:r>
            <a:br>
              <a:rPr lang="en-GB" dirty="0" smtClean="0"/>
            </a:br>
            <a:r>
              <a:rPr lang="en-GB" dirty="0" smtClean="0"/>
              <a:t>the world</a:t>
            </a:r>
          </a:p>
          <a:p>
            <a:r>
              <a:rPr lang="en-GB" dirty="0" smtClean="0"/>
              <a:t>Educational up skilling workshops</a:t>
            </a:r>
          </a:p>
          <a:p>
            <a:r>
              <a:rPr lang="en-GB" dirty="0" smtClean="0"/>
              <a:t>Networking opportunity</a:t>
            </a:r>
          </a:p>
          <a:p>
            <a:pPr marL="0" indent="0">
              <a:buNone/>
            </a:pPr>
            <a:endParaRPr lang="en-GB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02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Supporting member development </a:t>
            </a:r>
            <a:endParaRPr lang="en-GB" dirty="0"/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2190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7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chemeClr val="accent2"/>
                </a:solidFill>
              </a:rPr>
              <a:t>Member toolkit:</a:t>
            </a:r>
            <a:endParaRPr lang="en-GB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GB" dirty="0" smtClean="0"/>
              <a:t>Develop materials to support patient champions / existing groups drive their agendas at their country level:</a:t>
            </a:r>
          </a:p>
          <a:p>
            <a:pPr marL="180975" lvl="1" indent="-180975">
              <a:spcBef>
                <a:spcPts val="1000"/>
              </a:spcBef>
            </a:pPr>
            <a:r>
              <a:rPr lang="en-GB" sz="1600" dirty="0"/>
              <a:t>Why set up a PAG?</a:t>
            </a:r>
          </a:p>
          <a:p>
            <a:pPr marL="180975" lvl="1" indent="-180975">
              <a:spcBef>
                <a:spcPts val="1000"/>
              </a:spcBef>
            </a:pPr>
            <a:r>
              <a:rPr lang="en-GB" sz="1600" dirty="0"/>
              <a:t>How to set up a PAG</a:t>
            </a:r>
            <a:r>
              <a:rPr lang="en-GB" sz="1600" dirty="0" smtClean="0"/>
              <a:t>?</a:t>
            </a:r>
          </a:p>
          <a:p>
            <a:pPr marL="180975" lvl="1" indent="-180975">
              <a:spcBef>
                <a:spcPts val="1000"/>
              </a:spcBef>
            </a:pPr>
            <a:r>
              <a:rPr lang="en-GB" sz="1600" dirty="0" smtClean="0"/>
              <a:t>Relationship Management </a:t>
            </a:r>
            <a:endParaRPr lang="en-GB" sz="1600" dirty="0"/>
          </a:p>
          <a:p>
            <a:pPr marL="180975" lvl="1" indent="-180975">
              <a:spcBef>
                <a:spcPts val="1000"/>
              </a:spcBef>
            </a:pPr>
            <a:r>
              <a:rPr lang="en-GB" sz="1600" dirty="0"/>
              <a:t>Tutorials on building an identity and </a:t>
            </a:r>
            <a:r>
              <a:rPr lang="en-GB" sz="1600" dirty="0" smtClean="0"/>
              <a:t>a brand</a:t>
            </a:r>
            <a:r>
              <a:rPr lang="en-GB" sz="1600" dirty="0"/>
              <a:t>, communications strategy, building a website, using traditional and social media, sourcing funding, driving </a:t>
            </a:r>
            <a:r>
              <a:rPr lang="en-GB" sz="1600" dirty="0" smtClean="0"/>
              <a:t>membership</a:t>
            </a:r>
            <a:r>
              <a:rPr lang="en-GB" sz="1600" dirty="0"/>
              <a:t> </a:t>
            </a:r>
            <a:r>
              <a:rPr lang="en-GB" sz="1600" dirty="0" smtClean="0"/>
              <a:t>and developing a stakeholder engagement strategy through the “Multi-Disciplinary Team”</a:t>
            </a:r>
            <a:endParaRPr lang="en-GB" dirty="0"/>
          </a:p>
          <a:p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02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Supporting </a:t>
            </a:r>
            <a:r>
              <a:rPr lang="en-GB" dirty="0"/>
              <a:t>m</a:t>
            </a:r>
            <a:r>
              <a:rPr lang="en-GB" dirty="0" smtClean="0"/>
              <a:t>ember development </a:t>
            </a:r>
            <a:endParaRPr lang="en-GB" dirty="0"/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4" t="30400" r="15244" b="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7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600" cap="none" dirty="0" smtClean="0"/>
              <a:t>Create a global disease awareness campaign</a:t>
            </a:r>
            <a:endParaRPr lang="en-GB" sz="26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65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GB" dirty="0" smtClean="0"/>
              <a:t>Global awareness campaign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Create a global patient leadership position</a:t>
            </a:r>
          </a:p>
          <a:p>
            <a:r>
              <a:rPr lang="en-GB" dirty="0" smtClean="0"/>
              <a:t>Create a global patient movement through members</a:t>
            </a:r>
          </a:p>
          <a:p>
            <a:r>
              <a:rPr lang="en-GB" dirty="0" smtClean="0"/>
              <a:t>Give people the “why” and how they relate to Heart Failure</a:t>
            </a:r>
          </a:p>
          <a:p>
            <a:r>
              <a:rPr lang="en-GB" dirty="0" smtClean="0"/>
              <a:t>Create Global, Regional and Country led conversations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Key objectives: 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03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25686" y="263151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4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GROWING GLOBAL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AWARENESS OF HEART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FAILURE 2016-17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91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Amplifying the patient voice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32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GB" dirty="0" smtClean="0"/>
              <a:t>Amplifying the patient voice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Enabling members to engage with their country communities</a:t>
            </a:r>
          </a:p>
          <a:p>
            <a:r>
              <a:rPr lang="en-GB" dirty="0" smtClean="0"/>
              <a:t>Sharing ideas of how to ensure people “believe” in their group</a:t>
            </a:r>
          </a:p>
          <a:p>
            <a:r>
              <a:rPr lang="en-GB" dirty="0" smtClean="0"/>
              <a:t>Assisting the understanding of why and how to build communities both on and offline</a:t>
            </a:r>
          </a:p>
          <a:p>
            <a:r>
              <a:rPr lang="en-GB" dirty="0" smtClean="0"/>
              <a:t>Creating a community voice, unlocking advocates</a:t>
            </a:r>
          </a:p>
          <a:p>
            <a:r>
              <a:rPr lang="en-GB" dirty="0" smtClean="0"/>
              <a:t>Interlock the country groups developing “one voice”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Opportunities: 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44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Create a global conversation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97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770400"/>
            <a:ext cx="7740000" cy="453600"/>
          </a:xfrm>
        </p:spPr>
        <p:txBody>
          <a:bodyPr/>
          <a:lstStyle/>
          <a:p>
            <a:r>
              <a:rPr lang="en-GB" dirty="0" smtClean="0"/>
              <a:t>Create a global conversation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worlds a big place!</a:t>
            </a:r>
          </a:p>
          <a:p>
            <a:r>
              <a:rPr lang="en-GB" dirty="0" smtClean="0"/>
              <a:t>Different conversations, different cultures</a:t>
            </a:r>
          </a:p>
          <a:p>
            <a:r>
              <a:rPr lang="en-GB" dirty="0" smtClean="0"/>
              <a:t>No unified voice</a:t>
            </a:r>
          </a:p>
          <a:p>
            <a:r>
              <a:rPr lang="en-GB" dirty="0" smtClean="0"/>
              <a:t>It</a:t>
            </a:r>
            <a:r>
              <a:rPr lang="uk-UA" dirty="0" smtClean="0"/>
              <a:t>’</a:t>
            </a:r>
            <a:r>
              <a:rPr lang="en-GB" dirty="0" smtClean="0"/>
              <a:t>s a question of money or numbers or both</a:t>
            </a:r>
          </a:p>
          <a:p>
            <a:endParaRPr lang="en-GB" dirty="0"/>
          </a:p>
          <a:p>
            <a:r>
              <a:rPr lang="en-GB" dirty="0" smtClean="0"/>
              <a:t>Money is finite, collaboration is everything</a:t>
            </a:r>
          </a:p>
          <a:p>
            <a:r>
              <a:rPr lang="en-GB" dirty="0" smtClean="0"/>
              <a:t>iHHub members set the tone and conversation</a:t>
            </a:r>
          </a:p>
          <a:p>
            <a:r>
              <a:rPr lang="en-GB" dirty="0" smtClean="0"/>
              <a:t>Use the community, BIG DATA works globally</a:t>
            </a:r>
          </a:p>
          <a:p>
            <a:r>
              <a:rPr lang="en-GB" dirty="0" smtClean="0"/>
              <a:t>Demonstrate value – The patient opinion is key to the conversation 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E1A7-C1E7-4261-90C1-4A43089F71C8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Challenges: 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05</a:t>
            </a:r>
            <a:endParaRPr lang="en-GB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57293" y="3320895"/>
            <a:ext cx="5904000" cy="288000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1088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85963" indent="-157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Solutions: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44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48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600" dirty="0" smtClean="0"/>
              <a:t>Vision and strategy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4996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3114"/>
          <a:stretch/>
        </p:blipFill>
        <p:spPr>
          <a:xfrm rot="16200000">
            <a:off x="-782611" y="1250924"/>
            <a:ext cx="6750001" cy="42481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1663" y="1899100"/>
            <a:ext cx="3970338" cy="540000"/>
          </a:xfrm>
          <a:prstGeom prst="rect">
            <a:avLst/>
          </a:prstGeom>
          <a:gradFill flip="none" rotWithShape="1">
            <a:gsLst>
              <a:gs pos="0">
                <a:srgbClr val="54B948"/>
              </a:gs>
              <a:gs pos="54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GB" sz="3600" dirty="0" smtClean="0"/>
              <a:t>01</a:t>
            </a:r>
            <a:endParaRPr lang="en-GB" sz="36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260777" y="1899099"/>
            <a:ext cx="3311223" cy="5400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800" b="0" dirty="0">
                <a:solidFill>
                  <a:schemeClr val="bg1"/>
                </a:solidFill>
              </a:rPr>
              <a:t>Building iHHub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663" y="2618717"/>
            <a:ext cx="3970338" cy="540000"/>
          </a:xfrm>
          <a:prstGeom prst="rect">
            <a:avLst/>
          </a:prstGeom>
          <a:gradFill flip="none" rotWithShape="1">
            <a:gsLst>
              <a:gs pos="0">
                <a:srgbClr val="54B948"/>
              </a:gs>
              <a:gs pos="54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GB" sz="3600" dirty="0" smtClean="0"/>
              <a:t>02</a:t>
            </a:r>
            <a:endParaRPr lang="en-GB" sz="3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60777" y="2618716"/>
            <a:ext cx="3311223" cy="5400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800" b="0" dirty="0">
                <a:solidFill>
                  <a:schemeClr val="bg1"/>
                </a:solidFill>
              </a:rPr>
              <a:t>Building a community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663" y="4057951"/>
            <a:ext cx="3970338" cy="540000"/>
          </a:xfrm>
          <a:prstGeom prst="rect">
            <a:avLst/>
          </a:prstGeom>
          <a:gradFill flip="none" rotWithShape="1">
            <a:gsLst>
              <a:gs pos="0">
                <a:srgbClr val="54B948"/>
              </a:gs>
              <a:gs pos="54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GB" sz="3600" dirty="0" smtClean="0"/>
              <a:t>04</a:t>
            </a:r>
            <a:endParaRPr lang="en-GB" sz="3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60777" y="4057950"/>
            <a:ext cx="3311223" cy="5400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800" b="0" dirty="0" smtClean="0">
                <a:solidFill>
                  <a:schemeClr val="bg1"/>
                </a:solidFill>
              </a:rPr>
              <a:t>Amplifying </a:t>
            </a:r>
            <a:r>
              <a:rPr lang="en-US" sz="1800" b="0" dirty="0">
                <a:solidFill>
                  <a:schemeClr val="bg1"/>
                </a:solidFill>
              </a:rPr>
              <a:t>the patient voice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1663" y="3338334"/>
            <a:ext cx="3970338" cy="540000"/>
          </a:xfrm>
          <a:prstGeom prst="rect">
            <a:avLst/>
          </a:prstGeom>
          <a:gradFill flip="none" rotWithShape="1">
            <a:gsLst>
              <a:gs pos="0">
                <a:srgbClr val="54B948"/>
              </a:gs>
              <a:gs pos="54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GB" sz="3600" dirty="0" smtClean="0"/>
              <a:t>03</a:t>
            </a:r>
            <a:endParaRPr lang="en-GB" sz="36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260777" y="3338333"/>
            <a:ext cx="3311223" cy="5400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 b="0" dirty="0">
                <a:solidFill>
                  <a:schemeClr val="bg1"/>
                </a:solidFill>
              </a:rPr>
              <a:t>Creating a global disease </a:t>
            </a:r>
            <a:r>
              <a:rPr lang="en-GB" sz="1800" b="0" dirty="0" smtClean="0">
                <a:solidFill>
                  <a:schemeClr val="bg1"/>
                </a:solidFill>
              </a:rPr>
              <a:t>awareness </a:t>
            </a:r>
            <a:r>
              <a:rPr lang="en-GB" sz="1800" b="0" dirty="0">
                <a:solidFill>
                  <a:schemeClr val="bg1"/>
                </a:solidFill>
              </a:rPr>
              <a:t>campaign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1663" y="4777569"/>
            <a:ext cx="3970338" cy="540000"/>
          </a:xfrm>
          <a:prstGeom prst="rect">
            <a:avLst/>
          </a:prstGeom>
          <a:gradFill flip="none" rotWithShape="1">
            <a:gsLst>
              <a:gs pos="0">
                <a:srgbClr val="54B948"/>
              </a:gs>
              <a:gs pos="54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GB" sz="3600" dirty="0" smtClean="0"/>
              <a:t>05</a:t>
            </a:r>
            <a:endParaRPr lang="en-GB" sz="36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260777" y="4777568"/>
            <a:ext cx="3311223" cy="5400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800" b="0" dirty="0">
                <a:solidFill>
                  <a:schemeClr val="bg1"/>
                </a:solidFill>
              </a:rPr>
              <a:t>Creating a global conversation</a:t>
            </a:r>
          </a:p>
        </p:txBody>
      </p:sp>
    </p:spTree>
    <p:extLst>
      <p:ext uri="{BB962C8B-B14F-4D97-AF65-F5344CB8AC3E}">
        <p14:creationId xmlns:p14="http://schemas.microsoft.com/office/powerpoint/2010/main" val="419801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The voices of more than 26 million people living with heart failure are not being heard.</a:t>
            </a:r>
            <a:r>
              <a:rPr lang="en-GB" sz="800" baseline="30000" dirty="0" smtClean="0"/>
              <a:t>1</a:t>
            </a:r>
          </a:p>
          <a:p>
            <a:r>
              <a:rPr lang="en-GB" dirty="0" smtClean="0"/>
              <a:t>Heart failure causes 2-3 times as many deaths as advanced cancers like bowel and breast cancer.</a:t>
            </a:r>
            <a:r>
              <a:rPr lang="en-GB" sz="800" baseline="30000" dirty="0" smtClean="0"/>
              <a:t>2</a:t>
            </a:r>
          </a:p>
          <a:p>
            <a:r>
              <a:rPr lang="en-GB" dirty="0" smtClean="0"/>
              <a:t>In economically developed countries, up to 1 in 5 people are expected to develop heart failure in their life.</a:t>
            </a:r>
            <a:r>
              <a:rPr lang="en-GB" sz="800" baseline="30000" dirty="0" smtClean="0"/>
              <a:t>3</a:t>
            </a:r>
            <a:endParaRPr lang="en-GB" sz="800" baseline="30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b="0" dirty="0" smtClean="0"/>
              <a:t>GLOBAL CONTEXT</a:t>
            </a:r>
            <a:endParaRPr lang="en-GB" b="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612000" y="5734621"/>
            <a:ext cx="2880000" cy="33597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1. Ambrosy AP et al. </a:t>
            </a:r>
            <a:r>
              <a:rPr lang="en-GB" sz="600" i="1" dirty="0">
                <a:solidFill>
                  <a:schemeClr val="bg1"/>
                </a:solidFill>
              </a:rPr>
              <a:t>J Am Coll Cardiol </a:t>
            </a:r>
            <a:r>
              <a:rPr lang="en-GB" sz="600" dirty="0">
                <a:solidFill>
                  <a:schemeClr val="bg1"/>
                </a:solidFill>
              </a:rPr>
              <a:t>2014;63:1123–33. doi: 10.1016/j.jacc.2013.11.053 </a:t>
            </a:r>
          </a:p>
          <a:p>
            <a:r>
              <a:rPr lang="en-GB" sz="600" dirty="0">
                <a:solidFill>
                  <a:schemeClr val="bg1"/>
                </a:solidFill>
              </a:rPr>
              <a:t>2. Stewart et al. More ‘malignant’ than cancer? Five-year survival following a first admission for heart failure </a:t>
            </a:r>
            <a:r>
              <a:rPr lang="en-GB" sz="600" i="1" dirty="0">
                <a:solidFill>
                  <a:schemeClr val="bg1"/>
                </a:solidFill>
              </a:rPr>
              <a:t>Eur J Heart Fail</a:t>
            </a:r>
            <a:r>
              <a:rPr lang="en-GB" sz="600" dirty="0">
                <a:solidFill>
                  <a:schemeClr val="bg1"/>
                </a:solidFill>
              </a:rPr>
              <a:t>. 2001;3:315322</a:t>
            </a:r>
          </a:p>
          <a:p>
            <a:r>
              <a:rPr lang="en-GB" sz="600" dirty="0">
                <a:solidFill>
                  <a:schemeClr val="bg1"/>
                </a:solidFill>
              </a:rPr>
              <a:t>3. Lloyd-Jones DM, Larson MG, Leip EP et al. Lifetime risk for developing congestive heart failure: the Framingham Heart Study. </a:t>
            </a:r>
            <a:r>
              <a:rPr lang="en-GB" sz="600" i="1" dirty="0">
                <a:solidFill>
                  <a:schemeClr val="bg1"/>
                </a:solidFill>
              </a:rPr>
              <a:t>Circulation</a:t>
            </a:r>
            <a:r>
              <a:rPr lang="en-GB" sz="600" dirty="0">
                <a:solidFill>
                  <a:schemeClr val="bg1"/>
                </a:solidFill>
              </a:rPr>
              <a:t> 2002;106:3068-72.</a:t>
            </a:r>
          </a:p>
        </p:txBody>
      </p:sp>
    </p:spTree>
    <p:extLst>
      <p:ext uri="{BB962C8B-B14F-4D97-AF65-F5344CB8AC3E}">
        <p14:creationId xmlns:p14="http://schemas.microsoft.com/office/powerpoint/2010/main" val="64882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Before iHHub there was no global representation and little local representation for patient groups specifically for heart failure.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b="0" dirty="0" smtClean="0"/>
              <a:t>GLOBAL CONTEXT</a:t>
            </a:r>
            <a:endParaRPr lang="en-GB" b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612000" y="5734621"/>
            <a:ext cx="2880000" cy="33597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1. Ambrosy AP et al. J Am Coll Cardiol 2014;63:1123–33. doi: 10.1016/j.jacc.2013.11.053 </a:t>
            </a:r>
          </a:p>
        </p:txBody>
      </p:sp>
    </p:spTree>
    <p:extLst>
      <p:ext uri="{BB962C8B-B14F-4D97-AF65-F5344CB8AC3E}">
        <p14:creationId xmlns:p14="http://schemas.microsoft.com/office/powerpoint/2010/main" val="376071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To unite people across the world to extend and improve the lives of people living with heart failure.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b="0" dirty="0" smtClean="0"/>
              <a:t>OUR VISION</a:t>
            </a:r>
            <a:endParaRPr lang="en-GB" b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766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To bring </a:t>
            </a:r>
            <a:r>
              <a:rPr lang="en-GB" dirty="0" smtClean="0"/>
              <a:t>together </a:t>
            </a:r>
            <a:r>
              <a:rPr lang="en-GB" dirty="0"/>
              <a:t>and support the initiation </a:t>
            </a:r>
            <a:r>
              <a:rPr lang="en-GB" dirty="0" smtClean="0"/>
              <a:t>of </a:t>
            </a:r>
            <a:r>
              <a:rPr lang="en-GB" dirty="0"/>
              <a:t>patient groups from every country in the </a:t>
            </a:r>
            <a:r>
              <a:rPr lang="en-GB" dirty="0" smtClean="0"/>
              <a:t>world </a:t>
            </a:r>
            <a:r>
              <a:rPr lang="en-GB" dirty="0"/>
              <a:t>creating a global heart failure </a:t>
            </a:r>
            <a:r>
              <a:rPr lang="en-GB" dirty="0" smtClean="0"/>
              <a:t>community.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b="0" dirty="0" smtClean="0"/>
              <a:t>OUR MISSION</a:t>
            </a:r>
            <a:endParaRPr lang="en-GB" b="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806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To make iHHub a tangible and credible entity recognised by the global heart failure community.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b="0" dirty="0" smtClean="0"/>
              <a:t>OUR STRATEGY</a:t>
            </a:r>
            <a:endParaRPr lang="en-GB" b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190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HHub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A6CE39"/>
      </a:accent1>
      <a:accent2>
        <a:srgbClr val="650360"/>
      </a:accent2>
      <a:accent3>
        <a:srgbClr val="58595B"/>
      </a:accent3>
      <a:accent4>
        <a:srgbClr val="DADBDC"/>
      </a:accent4>
      <a:accent5>
        <a:srgbClr val="CBE1A5"/>
      </a:accent5>
      <a:accent6>
        <a:srgbClr val="90738D"/>
      </a:accent6>
      <a:hlink>
        <a:srgbClr val="9454C3"/>
      </a:hlink>
      <a:folHlink>
        <a:srgbClr val="3EBBF0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HHub Theme - Misc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3206</TotalTime>
  <Words>759</Words>
  <Application>Microsoft Macintosh PowerPoint</Application>
  <PresentationFormat>On-screen Show (4:3)</PresentationFormat>
  <Paragraphs>166</Paragraphs>
  <Slides>24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iHHub Theme - Misc Slides</vt:lpstr>
      <vt:lpstr>PowerPoint Presentation</vt:lpstr>
      <vt:lpstr>GROWING GLOBAL</vt:lpstr>
      <vt:lpstr>Vision and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focus for 2016 /2017</vt:lpstr>
      <vt:lpstr>Building iHHub</vt:lpstr>
      <vt:lpstr>Building iHHub</vt:lpstr>
      <vt:lpstr>Key Messages</vt:lpstr>
      <vt:lpstr>Building a community</vt:lpstr>
      <vt:lpstr>Building a community of patient group affiliates</vt:lpstr>
      <vt:lpstr>Supporting member development </vt:lpstr>
      <vt:lpstr>Supporting member development </vt:lpstr>
      <vt:lpstr>Create a global disease awareness campaign</vt:lpstr>
      <vt:lpstr>Global awareness campaign</vt:lpstr>
      <vt:lpstr>Amplifying the patient voice </vt:lpstr>
      <vt:lpstr>Amplifying the patient voice</vt:lpstr>
      <vt:lpstr>Create a global conversation</vt:lpstr>
      <vt:lpstr>Create a global conversation</vt:lpstr>
      <vt:lpstr>Questions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McAdam</dc:creator>
  <cp:lastModifiedBy>Nick Hartshorne-Evans</cp:lastModifiedBy>
  <cp:revision>448</cp:revision>
  <cp:lastPrinted>2016-02-28T17:15:50Z</cp:lastPrinted>
  <dcterms:created xsi:type="dcterms:W3CDTF">2015-11-13T11:16:40Z</dcterms:created>
  <dcterms:modified xsi:type="dcterms:W3CDTF">2016-05-22T08:24:08Z</dcterms:modified>
</cp:coreProperties>
</file>