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76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D1223-E004-455A-BE58-668C2B29246F}" type="datetimeFigureOut">
              <a:rPr lang="it-IT" smtClean="0"/>
              <a:pPr/>
              <a:t>07/12/2018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A0319-E16B-4B89-9B6A-29484D95A95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44979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A0319-E16B-4B89-9B6A-29484D95A955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00063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F8E3-EA46-4EB9-BA91-A036CA6EF0CB}" type="datetime1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5645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E9588-66DF-4A3B-B122-D191073906F8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83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038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0387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B0B7-106A-4CE4-8B85-3FE2A50ED9DF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80912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4229100"/>
            <a:ext cx="12192000" cy="26289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7643" y="4388101"/>
            <a:ext cx="9144000" cy="1655762"/>
          </a:xfrm>
        </p:spPr>
        <p:txBody>
          <a:bodyPr>
            <a:normAutofit/>
          </a:bodyPr>
          <a:lstStyle>
            <a:lvl1pPr marL="0" indent="0" algn="r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9372" y="3200297"/>
            <a:ext cx="4072128" cy="914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3532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4547"/>
            <a:ext cx="10515600" cy="4749216"/>
          </a:xfrm>
        </p:spPr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52604"/>
            <a:ext cx="2743200" cy="365125"/>
          </a:xfrm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57243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79763"/>
            <a:ext cx="5181600" cy="47813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179763"/>
            <a:ext cx="5181600" cy="47813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CF1BAFB-5138-41C4-B9C5-7FF84889221E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470067"/>
            <a:ext cx="10515600" cy="54927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7213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153781"/>
            <a:ext cx="5157787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086733"/>
            <a:ext cx="5157787" cy="391243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153781"/>
            <a:ext cx="5183188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086733"/>
            <a:ext cx="5183188" cy="391243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A4C13442-EB56-45E0-BB1D-494FE7845CB9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495467"/>
            <a:ext cx="10515600" cy="54927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22729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35BD7B2-A310-4E9C-9823-82634596C961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685967"/>
            <a:ext cx="10515600" cy="54927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14383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8882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1266-72F9-4F6F-A948-794F22EC08F2}" type="datetime1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8129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1B2E-6EDD-4E18-93D4-BDE3DC71DBAB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183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04901"/>
            <a:ext cx="5181600" cy="4749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104901"/>
            <a:ext cx="5181600" cy="4749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104E-EE10-4D9B-AF2C-CE107A4A082A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450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58800"/>
            <a:ext cx="10515600" cy="558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2874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113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2874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113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37A77-3D31-4440-A894-E499AEFFFB8B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7374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B0B4-7111-4096-9971-553FE43C0BFC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614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42D5-BF0E-42FD-95AD-D0862C725313}" type="datetime1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5104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5B3E-BA48-4DE2-8962-649DD20821A3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0062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281F-DCFD-4DE5-B5BC-E85B6B34B707}" type="datetime1">
              <a:rPr lang="en-US" smtClean="0"/>
              <a:pPr/>
              <a:t>12/7/2018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172" y="76582"/>
            <a:ext cx="1438656" cy="323088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53800" y="22760"/>
            <a:ext cx="838200" cy="51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6182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 userDrawn="1"/>
        </p:nvSpPr>
        <p:spPr>
          <a:xfrm>
            <a:off x="0" y="6083300"/>
            <a:ext cx="12192000" cy="7747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54025"/>
            <a:ext cx="10515600" cy="51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38251"/>
            <a:ext cx="10515600" cy="456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F0963-8043-48EC-B7D5-5B40A85709B7}" type="datetime1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FA3AB36-108E-4441-8E6F-94348C47375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4878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62" r:id="rId13"/>
    <p:sldLayoutId id="2147483664" r:id="rId14"/>
    <p:sldLayoutId id="2147483665" r:id="rId15"/>
    <p:sldLayoutId id="2147483666" r:id="rId16"/>
    <p:sldLayoutId id="214748366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206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2657643" y="4599121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Corte di Giustizia Popolare per il Diritto alla Salute</a:t>
            </a:r>
          </a:p>
          <a:p>
            <a:endParaRPr lang="it-IT" dirty="0"/>
          </a:p>
          <a:p>
            <a:r>
              <a:rPr lang="it-IT" dirty="0"/>
              <a:t>Dipartimento Patologie </a:t>
            </a:r>
            <a:r>
              <a:rPr lang="it-IT" dirty="0" smtClean="0"/>
              <a:t>valvolari e </a:t>
            </a:r>
            <a:r>
              <a:rPr lang="it-IT" smtClean="0"/>
              <a:t>Scompenso cardiaco</a:t>
            </a:r>
            <a:endParaRPr lang="it-IT" b="0" dirty="0"/>
          </a:p>
          <a:p>
            <a:endParaRPr lang="it-IT" dirty="0"/>
          </a:p>
          <a:p>
            <a:r>
              <a:rPr lang="it-IT" dirty="0"/>
              <a:t>Rimini, 30 novembre - 2 dicembre  2018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61398" y="2962466"/>
            <a:ext cx="2002788" cy="123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017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4258A116-B192-4A7F-9068-AA753EB9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A3AB36-108E-4441-8E6F-94348C473757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0A0F4BCF-4FD4-4C9F-A585-7F10FE3CA67C}"/>
              </a:ext>
            </a:extLst>
          </p:cNvPr>
          <p:cNvSpPr/>
          <p:nvPr/>
        </p:nvSpPr>
        <p:spPr>
          <a:xfrm>
            <a:off x="493542" y="4447866"/>
            <a:ext cx="7983415" cy="191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30480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Temi trattati</a:t>
            </a:r>
          </a:p>
          <a:p>
            <a:pPr marR="3048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Prevenzione e diagnosi precoce delle patologie delle valvole cardiache nel paziente anziano. </a:t>
            </a:r>
            <a:r>
              <a:rPr lang="it-IT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Stenosi aortica </a:t>
            </a: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malattia della valvola mitrale</a:t>
            </a: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scompenso cardiaco</a:t>
            </a: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arteriopatia periferica</a:t>
            </a: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degli arti inferiori.  </a:t>
            </a:r>
          </a:p>
          <a:p>
            <a:pPr marL="0" marR="304800" lvl="0" indent="0" algn="just" defTabSz="914400" rtl="0" eaLnBrk="1" fontAlgn="auto" latinLnBrk="0" hangingPunct="1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AF832364-14AF-417F-9F9F-6F3ECD68C59E}"/>
              </a:ext>
            </a:extLst>
          </p:cNvPr>
          <p:cNvSpPr/>
          <p:nvPr/>
        </p:nvSpPr>
        <p:spPr>
          <a:xfrm>
            <a:off x="493541" y="242750"/>
            <a:ext cx="11204917" cy="2204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304800" lvl="0" indent="0" algn="ctr" defTabSz="914400" rtl="0" eaLnBrk="1" fontAlgn="auto" latinLnBrk="0" hangingPunct="1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 è l’obiettivo</a:t>
            </a:r>
          </a:p>
          <a:p>
            <a:pPr marL="0" marR="304800" lvl="0" indent="0" algn="just" defTabSz="914400" rtl="0" eaLnBrk="1" fontAlgn="auto" latinLnBrk="0" hangingPunct="1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 lavoro del Dipartimento ha la finalità di responsabilizzare il paziente anziano su prevenzione, diagnosi precoce e aderenza e persistenza alla terapia, rendendolo parte attiva nella gestione della propria salute. Il Dipartimento ha lo scopo di fornire indicazioni concrete e comprensibili per i pazienti sulle più opportune modalità per: </a:t>
            </a: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prevenire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diagnosticare precocemente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malattie asintomatiche o quelle dei quali il paziente sottovaluta i sintomi e </a:t>
            </a: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migliorare la propria aderenza alla terapia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3E7540A9-2C26-4F69-8EEF-64BC3DD39EAC}"/>
              </a:ext>
            </a:extLst>
          </p:cNvPr>
          <p:cNvSpPr/>
          <p:nvPr/>
        </p:nvSpPr>
        <p:spPr>
          <a:xfrm>
            <a:off x="493542" y="2672872"/>
            <a:ext cx="11204917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30480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Risultato atteso</a:t>
            </a:r>
          </a:p>
          <a:p>
            <a:pPr marL="0" marR="304800" lvl="0" indent="0" algn="just" defTabSz="914400" rtl="0" eaLnBrk="1" fontAlgn="auto" latinLnBrk="0" hangingPunct="1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Ogni Dipartimento è chiamato a produrre un 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“Manifesto a misura del paziente over 65”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specifico per il proprio ambito terapeutico, destinato al paziente anziano e contenente suggerimenti e percorsi di prevenzione e diagnosi precoce delle patologie croniche e di gestione delle patologie stesse.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99FB8674-BE20-42E6-A770-2F4E39A358D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9938" y="4185128"/>
            <a:ext cx="3475881" cy="188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399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FF681B5C-5789-428C-A832-CE482B299E9B}"/>
              </a:ext>
            </a:extLst>
          </p:cNvPr>
          <p:cNvSpPr/>
          <p:nvPr/>
        </p:nvSpPr>
        <p:spPr>
          <a:xfrm>
            <a:off x="0" y="411481"/>
            <a:ext cx="11963400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che modo </a:t>
            </a:r>
            <a:r>
              <a:rPr lang="it-IT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it-IT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Società </a:t>
            </a:r>
            <a:r>
              <a:rPr lang="it-IT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Scientifiche </a:t>
            </a:r>
            <a:r>
              <a:rPr lang="it-IT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Settore </a:t>
            </a:r>
            <a:r>
              <a:rPr lang="it-IT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percepiscono </a:t>
            </a:r>
            <a:r>
              <a:rPr lang="it-IT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Senior</a:t>
            </a:r>
            <a:r>
              <a:rPr lang="it-IT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L’aumento dell’attesa di vita  ha comportato l’incremento dell’incidenza di patologie cardiache degenerative (Scompenso cardiaco, Fibrillazione atriale, malattie valvolari cardiache…);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Queste patologie spesso coesistono e si potenziano reciprocamente nel paziente Senior;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Ciò comporta un importante impatto sulla qualità di vita del senior e sui costi socio-sanitari correlati;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sviluppo di tali patologie è in larga parte prevenibile;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Società scientifiche devono integrarsi in uno sforzo comune di costruzione di percorsi condivisi.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9876305A-7FFC-4843-9290-D6B3EF51EE24}"/>
              </a:ext>
            </a:extLst>
          </p:cNvPr>
          <p:cNvSpPr/>
          <p:nvPr/>
        </p:nvSpPr>
        <p:spPr>
          <a:xfrm>
            <a:off x="106680" y="565052"/>
            <a:ext cx="119024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Rispetto all’area di vostra pertinenza, a che età bisogna iniziare a preoccuparsi</a:t>
            </a:r>
            <a:r>
              <a:rPr lang="it-IT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maggior incidenza di tali patologie si osserva intorno ai 75 anni;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conseguenza ,a partire dai 65 anni  si raccomanda di  intensificare le misure preventive atte a contrastare il fenomeno;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particolare in presenza di fattori di rischio quali: Diabete, ipertensione arteriosa, Dislipidemia, Fumo, sedentarietà, sovrappeso è indispensabile attuare la prevenzione.</a:t>
            </a:r>
          </a:p>
        </p:txBody>
      </p:sp>
    </p:spTree>
    <p:extLst>
      <p:ext uri="{BB962C8B-B14F-4D97-AF65-F5344CB8AC3E}">
        <p14:creationId xmlns:p14="http://schemas.microsoft.com/office/powerpoint/2010/main" xmlns="" val="354054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D1F3F0E9-29F1-4CA3-8358-C3FF72A17F79}"/>
              </a:ext>
            </a:extLst>
          </p:cNvPr>
          <p:cNvSpPr/>
          <p:nvPr/>
        </p:nvSpPr>
        <p:spPr>
          <a:xfrm>
            <a:off x="1447800" y="597877"/>
            <a:ext cx="88544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quali sintomi prestare attenzione</a:t>
            </a:r>
            <a:r>
              <a:rPr lang="it-IT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it-IT" sz="2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Comparsa di :</a:t>
            </a:r>
          </a:p>
          <a:p>
            <a:endParaRPr lang="it-IT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Astenia, affaticamento, dispnea per sforzi anche lievi, fame d’aria notturna, riduzione diuresi, nicturia , gambe gonfie, aumento ingiustificato del peso, palpitazioni/batticuore, disturbi del sonno, dolore toracico, sincope</a:t>
            </a:r>
            <a:r>
              <a:rPr lang="it-IT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1053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767B3856-5A7C-4AF0-92FE-51B69C6DDE1B}"/>
              </a:ext>
            </a:extLst>
          </p:cNvPr>
          <p:cNvSpPr/>
          <p:nvPr/>
        </p:nvSpPr>
        <p:spPr>
          <a:xfrm>
            <a:off x="304800" y="502921"/>
            <a:ext cx="116890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 indagini eseguire in presenza di sintomi specifici </a:t>
            </a:r>
            <a:r>
              <a:rPr lang="it-IT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(A)o </a:t>
            </a:r>
            <a:r>
              <a:rPr lang="it-IT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situazioni </a:t>
            </a:r>
            <a:r>
              <a:rPr lang="it-IT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asintomatiche(B)?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it-IT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presenza di sintomi 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particolarmente </a:t>
            </a:r>
            <a:r>
              <a:rPr lang="it-IT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gravi ricorrere immediatamente al 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di Emergenza;</a:t>
            </a:r>
            <a:endParaRPr lang="it-IT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Consultare il proprio medico che valuterà il percorso diagnostico più opportuno;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ECG+Esami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laboratorio dedicati, </a:t>
            </a:r>
            <a:r>
              <a:rPr lang="it-IT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Teleradiogramma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torace;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Ecocardiogramma con doppler (se indicato);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ECG Holter 24 ore, Test da sforzo(se indicati);</a:t>
            </a:r>
          </a:p>
          <a:p>
            <a:endParaRPr lang="it-IT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it-IT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B) 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Valutazione clinica periodica (almeno semestrale)del medico curante;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Controllo </a:t>
            </a:r>
            <a:r>
              <a:rPr lang="it-IT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periodico  del Peso, della Pressione arteriosa, glicemia, colesterolemia; anche attraverso la partecipazione a campagne di prevenzione.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41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BAF8DFD4-490C-4CBB-ABD1-6A0E53FBA4C2}"/>
              </a:ext>
            </a:extLst>
          </p:cNvPr>
          <p:cNvSpPr/>
          <p:nvPr/>
        </p:nvSpPr>
        <p:spPr>
          <a:xfrm>
            <a:off x="1822170" y="701040"/>
            <a:ext cx="85476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ottimizzare l’aderenza e la persistenza alla terapia</a:t>
            </a:r>
            <a:r>
              <a:rPr lang="it-IT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it-IT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Migliore consapevolezza del Senior e dei suoi familiari, attraverso percorsi educativi dedicati allo scompenso cardiaco e alle </a:t>
            </a:r>
            <a:r>
              <a:rPr lang="it-IT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valvulopatie</a:t>
            </a: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cardiache 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Miglioramento della relazione di cura (alleanza terapeutica) attraverso la comunicazione, la condivisone e la partecipazione , da parte di tutte  le figure sanitarie;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Implementazione dell’accesso ai sistemi informatici,</a:t>
            </a:r>
            <a:endParaRPr lang="it-IT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044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BAF8DFD4-490C-4CBB-ABD1-6A0E53FBA4C2}"/>
              </a:ext>
            </a:extLst>
          </p:cNvPr>
          <p:cNvSpPr/>
          <p:nvPr/>
        </p:nvSpPr>
        <p:spPr>
          <a:xfrm>
            <a:off x="1885877" y="323557"/>
            <a:ext cx="82139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Manifesto a misura del paziente: 10 consigli per prevenzione, diagnosi precoce e aderenza alla terapia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4342EDC4-8396-46D6-8981-AF0956F3F6EB}"/>
              </a:ext>
            </a:extLst>
          </p:cNvPr>
          <p:cNvSpPr txBox="1"/>
          <p:nvPr/>
        </p:nvSpPr>
        <p:spPr>
          <a:xfrm>
            <a:off x="1125414" y="1351508"/>
            <a:ext cx="97348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Controllo periodico dei fattori di rischio cardiovascolare;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Visita semestrale  dal proprio medico curante;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Non sottovalutare i sintomi sentinella parlandone con il curante</a:t>
            </a:r>
            <a:r>
              <a:rPr lang="it-IT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Smetti di fumare;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Controlla sistematicamente  la tua pressione arteriosa;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Svolgi attività fisica suggerita dal  tuo medico;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Controlla il tuo peso corporeo (BMI);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Segui una alimentazione corretta;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Attieniti scrupolosamente alle prescrizioni terapeutiche;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24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Ricorri </a:t>
            </a:r>
            <a:r>
              <a:rPr lang="it-IT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sistema di emergenza in caso di sintomi </a:t>
            </a:r>
            <a:r>
              <a:rPr lang="it-IT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24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allarme.</a:t>
            </a:r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795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1665</TotalTime>
  <Words>663</Words>
  <Application>Microsoft Office PowerPoint</Application>
  <PresentationFormat>Personalizzato</PresentationFormat>
  <Paragraphs>62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Claudio</dc:creator>
  <cp:lastModifiedBy>di somma</cp:lastModifiedBy>
  <cp:revision>170</cp:revision>
  <dcterms:created xsi:type="dcterms:W3CDTF">2016-10-18T10:20:15Z</dcterms:created>
  <dcterms:modified xsi:type="dcterms:W3CDTF">2018-12-07T07:04:33Z</dcterms:modified>
</cp:coreProperties>
</file>