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1" r:id="rId1"/>
  </p:sldMasterIdLst>
  <p:notesMasterIdLst>
    <p:notesMasterId r:id="rId68"/>
  </p:notesMasterIdLst>
  <p:sldIdLst>
    <p:sldId id="786" r:id="rId2"/>
    <p:sldId id="789" r:id="rId3"/>
    <p:sldId id="745" r:id="rId4"/>
    <p:sldId id="792" r:id="rId5"/>
    <p:sldId id="757" r:id="rId6"/>
    <p:sldId id="759" r:id="rId7"/>
    <p:sldId id="746" r:id="rId8"/>
    <p:sldId id="750" r:id="rId9"/>
    <p:sldId id="760" r:id="rId10"/>
    <p:sldId id="744" r:id="rId11"/>
    <p:sldId id="752" r:id="rId12"/>
    <p:sldId id="784" r:id="rId13"/>
    <p:sldId id="766" r:id="rId14"/>
    <p:sldId id="748" r:id="rId15"/>
    <p:sldId id="785" r:id="rId16"/>
    <p:sldId id="778" r:id="rId17"/>
    <p:sldId id="780" r:id="rId18"/>
    <p:sldId id="484" r:id="rId19"/>
    <p:sldId id="609" r:id="rId20"/>
    <p:sldId id="620" r:id="rId21"/>
    <p:sldId id="662" r:id="rId22"/>
    <p:sldId id="625" r:id="rId23"/>
    <p:sldId id="626" r:id="rId24"/>
    <p:sldId id="731" r:id="rId25"/>
    <p:sldId id="633" r:id="rId26"/>
    <p:sldId id="649" r:id="rId27"/>
    <p:sldId id="634" r:id="rId28"/>
    <p:sldId id="774" r:id="rId29"/>
    <p:sldId id="480" r:id="rId30"/>
    <p:sldId id="481" r:id="rId31"/>
    <p:sldId id="637" r:id="rId32"/>
    <p:sldId id="736" r:id="rId33"/>
    <p:sldId id="738" r:id="rId34"/>
    <p:sldId id="737" r:id="rId35"/>
    <p:sldId id="477" r:id="rId36"/>
    <p:sldId id="673" r:id="rId37"/>
    <p:sldId id="734" r:id="rId38"/>
    <p:sldId id="294" r:id="rId39"/>
    <p:sldId id="302" r:id="rId40"/>
    <p:sldId id="303" r:id="rId41"/>
    <p:sldId id="308" r:id="rId42"/>
    <p:sldId id="309" r:id="rId43"/>
    <p:sldId id="688" r:id="rId44"/>
    <p:sldId id="689" r:id="rId45"/>
    <p:sldId id="690" r:id="rId46"/>
    <p:sldId id="691" r:id="rId47"/>
    <p:sldId id="700" r:id="rId48"/>
    <p:sldId id="793" r:id="rId49"/>
    <p:sldId id="794" r:id="rId50"/>
    <p:sldId id="324" r:id="rId51"/>
    <p:sldId id="325" r:id="rId52"/>
    <p:sldId id="712" r:id="rId53"/>
    <p:sldId id="334" r:id="rId54"/>
    <p:sldId id="791" r:id="rId55"/>
    <p:sldId id="702" r:id="rId56"/>
    <p:sldId id="704" r:id="rId57"/>
    <p:sldId id="705" r:id="rId58"/>
    <p:sldId id="790" r:id="rId59"/>
    <p:sldId id="678" r:id="rId60"/>
    <p:sldId id="645" r:id="rId61"/>
    <p:sldId id="646" r:id="rId62"/>
    <p:sldId id="452" r:id="rId63"/>
    <p:sldId id="773" r:id="rId64"/>
    <p:sldId id="781" r:id="rId65"/>
    <p:sldId id="782" r:id="rId66"/>
    <p:sldId id="733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265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00C88-73E3-494B-86C1-A914490E8836}" type="datetimeFigureOut">
              <a:rPr lang="it-IT" smtClean="0"/>
              <a:pPr/>
              <a:t>05/10/2017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B68FC-0A0F-6447-901F-6A413FCF78C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0785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6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4871" eaLnBrk="0" hangingPunct="0">
              <a:tabLst>
                <a:tab pos="0" algn="l"/>
                <a:tab pos="446169" algn="l"/>
                <a:tab pos="895342" algn="l"/>
                <a:tab pos="1344515" algn="l"/>
                <a:tab pos="1795191" algn="l"/>
                <a:tab pos="2244363" algn="l"/>
                <a:tab pos="2693537" algn="l"/>
                <a:tab pos="3142710" algn="l"/>
                <a:tab pos="3591883" algn="l"/>
                <a:tab pos="4041056" algn="l"/>
                <a:tab pos="4490229" algn="l"/>
                <a:tab pos="4939402" algn="l"/>
                <a:tab pos="5388576" algn="l"/>
                <a:tab pos="5837748" algn="l"/>
                <a:tab pos="6286922" algn="l"/>
                <a:tab pos="6736095" algn="l"/>
                <a:tab pos="7185268" algn="l"/>
                <a:tab pos="7634441" algn="l"/>
                <a:tab pos="8083614" algn="l"/>
                <a:tab pos="8532787" algn="l"/>
                <a:tab pos="8981961" algn="l"/>
              </a:tabLst>
              <a:defRPr sz="1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03054" indent="-270405" algn="ctr" defTabSz="914871" eaLnBrk="0" hangingPunct="0">
              <a:tabLst>
                <a:tab pos="0" algn="l"/>
                <a:tab pos="446169" algn="l"/>
                <a:tab pos="895342" algn="l"/>
                <a:tab pos="1344515" algn="l"/>
                <a:tab pos="1795191" algn="l"/>
                <a:tab pos="2244363" algn="l"/>
                <a:tab pos="2693537" algn="l"/>
                <a:tab pos="3142710" algn="l"/>
                <a:tab pos="3591883" algn="l"/>
                <a:tab pos="4041056" algn="l"/>
                <a:tab pos="4490229" algn="l"/>
                <a:tab pos="4939402" algn="l"/>
                <a:tab pos="5388576" algn="l"/>
                <a:tab pos="5837748" algn="l"/>
                <a:tab pos="6286922" algn="l"/>
                <a:tab pos="6736095" algn="l"/>
                <a:tab pos="7185268" algn="l"/>
                <a:tab pos="7634441" algn="l"/>
                <a:tab pos="8083614" algn="l"/>
                <a:tab pos="8532787" algn="l"/>
                <a:tab pos="8981961" algn="l"/>
              </a:tabLst>
              <a:defRPr sz="1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621" indent="-216324" algn="ctr" defTabSz="914871" eaLnBrk="0" hangingPunct="0">
              <a:tabLst>
                <a:tab pos="0" algn="l"/>
                <a:tab pos="446169" algn="l"/>
                <a:tab pos="895342" algn="l"/>
                <a:tab pos="1344515" algn="l"/>
                <a:tab pos="1795191" algn="l"/>
                <a:tab pos="2244363" algn="l"/>
                <a:tab pos="2693537" algn="l"/>
                <a:tab pos="3142710" algn="l"/>
                <a:tab pos="3591883" algn="l"/>
                <a:tab pos="4041056" algn="l"/>
                <a:tab pos="4490229" algn="l"/>
                <a:tab pos="4939402" algn="l"/>
                <a:tab pos="5388576" algn="l"/>
                <a:tab pos="5837748" algn="l"/>
                <a:tab pos="6286922" algn="l"/>
                <a:tab pos="6736095" algn="l"/>
                <a:tab pos="7185268" algn="l"/>
                <a:tab pos="7634441" algn="l"/>
                <a:tab pos="8083614" algn="l"/>
                <a:tab pos="8532787" algn="l"/>
                <a:tab pos="8981961" algn="l"/>
              </a:tabLst>
              <a:defRPr sz="1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4269" indent="-216324" algn="ctr" defTabSz="914871" eaLnBrk="0" hangingPunct="0">
              <a:tabLst>
                <a:tab pos="0" algn="l"/>
                <a:tab pos="446169" algn="l"/>
                <a:tab pos="895342" algn="l"/>
                <a:tab pos="1344515" algn="l"/>
                <a:tab pos="1795191" algn="l"/>
                <a:tab pos="2244363" algn="l"/>
                <a:tab pos="2693537" algn="l"/>
                <a:tab pos="3142710" algn="l"/>
                <a:tab pos="3591883" algn="l"/>
                <a:tab pos="4041056" algn="l"/>
                <a:tab pos="4490229" algn="l"/>
                <a:tab pos="4939402" algn="l"/>
                <a:tab pos="5388576" algn="l"/>
                <a:tab pos="5837748" algn="l"/>
                <a:tab pos="6286922" algn="l"/>
                <a:tab pos="6736095" algn="l"/>
                <a:tab pos="7185268" algn="l"/>
                <a:tab pos="7634441" algn="l"/>
                <a:tab pos="8083614" algn="l"/>
                <a:tab pos="8532787" algn="l"/>
                <a:tab pos="8981961" algn="l"/>
              </a:tabLst>
              <a:defRPr sz="1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918" indent="-216324" algn="ctr" defTabSz="914871" eaLnBrk="0" hangingPunct="0">
              <a:tabLst>
                <a:tab pos="0" algn="l"/>
                <a:tab pos="446169" algn="l"/>
                <a:tab pos="895342" algn="l"/>
                <a:tab pos="1344515" algn="l"/>
                <a:tab pos="1795191" algn="l"/>
                <a:tab pos="2244363" algn="l"/>
                <a:tab pos="2693537" algn="l"/>
                <a:tab pos="3142710" algn="l"/>
                <a:tab pos="3591883" algn="l"/>
                <a:tab pos="4041056" algn="l"/>
                <a:tab pos="4490229" algn="l"/>
                <a:tab pos="4939402" algn="l"/>
                <a:tab pos="5388576" algn="l"/>
                <a:tab pos="5837748" algn="l"/>
                <a:tab pos="6286922" algn="l"/>
                <a:tab pos="6736095" algn="l"/>
                <a:tab pos="7185268" algn="l"/>
                <a:tab pos="7634441" algn="l"/>
                <a:tab pos="8083614" algn="l"/>
                <a:tab pos="8532787" algn="l"/>
                <a:tab pos="8981961" algn="l"/>
              </a:tabLst>
              <a:defRPr sz="1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9566" indent="-216324" algn="ctr" defTabSz="91487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169" algn="l"/>
                <a:tab pos="895342" algn="l"/>
                <a:tab pos="1344515" algn="l"/>
                <a:tab pos="1795191" algn="l"/>
                <a:tab pos="2244363" algn="l"/>
                <a:tab pos="2693537" algn="l"/>
                <a:tab pos="3142710" algn="l"/>
                <a:tab pos="3591883" algn="l"/>
                <a:tab pos="4041056" algn="l"/>
                <a:tab pos="4490229" algn="l"/>
                <a:tab pos="4939402" algn="l"/>
                <a:tab pos="5388576" algn="l"/>
                <a:tab pos="5837748" algn="l"/>
                <a:tab pos="6286922" algn="l"/>
                <a:tab pos="6736095" algn="l"/>
                <a:tab pos="7185268" algn="l"/>
                <a:tab pos="7634441" algn="l"/>
                <a:tab pos="8083614" algn="l"/>
                <a:tab pos="8532787" algn="l"/>
                <a:tab pos="8981961" algn="l"/>
              </a:tabLst>
              <a:defRPr sz="1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2214" indent="-216324" algn="ctr" defTabSz="91487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169" algn="l"/>
                <a:tab pos="895342" algn="l"/>
                <a:tab pos="1344515" algn="l"/>
                <a:tab pos="1795191" algn="l"/>
                <a:tab pos="2244363" algn="l"/>
                <a:tab pos="2693537" algn="l"/>
                <a:tab pos="3142710" algn="l"/>
                <a:tab pos="3591883" algn="l"/>
                <a:tab pos="4041056" algn="l"/>
                <a:tab pos="4490229" algn="l"/>
                <a:tab pos="4939402" algn="l"/>
                <a:tab pos="5388576" algn="l"/>
                <a:tab pos="5837748" algn="l"/>
                <a:tab pos="6286922" algn="l"/>
                <a:tab pos="6736095" algn="l"/>
                <a:tab pos="7185268" algn="l"/>
                <a:tab pos="7634441" algn="l"/>
                <a:tab pos="8083614" algn="l"/>
                <a:tab pos="8532787" algn="l"/>
                <a:tab pos="8981961" algn="l"/>
              </a:tabLst>
              <a:defRPr sz="1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4863" indent="-216324" algn="ctr" defTabSz="91487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169" algn="l"/>
                <a:tab pos="895342" algn="l"/>
                <a:tab pos="1344515" algn="l"/>
                <a:tab pos="1795191" algn="l"/>
                <a:tab pos="2244363" algn="l"/>
                <a:tab pos="2693537" algn="l"/>
                <a:tab pos="3142710" algn="l"/>
                <a:tab pos="3591883" algn="l"/>
                <a:tab pos="4041056" algn="l"/>
                <a:tab pos="4490229" algn="l"/>
                <a:tab pos="4939402" algn="l"/>
                <a:tab pos="5388576" algn="l"/>
                <a:tab pos="5837748" algn="l"/>
                <a:tab pos="6286922" algn="l"/>
                <a:tab pos="6736095" algn="l"/>
                <a:tab pos="7185268" algn="l"/>
                <a:tab pos="7634441" algn="l"/>
                <a:tab pos="8083614" algn="l"/>
                <a:tab pos="8532787" algn="l"/>
                <a:tab pos="8981961" algn="l"/>
              </a:tabLst>
              <a:defRPr sz="1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7511" indent="-216324" algn="ctr" defTabSz="91487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169" algn="l"/>
                <a:tab pos="895342" algn="l"/>
                <a:tab pos="1344515" algn="l"/>
                <a:tab pos="1795191" algn="l"/>
                <a:tab pos="2244363" algn="l"/>
                <a:tab pos="2693537" algn="l"/>
                <a:tab pos="3142710" algn="l"/>
                <a:tab pos="3591883" algn="l"/>
                <a:tab pos="4041056" algn="l"/>
                <a:tab pos="4490229" algn="l"/>
                <a:tab pos="4939402" algn="l"/>
                <a:tab pos="5388576" algn="l"/>
                <a:tab pos="5837748" algn="l"/>
                <a:tab pos="6286922" algn="l"/>
                <a:tab pos="6736095" algn="l"/>
                <a:tab pos="7185268" algn="l"/>
                <a:tab pos="7634441" algn="l"/>
                <a:tab pos="8083614" algn="l"/>
                <a:tab pos="8532787" algn="l"/>
                <a:tab pos="8981961" algn="l"/>
              </a:tabLst>
              <a:defRPr sz="1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/>
            <a:fld id="{5B8F50FE-9375-E147-974D-03F67D38FF14}" type="slidenum">
              <a:rPr lang="it-IT" sz="1200" b="0">
                <a:solidFill>
                  <a:srgbClr val="000000"/>
                </a:solidFill>
                <a:latin typeface="Times New Roman" charset="0"/>
                <a:cs typeface="DejaVu Sans" charset="0"/>
              </a:rPr>
              <a:pPr algn="r" eaLnBrk="1"/>
              <a:t>18</a:t>
            </a:fld>
            <a:endParaRPr lang="it-IT" sz="1200" b="0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</p:spPr>
      </p:sp>
      <p:sp>
        <p:nvSpPr>
          <p:cNvPr id="48132" name="AutoShape 2"/>
          <p:cNvSpPr>
            <a:spLocks noChangeArrowheads="1"/>
          </p:cNvSpPr>
          <p:nvPr/>
        </p:nvSpPr>
        <p:spPr bwMode="auto">
          <a:xfrm>
            <a:off x="685958" y="4343110"/>
            <a:ext cx="5486084" cy="4115670"/>
          </a:xfrm>
          <a:custGeom>
            <a:avLst/>
            <a:gdLst>
              <a:gd name="T0" fmla="*/ 5510530 w 5486400"/>
              <a:gd name="T1" fmla="*/ 2254568 h 4114800"/>
              <a:gd name="T2" fmla="*/ 2755265 w 5486400"/>
              <a:gd name="T3" fmla="*/ 4509135 h 4114800"/>
              <a:gd name="T4" fmla="*/ 0 w 5486400"/>
              <a:gd name="T5" fmla="*/ 2254568 h 4114800"/>
              <a:gd name="T6" fmla="*/ 2755265 w 54864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486400"/>
              <a:gd name="T13" fmla="*/ 0 h 4114800"/>
              <a:gd name="T14" fmla="*/ 5486400 w 54864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86400" h="4114800">
                <a:moveTo>
                  <a:pt x="0" y="0"/>
                </a:moveTo>
                <a:lnTo>
                  <a:pt x="15240" y="0"/>
                </a:lnTo>
                <a:lnTo>
                  <a:pt x="15240" y="11430"/>
                </a:lnTo>
                <a:lnTo>
                  <a:pt x="0" y="1143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 anchor="ctr"/>
          <a:lstStyle/>
          <a:p>
            <a:pPr defTabSz="449174" hangingPunct="0">
              <a:lnSpc>
                <a:spcPct val="94000"/>
              </a:lnSpc>
              <a:buClr>
                <a:srgbClr val="000000"/>
              </a:buClr>
              <a:buSzPct val="100000"/>
            </a:pPr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B68FC-0A0F-6447-901F-6A413FCF78C0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76871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B68FC-0A0F-6447-901F-6A413FCF78C0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76871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B68FC-0A0F-6447-901F-6A413FCF78C0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76871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B68FC-0A0F-6447-901F-6A413FCF78C0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76871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B68FC-0A0F-6447-901F-6A413FCF78C0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76871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A6BEE-BB2B-4E85-B59D-7AA3F57C412D}" type="slidenum">
              <a:rPr lang="it-IT" smtClean="0">
                <a:solidFill>
                  <a:prstClr val="black"/>
                </a:solidFill>
                <a:latin typeface="Calibri"/>
              </a:rPr>
              <a:pPr/>
              <a:t>31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FD79F2-0BC0-5B40-8653-3529268E688E}" type="slidenum">
              <a:rPr lang="it-IT"/>
              <a:pPr/>
              <a:t>36</a:t>
            </a:fld>
            <a:endParaRPr lang="it-IT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IL GRUPPO HA LAVORATO IN MODO DA CREARE UNA INTERDISCIPLINARIETA</a:t>
            </a:r>
            <a:r>
              <a:rPr lang="ja-JP" altLang="it-IT"/>
              <a:t>’</a:t>
            </a:r>
            <a:r>
              <a:rPr lang="it-IT"/>
              <a:t> CHE RUOTA INTORNO AL PAZIENTE PERCHE</a:t>
            </a:r>
            <a:r>
              <a:rPr lang="ja-JP" altLang="it-IT"/>
              <a:t>’</a:t>
            </a:r>
            <a:r>
              <a:rPr lang="it-IT"/>
              <a:t> LA COMOLESSITA</a:t>
            </a:r>
            <a:r>
              <a:rPr lang="ja-JP" altLang="it-IT"/>
              <a:t>’</a:t>
            </a:r>
            <a:r>
              <a:rPr lang="it-IT"/>
              <a:t> DI QUESTA SINDROME NECESSITA</a:t>
            </a:r>
            <a:r>
              <a:rPr lang="ja-JP" altLang="it-IT"/>
              <a:t>’</a:t>
            </a:r>
            <a:r>
              <a:rPr lang="it-IT"/>
              <a:t>DI UN INTERVENTO MULTIDISCIPLINARE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1400" i="1" dirty="0">
                <a:latin typeface="Aharoni" pitchFamily="2" charset="-79"/>
                <a:cs typeface="Aharoni" pitchFamily="2" charset="-79"/>
              </a:rPr>
              <a:t>Percorso</a:t>
            </a:r>
            <a:r>
              <a:rPr lang="it-IT" sz="1400" i="1" baseline="0" dirty="0">
                <a:latin typeface="Aharoni" pitchFamily="2" charset="-79"/>
                <a:cs typeface="Aharoni" pitchFamily="2" charset="-79"/>
              </a:rPr>
              <a:t> Aziendale </a:t>
            </a:r>
            <a:r>
              <a:rPr lang="it-IT" sz="1400" i="1" baseline="0" dirty="0" err="1">
                <a:latin typeface="Aharoni" pitchFamily="2" charset="-79"/>
                <a:cs typeface="Aharoni" pitchFamily="2" charset="-79"/>
              </a:rPr>
              <a:t>Follow</a:t>
            </a:r>
            <a:r>
              <a:rPr lang="it-IT" sz="1400" i="1" baseline="0" dirty="0">
                <a:latin typeface="Aharoni" pitchFamily="2" charset="-79"/>
                <a:cs typeface="Aharoni" pitchFamily="2" charset="-79"/>
              </a:rPr>
              <a:t> up  Paziente Iperteso ed Ischemico</a:t>
            </a:r>
          </a:p>
          <a:p>
            <a:pPr algn="ctr"/>
            <a:r>
              <a:rPr lang="it-IT" sz="1400" i="1" baseline="0" dirty="0">
                <a:latin typeface="Aharoni" pitchFamily="2" charset="-79"/>
                <a:cs typeface="Aharoni" pitchFamily="2" charset="-79"/>
              </a:rPr>
              <a:t>Bassano del Grappa 20 Aprile 2016</a:t>
            </a:r>
            <a:endParaRPr lang="it-IT" sz="1400" i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A6BEE-BB2B-4E85-B59D-7AA3F57C412D}" type="slidenum">
              <a:rPr lang="it-IT" smtClean="0">
                <a:solidFill>
                  <a:prstClr val="black"/>
                </a:solidFill>
                <a:latin typeface="Calibri"/>
              </a:rPr>
              <a:pPr/>
              <a:t>59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8E36636D-D922-432D-A958-524484B5923D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F28FB93-0A08-4E7D-8E63-9EFA29F1E093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6309320"/>
            <a:ext cx="9144000" cy="5486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latin typeface="Century Gothic" panose="020B0502020202020204" pitchFamily="34" charset="0"/>
              </a:rPr>
              <a:t>INCONTRO ANNUALE “GIORNATA MONDIALE DEL CUORE” - ROMA, 29 SETTEMBRE 2017</a:t>
            </a:r>
            <a:endParaRPr lang="it-IT" sz="1200" dirty="0">
              <a:latin typeface="Century Gothic" panose="020B0502020202020204" pitchFamily="34" charset="0"/>
            </a:endParaRPr>
          </a:p>
          <a:p>
            <a:pPr algn="ctr"/>
            <a:r>
              <a:rPr lang="it-IT" sz="1200" b="1" dirty="0">
                <a:latin typeface="Century Gothic" panose="020B0502020202020204" pitchFamily="34" charset="0"/>
              </a:rPr>
              <a:t>REGIONE LAZIO - PIAZZA ODERICO DA PORDENONE, 15 - SALA TIRRENO</a:t>
            </a:r>
          </a:p>
          <a:p>
            <a:pPr algn="ctr"/>
            <a:r>
              <a:rPr lang="it-IT" sz="12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www.associazioneaisc.org</a:t>
            </a:r>
            <a:r>
              <a:rPr lang="it-IT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  					segreteria@associazioneaisc.org</a:t>
            </a:r>
            <a:endParaRPr lang="it-IT" sz="1200" b="1" dirty="0">
              <a:latin typeface="Century Gothic" panose="020B0502020202020204" pitchFamily="34" charset="0"/>
            </a:endParaRPr>
          </a:p>
        </p:txBody>
      </p:sp>
      <p:sp>
        <p:nvSpPr>
          <p:cNvPr id="116" name="CasellaDiTesto 115"/>
          <p:cNvSpPr txBox="1"/>
          <p:nvPr/>
        </p:nvSpPr>
        <p:spPr>
          <a:xfrm>
            <a:off x="683568" y="3032177"/>
            <a:ext cx="22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entury Gothic" panose="020B0502020202020204" pitchFamily="34" charset="0"/>
              </a:rPr>
              <a:t>Una testimonianza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1519" y="1727201"/>
            <a:ext cx="864068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600" b="1" dirty="0">
                <a:solidFill>
                  <a:srgbClr val="FF0000"/>
                </a:solidFill>
              </a:rPr>
              <a:t>RUOLO DEL TERRITORIO NELLA GESTIONE DEL PAZIENTE CON SCOMPENSO CARDIACO:</a:t>
            </a:r>
            <a:r>
              <a:rPr lang="it-IT" sz="3600" b="1" baseline="30000" dirty="0">
                <a:solidFill>
                  <a:srgbClr val="FF0000"/>
                </a:solidFill>
              </a:rPr>
              <a:t> </a:t>
            </a:r>
            <a:r>
              <a:rPr lang="it-IT" sz="3600" b="1" dirty="0">
                <a:solidFill>
                  <a:srgbClr val="FF0000"/>
                </a:solidFill>
              </a:rPr>
              <a:t>COSA PROPONGONO LE SOCIETA’ SCIENTIFICHE ITALIANE E L’ESPERIENZA VISSUTA</a:t>
            </a:r>
          </a:p>
          <a:p>
            <a:pPr algn="ctr"/>
            <a:endParaRPr lang="it-IT" sz="3600" b="1" baseline="30000" dirty="0"/>
          </a:p>
          <a:p>
            <a:pPr algn="ctr"/>
            <a:r>
              <a:rPr lang="it-IT" sz="3600" i="1" baseline="30000" dirty="0"/>
              <a:t>Fiorella </a:t>
            </a:r>
            <a:r>
              <a:rPr lang="it-IT" sz="3600" i="1" baseline="30000" dirty="0" err="1"/>
              <a:t>Cavuto</a:t>
            </a:r>
            <a:endParaRPr lang="it-IT" sz="3600" i="1" baseline="30000" dirty="0"/>
          </a:p>
          <a:p>
            <a:pPr algn="ctr"/>
            <a:r>
              <a:rPr lang="it-IT" sz="3600" i="1" baseline="30000" dirty="0"/>
              <a:t>Responsabile di Branca  Cardiologia USL 7</a:t>
            </a:r>
            <a:r>
              <a:rPr lang="it-IT" sz="3600" i="1" dirty="0"/>
              <a:t> </a:t>
            </a:r>
            <a:r>
              <a:rPr lang="it-IT" sz="3600" i="1" baseline="30000" dirty="0"/>
              <a:t> Pedemontana</a:t>
            </a:r>
            <a:endParaRPr lang="it-IT" sz="3600" dirty="0"/>
          </a:p>
        </p:txBody>
      </p:sp>
      <p:pic>
        <p:nvPicPr>
          <p:cNvPr id="8" name="Picture 2" descr="Senza titolo">
            <a:extLst>
              <a:ext uri="{FF2B5EF4-FFF2-40B4-BE49-F238E27FC236}">
                <a16:creationId xmlns:a16="http://schemas.microsoft.com/office/drawing/2014/main" xmlns="" id="{B3899BFB-AB08-41CC-A790-E83A54B8A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2589"/>
            <a:ext cx="8236148" cy="95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03164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TERRITORIO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79237"/>
            <a:ext cx="7467600" cy="41104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800" dirty="0"/>
              <a:t>“Il crescente invecchiamento delle popolazioni e l’incremento della </a:t>
            </a:r>
            <a:r>
              <a:rPr lang="it-IT" sz="2800" dirty="0" err="1"/>
              <a:t>multimorbilita</a:t>
            </a:r>
            <a:r>
              <a:rPr lang="it-IT" sz="2800" dirty="0"/>
              <a:t>̀ e </a:t>
            </a:r>
            <a:r>
              <a:rPr lang="it-IT" sz="2800" dirty="0" err="1"/>
              <a:t>cronicita</a:t>
            </a:r>
            <a:r>
              <a:rPr lang="it-IT" sz="2800" dirty="0"/>
              <a:t>̀, impone: </a:t>
            </a:r>
          </a:p>
          <a:p>
            <a:pPr marL="0" indent="0" algn="just">
              <a:buNone/>
            </a:pPr>
            <a:r>
              <a:rPr lang="it-IT" sz="2800" b="1" u="sng" dirty="0">
                <a:solidFill>
                  <a:srgbClr val="FF0000"/>
                </a:solidFill>
              </a:rPr>
              <a:t>spostamento del baricentro </a:t>
            </a:r>
            <a:r>
              <a:rPr lang="it-IT" sz="2800" dirty="0"/>
              <a:t>dell’assistenza dall’acuzie alle lunghe fasi </a:t>
            </a:r>
            <a:r>
              <a:rPr lang="it-IT" sz="2800" dirty="0" err="1"/>
              <a:t>intercritiche</a:t>
            </a:r>
            <a:r>
              <a:rPr lang="it-IT" sz="2800" dirty="0"/>
              <a:t> che il paziente affetto da patologia cronica trascorre </a:t>
            </a:r>
            <a:r>
              <a:rPr lang="it-IT" sz="2800" b="1" u="sng" dirty="0">
                <a:solidFill>
                  <a:srgbClr val="FF0000"/>
                </a:solidFill>
              </a:rPr>
              <a:t>al di fuori dell’ospedale</a:t>
            </a:r>
            <a:r>
              <a:rPr lang="it-IT" sz="2800" dirty="0"/>
              <a:t>, </a:t>
            </a:r>
          </a:p>
          <a:p>
            <a:pPr marL="0" indent="0" algn="just">
              <a:buNone/>
            </a:pPr>
            <a:r>
              <a:rPr lang="it-IT" sz="2800" dirty="0"/>
              <a:t>per </a:t>
            </a:r>
            <a:r>
              <a:rPr lang="it-IT" sz="2800" b="1" dirty="0">
                <a:solidFill>
                  <a:srgbClr val="FF0000"/>
                </a:solidFill>
              </a:rPr>
              <a:t>migliorarne la </a:t>
            </a:r>
            <a:r>
              <a:rPr lang="it-IT" sz="2800" b="1" dirty="0" err="1">
                <a:solidFill>
                  <a:srgbClr val="FF0000"/>
                </a:solidFill>
              </a:rPr>
              <a:t>qualita</a:t>
            </a:r>
            <a:r>
              <a:rPr lang="it-IT" sz="2800" b="1" dirty="0">
                <a:solidFill>
                  <a:srgbClr val="FF0000"/>
                </a:solidFill>
              </a:rPr>
              <a:t>̀ di vita”  </a:t>
            </a:r>
          </a:p>
          <a:p>
            <a:pPr algn="just"/>
            <a:endParaRPr lang="it-IT" sz="28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4100"/>
            <a:ext cx="9144000" cy="607911"/>
          </a:xfrm>
          <a:prstGeom prst="rect">
            <a:avLst/>
          </a:prstGeom>
        </p:spPr>
      </p:pic>
      <p:pic>
        <p:nvPicPr>
          <p:cNvPr id="7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8186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…inoltre dal documento ANMCO/SIC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7400" y="2038388"/>
            <a:ext cx="7467600" cy="395133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sz="3600" dirty="0"/>
              <a:t>“…il ruolo della </a:t>
            </a:r>
            <a:r>
              <a:rPr lang="it-IT" sz="3600" dirty="0">
                <a:solidFill>
                  <a:srgbClr val="FF0000"/>
                </a:solidFill>
              </a:rPr>
              <a:t>Cardiologia</a:t>
            </a:r>
            <a:r>
              <a:rPr lang="it-IT" sz="3600" dirty="0"/>
              <a:t>,…, sia delineato non tanto sulla base della gravità, ma anche e soprattutto sulla base del </a:t>
            </a:r>
            <a:r>
              <a:rPr lang="it-IT" sz="3600" dirty="0">
                <a:solidFill>
                  <a:srgbClr val="FF0000"/>
                </a:solidFill>
              </a:rPr>
              <a:t>valore aggiunto</a:t>
            </a:r>
            <a:r>
              <a:rPr lang="it-IT" sz="3600" dirty="0"/>
              <a:t> che le cure specialistiche possono apportare, per esempio </a:t>
            </a:r>
            <a:r>
              <a:rPr lang="it-IT" sz="3600" b="1" u="sng" dirty="0">
                <a:solidFill>
                  <a:srgbClr val="FF0000"/>
                </a:solidFill>
              </a:rPr>
              <a:t>all’esordio </a:t>
            </a:r>
            <a:r>
              <a:rPr lang="it-IT" sz="3600" dirty="0">
                <a:solidFill>
                  <a:srgbClr val="FF0000"/>
                </a:solidFill>
              </a:rPr>
              <a:t>per inquadramento diagnostico e di impostazione </a:t>
            </a:r>
            <a:r>
              <a:rPr lang="it-IT" sz="3600" dirty="0"/>
              <a:t>e valutazione del risultati delle cure”</a:t>
            </a: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4100"/>
            <a:ext cx="9144000" cy="607911"/>
          </a:xfrm>
          <a:prstGeom prst="rect">
            <a:avLst/>
          </a:prstGeom>
        </p:spPr>
      </p:pic>
      <p:pic>
        <p:nvPicPr>
          <p:cNvPr id="7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2729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600" dirty="0"/>
              <a:t>“assicurando la </a:t>
            </a:r>
            <a:r>
              <a:rPr lang="it-IT" sz="3600" dirty="0" err="1">
                <a:solidFill>
                  <a:srgbClr val="FF0000"/>
                </a:solidFill>
              </a:rPr>
              <a:t>continuita</a:t>
            </a:r>
            <a:r>
              <a:rPr lang="it-IT" sz="3600" dirty="0">
                <a:solidFill>
                  <a:srgbClr val="FF0000"/>
                </a:solidFill>
              </a:rPr>
              <a:t>̀ delle cure</a:t>
            </a:r>
            <a:r>
              <a:rPr lang="it-IT" sz="3600" u="sng" dirty="0">
                <a:solidFill>
                  <a:srgbClr val="FF0000"/>
                </a:solidFill>
              </a:rPr>
              <a:t> </a:t>
            </a:r>
            <a:r>
              <a:rPr lang="it-IT" sz="3600" dirty="0"/>
              <a:t>attraverso l’</a:t>
            </a:r>
            <a:r>
              <a:rPr lang="it-IT" sz="3600" b="1" u="sng" dirty="0">
                <a:solidFill>
                  <a:srgbClr val="FF0000"/>
                </a:solidFill>
              </a:rPr>
              <a:t>integrazione </a:t>
            </a:r>
            <a:r>
              <a:rPr lang="it-IT" sz="3600" u="sng" dirty="0">
                <a:solidFill>
                  <a:srgbClr val="FF0000"/>
                </a:solidFill>
              </a:rPr>
              <a:t>dell’assistenza specialistica e della medicina generale”</a:t>
            </a:r>
            <a:endParaRPr lang="it-IT" sz="3600" dirty="0"/>
          </a:p>
          <a:p>
            <a:pPr marL="0" indent="0" algn="just">
              <a:buNone/>
            </a:pPr>
            <a:endParaRPr lang="it-IT" sz="36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7832"/>
            <a:ext cx="9144000" cy="607911"/>
          </a:xfrm>
          <a:prstGeom prst="rect">
            <a:avLst/>
          </a:prstGeom>
        </p:spPr>
      </p:pic>
      <p:pic>
        <p:nvPicPr>
          <p:cNvPr id="7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2033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…quindi: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3600" dirty="0"/>
              <a:t>Creazione di </a:t>
            </a:r>
            <a:r>
              <a:rPr lang="it-IT" sz="3600" dirty="0">
                <a:solidFill>
                  <a:srgbClr val="FF0000"/>
                </a:solidFill>
              </a:rPr>
              <a:t>collegamenti</a:t>
            </a:r>
            <a:r>
              <a:rPr lang="it-IT" sz="3600" dirty="0"/>
              <a:t> formalizzati con strutture ambulatoriali di riferimento per:</a:t>
            </a:r>
          </a:p>
          <a:p>
            <a:pPr algn="just">
              <a:buFontTx/>
              <a:buChar char="-"/>
            </a:pPr>
            <a:r>
              <a:rPr lang="it-IT" sz="3600" dirty="0">
                <a:solidFill>
                  <a:srgbClr val="FF0000"/>
                </a:solidFill>
              </a:rPr>
              <a:t>indirizzare</a:t>
            </a:r>
            <a:r>
              <a:rPr lang="it-IT" sz="3600" dirty="0"/>
              <a:t> appropriatamente </a:t>
            </a:r>
          </a:p>
          <a:p>
            <a:pPr algn="just">
              <a:buFontTx/>
              <a:buChar char="-"/>
            </a:pPr>
            <a:r>
              <a:rPr lang="it-IT" sz="3600" dirty="0">
                <a:solidFill>
                  <a:srgbClr val="FF0000"/>
                </a:solidFill>
              </a:rPr>
              <a:t>evitare il ricovero</a:t>
            </a:r>
            <a:r>
              <a:rPr lang="it-IT" sz="3600" dirty="0"/>
              <a:t> di pazienti a basso rischio  </a:t>
            </a:r>
          </a:p>
          <a:p>
            <a:pPr algn="just">
              <a:buFontTx/>
              <a:buChar char="-"/>
            </a:pPr>
            <a:r>
              <a:rPr lang="it-IT" sz="3600" dirty="0">
                <a:solidFill>
                  <a:srgbClr val="FF0000"/>
                </a:solidFill>
              </a:rPr>
              <a:t>prevenire accessi</a:t>
            </a:r>
            <a:r>
              <a:rPr lang="it-IT" sz="3600" dirty="0"/>
              <a:t> al pronto soccorso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9521"/>
            <a:ext cx="9144000" cy="607911"/>
          </a:xfrm>
          <a:prstGeom prst="rect">
            <a:avLst/>
          </a:prstGeom>
        </p:spPr>
      </p:pic>
      <p:pic>
        <p:nvPicPr>
          <p:cNvPr id="7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5754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Obiettivo del documento: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Tx/>
              <a:buChar char="-"/>
            </a:pPr>
            <a:r>
              <a:rPr lang="it-IT" sz="3600" dirty="0"/>
              <a:t>promuovere una </a:t>
            </a:r>
            <a:r>
              <a:rPr lang="it-IT" sz="3600" dirty="0" err="1"/>
              <a:t>piu</a:t>
            </a:r>
            <a:r>
              <a:rPr lang="it-IT" sz="3600" dirty="0"/>
              <a:t>̀ </a:t>
            </a:r>
            <a:r>
              <a:rPr lang="it-IT" sz="3600" dirty="0">
                <a:solidFill>
                  <a:srgbClr val="FF0000"/>
                </a:solidFill>
              </a:rPr>
              <a:t>efficiente organizzazione </a:t>
            </a:r>
          </a:p>
          <a:p>
            <a:pPr algn="just">
              <a:buFontTx/>
              <a:buChar char="-"/>
            </a:pPr>
            <a:r>
              <a:rPr lang="it-IT" sz="3600" dirty="0"/>
              <a:t>in particolare per i pazienti anziani e per coloro che sono nella </a:t>
            </a:r>
            <a:r>
              <a:rPr lang="it-IT" sz="3600" dirty="0">
                <a:solidFill>
                  <a:srgbClr val="FF0000"/>
                </a:solidFill>
              </a:rPr>
              <a:t>fase di transizione fra la fase acuta e cronica</a:t>
            </a:r>
          </a:p>
          <a:p>
            <a:pPr algn="just">
              <a:buFontTx/>
              <a:buChar char="-"/>
            </a:pPr>
            <a:r>
              <a:rPr lang="it-IT" sz="3600" dirty="0"/>
              <a:t> attraverso la costituzione di una rete dedicata con il coinvolgimento delle </a:t>
            </a:r>
            <a:r>
              <a:rPr lang="it-IT" sz="3600" dirty="0">
                <a:solidFill>
                  <a:srgbClr val="FF0000"/>
                </a:solidFill>
              </a:rPr>
              <a:t>strutture territoriali e ospedaliere</a:t>
            </a: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2125"/>
            <a:ext cx="9144000" cy="607911"/>
          </a:xfrm>
          <a:prstGeom prst="rect">
            <a:avLst/>
          </a:prstGeom>
        </p:spPr>
      </p:pic>
      <p:pic>
        <p:nvPicPr>
          <p:cNvPr id="7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5612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creazione di </a:t>
            </a:r>
            <a:r>
              <a:rPr lang="it-IT" dirty="0">
                <a:solidFill>
                  <a:srgbClr val="FF0000"/>
                </a:solidFill>
              </a:rPr>
              <a:t>collegamenti </a:t>
            </a:r>
            <a:r>
              <a:rPr lang="it-IT" dirty="0">
                <a:solidFill>
                  <a:schemeClr val="tx1"/>
                </a:solidFill>
              </a:rPr>
              <a:t>per:</a:t>
            </a:r>
            <a:r>
              <a:rPr lang="it-IT" dirty="0">
                <a:solidFill>
                  <a:srgbClr val="FF0000"/>
                </a:solidFill>
              </a:rPr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evitare il ricovero di pazienti a basso rischio</a:t>
            </a:r>
            <a:r>
              <a:rPr lang="it-IT" dirty="0"/>
              <a:t> 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b="1" dirty="0">
                <a:solidFill>
                  <a:srgbClr val="FF0000"/>
                </a:solidFill>
              </a:rPr>
              <a:t>evitare</a:t>
            </a:r>
            <a:r>
              <a:rPr lang="it-IT" dirty="0"/>
              <a:t> </a:t>
            </a:r>
            <a:r>
              <a:rPr lang="it-IT" b="1" dirty="0">
                <a:solidFill>
                  <a:srgbClr val="FF0000"/>
                </a:solidFill>
              </a:rPr>
              <a:t>accessi al pronto soccorso</a:t>
            </a:r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 </a:t>
            </a:r>
          </a:p>
          <a:p>
            <a:r>
              <a:rPr lang="it-IT" b="1" dirty="0">
                <a:solidFill>
                  <a:srgbClr val="FF0000"/>
                </a:solidFill>
              </a:rPr>
              <a:t>migliorare esiti clinici e  </a:t>
            </a:r>
            <a:r>
              <a:rPr lang="it-IT" b="1" dirty="0" err="1">
                <a:solidFill>
                  <a:srgbClr val="FF0000"/>
                </a:solidFill>
              </a:rPr>
              <a:t>qualita</a:t>
            </a:r>
            <a:r>
              <a:rPr lang="it-IT" b="1" dirty="0">
                <a:solidFill>
                  <a:srgbClr val="FF0000"/>
                </a:solidFill>
              </a:rPr>
              <a:t>̀ delle cure</a:t>
            </a:r>
          </a:p>
          <a:p>
            <a:pPr marL="0" indent="0">
              <a:buNone/>
            </a:pPr>
            <a:r>
              <a:rPr lang="it-IT" dirty="0"/>
              <a:t> </a:t>
            </a:r>
          </a:p>
          <a:p>
            <a:r>
              <a:rPr lang="it-IT" b="1" dirty="0">
                <a:solidFill>
                  <a:srgbClr val="FF0000"/>
                </a:solidFill>
              </a:rPr>
              <a:t>una corretta allocazione delle risorse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9521"/>
            <a:ext cx="9144000" cy="607911"/>
          </a:xfrm>
          <a:prstGeom prst="rect">
            <a:avLst/>
          </a:prstGeom>
        </p:spPr>
      </p:pic>
      <p:pic>
        <p:nvPicPr>
          <p:cNvPr id="7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6867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Criticità: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5118" y="1879237"/>
            <a:ext cx="7467600" cy="3951337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it-IT" sz="3600" dirty="0"/>
              <a:t>legate all’enorme </a:t>
            </a:r>
            <a:r>
              <a:rPr lang="it-IT" sz="3600" dirty="0" err="1">
                <a:solidFill>
                  <a:srgbClr val="FF0000"/>
                </a:solidFill>
              </a:rPr>
              <a:t>eterogeneita</a:t>
            </a:r>
            <a:r>
              <a:rPr lang="it-IT" sz="3600" dirty="0">
                <a:solidFill>
                  <a:srgbClr val="FF0000"/>
                </a:solidFill>
              </a:rPr>
              <a:t>̀ </a:t>
            </a:r>
            <a:r>
              <a:rPr lang="it-IT" sz="3600" dirty="0"/>
              <a:t>con cui il processo si sta realizzando. </a:t>
            </a:r>
          </a:p>
          <a:p>
            <a:pPr algn="just">
              <a:buFontTx/>
              <a:buChar char="-"/>
            </a:pPr>
            <a:r>
              <a:rPr lang="it-IT" sz="3600" dirty="0"/>
              <a:t>la collaborazione e il confronto fra livelli di cura primaria e specialistica dovranno maturare delle </a:t>
            </a:r>
            <a:r>
              <a:rPr lang="it-IT" sz="3600" b="1" dirty="0">
                <a:solidFill>
                  <a:srgbClr val="FF0000"/>
                </a:solidFill>
              </a:rPr>
              <a:t>nuove </a:t>
            </a:r>
            <a:r>
              <a:rPr lang="it-IT" sz="3600" b="1" dirty="0" err="1">
                <a:solidFill>
                  <a:srgbClr val="FF0000"/>
                </a:solidFill>
              </a:rPr>
              <a:t>realta</a:t>
            </a:r>
            <a:r>
              <a:rPr lang="it-IT" sz="3600" b="1" dirty="0">
                <a:solidFill>
                  <a:srgbClr val="FF0000"/>
                </a:solidFill>
              </a:rPr>
              <a:t>̀ assistenziali. </a:t>
            </a:r>
          </a:p>
          <a:p>
            <a:endParaRPr lang="it-IT" sz="36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9500"/>
            <a:ext cx="9144000" cy="607911"/>
          </a:xfrm>
          <a:prstGeom prst="rect">
            <a:avLst/>
          </a:prstGeom>
        </p:spPr>
      </p:pic>
      <p:pic>
        <p:nvPicPr>
          <p:cNvPr id="7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5249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Criticità: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sz="3600" dirty="0"/>
              <a:t>I collegamenti funzionali non sono omogeneamente distribuiti all’interno delle </a:t>
            </a:r>
            <a:r>
              <a:rPr lang="it-IT" sz="3600" dirty="0">
                <a:solidFill>
                  <a:srgbClr val="FF0000"/>
                </a:solidFill>
              </a:rPr>
              <a:t>Regioni italiane</a:t>
            </a:r>
            <a:r>
              <a:rPr lang="it-IT" sz="3600" dirty="0"/>
              <a:t>, segnale del fatto che </a:t>
            </a:r>
            <a:r>
              <a:rPr lang="it-IT" sz="3600" dirty="0">
                <a:solidFill>
                  <a:srgbClr val="FF0000"/>
                </a:solidFill>
              </a:rPr>
              <a:t>non in tutte</a:t>
            </a:r>
            <a:r>
              <a:rPr lang="it-IT" sz="3600" dirty="0"/>
              <a:t> le </a:t>
            </a:r>
            <a:r>
              <a:rPr lang="it-IT" sz="3600" dirty="0" err="1"/>
              <a:t>realta</a:t>
            </a:r>
            <a:r>
              <a:rPr lang="it-IT" sz="3600" dirty="0"/>
              <a:t>̀ </a:t>
            </a:r>
            <a:r>
              <a:rPr lang="it-IT" sz="3600" dirty="0">
                <a:solidFill>
                  <a:srgbClr val="FF0000"/>
                </a:solidFill>
              </a:rPr>
              <a:t>vi sono attualmente i presupposti </a:t>
            </a:r>
            <a:r>
              <a:rPr lang="it-IT" sz="3600" dirty="0"/>
              <a:t>per la creazione di una rete </a:t>
            </a: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0321"/>
            <a:ext cx="9144000" cy="607911"/>
          </a:xfrm>
          <a:prstGeom prst="rect">
            <a:avLst/>
          </a:prstGeom>
        </p:spPr>
      </p:pic>
      <p:pic>
        <p:nvPicPr>
          <p:cNvPr id="7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4361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1"/>
          <p:cNvSpPr>
            <a:spLocks noChangeArrowheads="1"/>
          </p:cNvSpPr>
          <p:nvPr/>
        </p:nvSpPr>
        <p:spPr bwMode="auto">
          <a:xfrm>
            <a:off x="216203" y="4031863"/>
            <a:ext cx="2933563" cy="2248950"/>
          </a:xfrm>
          <a:custGeom>
            <a:avLst/>
            <a:gdLst>
              <a:gd name="T0" fmla="*/ 2968267 w 2925763"/>
              <a:gd name="T1" fmla="*/ 1136236 h 2225675"/>
              <a:gd name="T2" fmla="*/ 1484135 w 2925763"/>
              <a:gd name="T3" fmla="*/ 2272469 h 2225675"/>
              <a:gd name="T4" fmla="*/ 0 w 2925763"/>
              <a:gd name="T5" fmla="*/ 1136236 h 2225675"/>
              <a:gd name="T6" fmla="*/ 1484135 w 2925763"/>
              <a:gd name="T7" fmla="*/ 0 h 22256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25763"/>
              <a:gd name="T13" fmla="*/ 0 h 2225675"/>
              <a:gd name="T14" fmla="*/ 2925763 w 2925763"/>
              <a:gd name="T15" fmla="*/ 2225675 h 22256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25763" h="2225675">
                <a:moveTo>
                  <a:pt x="0" y="0"/>
                </a:moveTo>
                <a:lnTo>
                  <a:pt x="9534" y="0"/>
                </a:lnTo>
                <a:lnTo>
                  <a:pt x="9534" y="1023"/>
                </a:lnTo>
                <a:lnTo>
                  <a:pt x="0" y="102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449263" hangingPunct="0">
              <a:buSzPct val="100000"/>
              <a:tabLst>
                <a:tab pos="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9563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9125" algn="l"/>
                <a:tab pos="10780713" algn="l"/>
              </a:tabLst>
            </a:pPr>
            <a:r>
              <a:rPr lang="it-IT" sz="1400">
                <a:solidFill>
                  <a:srgbClr val="FFFFFF"/>
                </a:solidFill>
                <a:cs typeface="Droid Sans Fallback" charset="0"/>
              </a:rPr>
              <a:t>Bassano del Grappa		32,1%</a:t>
            </a:r>
          </a:p>
          <a:p>
            <a:pPr defTabSz="449263" hangingPunct="0">
              <a:buSzPct val="100000"/>
              <a:tabLst>
                <a:tab pos="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9563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9125" algn="l"/>
                <a:tab pos="10780713" algn="l"/>
              </a:tabLst>
            </a:pPr>
            <a:r>
              <a:rPr lang="it-IT" sz="1400">
                <a:solidFill>
                  <a:srgbClr val="FFFFFF"/>
                </a:solidFill>
                <a:cs typeface="Droid Sans Fallback" charset="0"/>
              </a:rPr>
              <a:t>Romano d'Ezzelino		12,6%</a:t>
            </a:r>
          </a:p>
          <a:p>
            <a:pPr defTabSz="449263" hangingPunct="0">
              <a:buSzPct val="100000"/>
              <a:tabLst>
                <a:tab pos="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9563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9125" algn="l"/>
                <a:tab pos="10780713" algn="l"/>
              </a:tabLst>
            </a:pPr>
            <a:endParaRPr lang="it-IT" sz="1400">
              <a:solidFill>
                <a:srgbClr val="FFFFFF"/>
              </a:solidFill>
              <a:cs typeface="Droid Sans Fallback" charset="0"/>
            </a:endParaRPr>
          </a:p>
          <a:p>
            <a:pPr defTabSz="449263" hangingPunct="0">
              <a:buSzPct val="100000"/>
              <a:tabLst>
                <a:tab pos="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9563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9125" algn="l"/>
                <a:tab pos="10780713" algn="l"/>
              </a:tabLst>
            </a:pPr>
            <a:r>
              <a:rPr lang="it-IT" sz="1400">
                <a:solidFill>
                  <a:srgbClr val="FFFFFF"/>
                </a:solidFill>
                <a:cs typeface="Droid Sans Fallback" charset="0"/>
              </a:rPr>
              <a:t>Cassola				  5,0%</a:t>
            </a:r>
          </a:p>
          <a:p>
            <a:pPr defTabSz="449263" hangingPunct="0">
              <a:buSzPct val="100000"/>
              <a:tabLst>
                <a:tab pos="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9563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9125" algn="l"/>
                <a:tab pos="10780713" algn="l"/>
              </a:tabLst>
            </a:pPr>
            <a:r>
              <a:rPr lang="it-IT" sz="1400">
                <a:solidFill>
                  <a:srgbClr val="FFFFFF"/>
                </a:solidFill>
                <a:cs typeface="Droid Sans Fallback" charset="0"/>
              </a:rPr>
              <a:t>Nove					  5,0%</a:t>
            </a:r>
          </a:p>
          <a:p>
            <a:pPr defTabSz="449263" hangingPunct="0">
              <a:buSzPct val="100000"/>
              <a:tabLst>
                <a:tab pos="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9563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9125" algn="l"/>
                <a:tab pos="10780713" algn="l"/>
              </a:tabLst>
            </a:pPr>
            <a:r>
              <a:rPr lang="it-IT" sz="1400">
                <a:solidFill>
                  <a:srgbClr val="FFFFFF"/>
                </a:solidFill>
                <a:cs typeface="Droid Sans Fallback" charset="0"/>
              </a:rPr>
              <a:t>Rosà					  3,8%</a:t>
            </a:r>
          </a:p>
          <a:p>
            <a:pPr defTabSz="449263" hangingPunct="0">
              <a:buSzPct val="100000"/>
              <a:tabLst>
                <a:tab pos="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9563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9125" algn="l"/>
                <a:tab pos="10780713" algn="l"/>
              </a:tabLst>
            </a:pPr>
            <a:r>
              <a:rPr lang="it-IT" sz="1400">
                <a:solidFill>
                  <a:srgbClr val="FFFFFF"/>
                </a:solidFill>
                <a:cs typeface="Droid Sans Fallback" charset="0"/>
              </a:rPr>
              <a:t>Valstagna				  3,8%</a:t>
            </a:r>
          </a:p>
          <a:p>
            <a:pPr defTabSz="449263" hangingPunct="0">
              <a:buSzPct val="100000"/>
              <a:tabLst>
                <a:tab pos="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9563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9125" algn="l"/>
                <a:tab pos="10780713" algn="l"/>
              </a:tabLst>
            </a:pPr>
            <a:r>
              <a:rPr lang="it-IT" sz="1400">
                <a:solidFill>
                  <a:srgbClr val="FFFFFF"/>
                </a:solidFill>
                <a:cs typeface="Droid Sans Fallback" charset="0"/>
              </a:rPr>
              <a:t>Asiago				  1,3%</a:t>
            </a:r>
          </a:p>
          <a:p>
            <a:pPr defTabSz="449263" hangingPunct="0">
              <a:buSzPct val="100000"/>
              <a:tabLst>
                <a:tab pos="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9563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9125" algn="l"/>
                <a:tab pos="10780713" algn="l"/>
              </a:tabLst>
            </a:pPr>
            <a:r>
              <a:rPr lang="it-IT" sz="1400">
                <a:solidFill>
                  <a:srgbClr val="FFFFFF"/>
                </a:solidFill>
                <a:cs typeface="Droid Sans Fallback" charset="0"/>
              </a:rPr>
              <a:t>Enego				  0,6%</a:t>
            </a:r>
          </a:p>
          <a:p>
            <a:pPr defTabSz="449263" hangingPunct="0">
              <a:buSzPct val="100000"/>
              <a:tabLst>
                <a:tab pos="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9563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9125" algn="l"/>
                <a:tab pos="10780713" algn="l"/>
              </a:tabLst>
            </a:pPr>
            <a:r>
              <a:rPr lang="it-IT" sz="1400">
                <a:solidFill>
                  <a:srgbClr val="FFFFFF"/>
                </a:solidFill>
                <a:cs typeface="Droid Sans Fallback" charset="0"/>
              </a:rPr>
              <a:t>Gallio				  0,6%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429" y="3267707"/>
            <a:ext cx="2417130" cy="152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4271" y="1134869"/>
            <a:ext cx="5382381" cy="464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AutoShape 4"/>
          <p:cNvSpPr>
            <a:spLocks noChangeArrowheads="1"/>
          </p:cNvSpPr>
          <p:nvPr/>
        </p:nvSpPr>
        <p:spPr bwMode="auto">
          <a:xfrm>
            <a:off x="288774" y="1663972"/>
            <a:ext cx="181758" cy="371513"/>
          </a:xfrm>
          <a:custGeom>
            <a:avLst/>
            <a:gdLst>
              <a:gd name="T0" fmla="*/ 3497550 w 3432175"/>
              <a:gd name="T1" fmla="*/ 187378 h 368300"/>
              <a:gd name="T2" fmla="*/ 1748776 w 3432175"/>
              <a:gd name="T3" fmla="*/ 374754 h 368300"/>
              <a:gd name="T4" fmla="*/ 0 w 3432175"/>
              <a:gd name="T5" fmla="*/ 187378 h 368300"/>
              <a:gd name="T6" fmla="*/ 1748776 w 3432175"/>
              <a:gd name="T7" fmla="*/ 0 h 3683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432175"/>
              <a:gd name="T13" fmla="*/ 0 h 368300"/>
              <a:gd name="T14" fmla="*/ 3432175 w 3432175"/>
              <a:gd name="T15" fmla="*/ 368300 h 368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32175" h="368300">
                <a:moveTo>
                  <a:pt x="0" y="0"/>
                </a:moveTo>
                <a:lnTo>
                  <a:pt x="9534" y="0"/>
                </a:lnTo>
                <a:lnTo>
                  <a:pt x="9534" y="1023"/>
                </a:lnTo>
                <a:lnTo>
                  <a:pt x="0" y="102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449263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800" dirty="0">
              <a:solidFill>
                <a:srgbClr val="FFFF00"/>
              </a:solidFill>
              <a:cs typeface="Droid Sans Fallback" charset="0"/>
            </a:endParaRPr>
          </a:p>
        </p:txBody>
      </p:sp>
      <p:sp>
        <p:nvSpPr>
          <p:cNvPr id="36870" name="AutoShape 5"/>
          <p:cNvSpPr>
            <a:spLocks noChangeArrowheads="1"/>
          </p:cNvSpPr>
          <p:nvPr/>
        </p:nvSpPr>
        <p:spPr bwMode="auto">
          <a:xfrm>
            <a:off x="2540000" y="169012"/>
            <a:ext cx="4299857" cy="1151711"/>
          </a:xfrm>
          <a:custGeom>
            <a:avLst/>
            <a:gdLst>
              <a:gd name="T0" fmla="*/ 4515565 w 4300538"/>
              <a:gd name="T1" fmla="*/ 525039 h 1152525"/>
              <a:gd name="T2" fmla="*/ 2257783 w 4300538"/>
              <a:gd name="T3" fmla="*/ 1050078 h 1152525"/>
              <a:gd name="T4" fmla="*/ 0 w 4300538"/>
              <a:gd name="T5" fmla="*/ 525039 h 1152525"/>
              <a:gd name="T6" fmla="*/ 2257783 w 4300538"/>
              <a:gd name="T7" fmla="*/ 0 h 11525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300538"/>
              <a:gd name="T13" fmla="*/ 0 h 1152525"/>
              <a:gd name="T14" fmla="*/ 4300538 w 4300538"/>
              <a:gd name="T15" fmla="*/ 1152525 h 11525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00538" h="1152525">
                <a:moveTo>
                  <a:pt x="0" y="0"/>
                </a:moveTo>
                <a:lnTo>
                  <a:pt x="21202" y="0"/>
                </a:lnTo>
                <a:lnTo>
                  <a:pt x="21202" y="3836"/>
                </a:lnTo>
                <a:lnTo>
                  <a:pt x="0" y="383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defTabSz="449263" hangingPunct="0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 sz="1800" b="0">
              <a:solidFill>
                <a:srgbClr val="FFFFFF"/>
              </a:solidFill>
              <a:cs typeface="Droid Sans Fallback" charset="0"/>
            </a:endParaRPr>
          </a:p>
        </p:txBody>
      </p:sp>
      <p:sp>
        <p:nvSpPr>
          <p:cNvPr id="36871" name="AutoShape 6"/>
          <p:cNvSpPr>
            <a:spLocks noChangeArrowheads="1"/>
          </p:cNvSpPr>
          <p:nvPr/>
        </p:nvSpPr>
        <p:spPr bwMode="auto">
          <a:xfrm>
            <a:off x="562429" y="195147"/>
            <a:ext cx="7632095" cy="1381706"/>
          </a:xfrm>
          <a:custGeom>
            <a:avLst/>
            <a:gdLst>
              <a:gd name="T0" fmla="*/ 8014335 w 7632700"/>
              <a:gd name="T1" fmla="*/ 629179 h 1381125"/>
              <a:gd name="T2" fmla="*/ 4007168 w 7632700"/>
              <a:gd name="T3" fmla="*/ 1258358 h 1381125"/>
              <a:gd name="T4" fmla="*/ 0 w 7632700"/>
              <a:gd name="T5" fmla="*/ 629179 h 1381125"/>
              <a:gd name="T6" fmla="*/ 4007168 w 7632700"/>
              <a:gd name="T7" fmla="*/ 0 h 1381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632700"/>
              <a:gd name="T13" fmla="*/ 0 h 1381125"/>
              <a:gd name="T14" fmla="*/ 7632700 w 7632700"/>
              <a:gd name="T15" fmla="*/ 1381125 h 1381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32700" h="1381125">
                <a:moveTo>
                  <a:pt x="0" y="0"/>
                </a:moveTo>
                <a:lnTo>
                  <a:pt x="21202" y="0"/>
                </a:lnTo>
                <a:lnTo>
                  <a:pt x="21202" y="3836"/>
                </a:lnTo>
                <a:lnTo>
                  <a:pt x="0" y="383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defTabSz="449263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0">
                <a:solidFill>
                  <a:srgbClr val="000000"/>
                </a:solidFill>
                <a:cs typeface="Droid Sans Fallback" charset="0"/>
              </a:rPr>
              <a:t/>
            </a:r>
            <a:br>
              <a:rPr lang="it-IT" sz="2400" b="0">
                <a:solidFill>
                  <a:srgbClr val="000000"/>
                </a:solidFill>
                <a:cs typeface="Droid Sans Fallback" charset="0"/>
              </a:rPr>
            </a:br>
            <a:endParaRPr lang="it-IT" sz="2400" b="0">
              <a:solidFill>
                <a:srgbClr val="000000"/>
              </a:solidFill>
              <a:cs typeface="Droid Sans Fallback" charset="0"/>
            </a:endParaRPr>
          </a:p>
        </p:txBody>
      </p:sp>
      <p:pic>
        <p:nvPicPr>
          <p:cNvPr id="36873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8227" y="1663972"/>
            <a:ext cx="1224643" cy="115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29534"/>
            <a:ext cx="9144000" cy="60791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216400" y="45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13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326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0180" y="515707"/>
            <a:ext cx="8041440" cy="1442674"/>
          </a:xfrm>
        </p:spPr>
        <p:txBody>
          <a:bodyPr/>
          <a:lstStyle/>
          <a:p>
            <a:r>
              <a:rPr lang="it-IT" sz="5400" b="1" dirty="0"/>
              <a:t>      </a:t>
            </a:r>
            <a:br>
              <a:rPr lang="it-IT" sz="5400" b="1" dirty="0"/>
            </a:br>
            <a:r>
              <a:rPr lang="it-IT" sz="5400" b="1" dirty="0"/>
              <a:t>            </a:t>
            </a:r>
            <a:endParaRPr lang="it-IT" i="1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sz="4000" b="1" dirty="0"/>
          </a:p>
          <a:p>
            <a:pPr>
              <a:buFont typeface="Wingdings" charset="2"/>
              <a:buChar char="Ø"/>
            </a:pPr>
            <a:r>
              <a:rPr lang="it-IT" sz="3200" b="1" u="sng" dirty="0"/>
              <a:t>180.371</a:t>
            </a:r>
            <a:r>
              <a:rPr lang="it-IT" sz="3200" b="1" dirty="0"/>
              <a:t>    ASSISTITI  DI CUI:</a:t>
            </a:r>
          </a:p>
          <a:p>
            <a:pPr marL="0" indent="0">
              <a:buNone/>
            </a:pPr>
            <a:endParaRPr lang="it-IT" sz="2800" b="1" dirty="0"/>
          </a:p>
          <a:p>
            <a:pPr>
              <a:buFont typeface="Wingdings" charset="2"/>
              <a:buChar char="Ø"/>
            </a:pPr>
            <a:r>
              <a:rPr lang="it-IT" sz="3200" b="1" dirty="0"/>
              <a:t> 159.350   IN  PIANURA</a:t>
            </a:r>
            <a:endParaRPr lang="it-IT" b="1" dirty="0"/>
          </a:p>
          <a:p>
            <a:pPr>
              <a:buFont typeface="Wingdings" charset="2"/>
              <a:buChar char="Ø"/>
            </a:pPr>
            <a:r>
              <a:rPr lang="it-IT" sz="3200" b="1" dirty="0"/>
              <a:t>    21.021   IN AREA MONTANA </a:t>
            </a:r>
            <a:endParaRPr lang="it-IT" b="1" dirty="0"/>
          </a:p>
          <a:p>
            <a:pPr marL="0" indent="0">
              <a:buNone/>
            </a:pPr>
            <a:endParaRPr lang="it-IT" sz="40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6800"/>
            <a:ext cx="9144000" cy="60791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930" y="11652"/>
            <a:ext cx="1161770" cy="73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246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Schermata 2017-06-19 alle 19.32.08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38" t="9870" r="26163" b="8989"/>
          <a:stretch/>
        </p:blipFill>
        <p:spPr>
          <a:xfrm>
            <a:off x="381000" y="258763"/>
            <a:ext cx="8305800" cy="5621337"/>
          </a:xfrm>
        </p:spPr>
      </p:pic>
      <p:sp>
        <p:nvSpPr>
          <p:cNvPr id="3" name="CasellaDiTesto 2"/>
          <p:cNvSpPr txBox="1"/>
          <p:nvPr/>
        </p:nvSpPr>
        <p:spPr>
          <a:xfrm>
            <a:off x="381000" y="60579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G ITAL CARDIOL – VOL 17 – LUGLIO/AGOSTO 2016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810000" y="6540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616200" y="6489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1853"/>
            <a:ext cx="9144000" cy="607911"/>
          </a:xfrm>
          <a:prstGeom prst="rect">
            <a:avLst/>
          </a:prstGeom>
        </p:spPr>
      </p:pic>
      <p:pic>
        <p:nvPicPr>
          <p:cNvPr id="9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0141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1280" y="515707"/>
            <a:ext cx="8041440" cy="1442674"/>
          </a:xfrm>
        </p:spPr>
        <p:txBody>
          <a:bodyPr/>
          <a:lstStyle/>
          <a:p>
            <a:r>
              <a:rPr lang="it-IT" i="1" u="sng" dirty="0"/>
              <a:t/>
            </a:r>
            <a:br>
              <a:rPr lang="it-IT" i="1" u="sng" dirty="0"/>
            </a:br>
            <a:r>
              <a:rPr lang="it-IT" sz="3600" i="1" u="sng" dirty="0"/>
              <a:t> </a:t>
            </a:r>
            <a:endParaRPr lang="it-IT" sz="3200" b="1" i="1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sz="1000" b="1" dirty="0"/>
          </a:p>
          <a:p>
            <a:pPr>
              <a:buFont typeface="Wingdings" charset="2"/>
              <a:buChar char="Ø"/>
            </a:pPr>
            <a:r>
              <a:rPr lang="it-IT" sz="3200" b="1" dirty="0"/>
              <a:t>116 MEDICI DI MEDICINA GENERALE</a:t>
            </a:r>
          </a:p>
          <a:p>
            <a:pPr marL="0" indent="0">
              <a:buNone/>
            </a:pPr>
            <a:endParaRPr lang="it-IT" sz="1400" b="1" dirty="0"/>
          </a:p>
          <a:p>
            <a:pPr>
              <a:buFont typeface="Wingdings" charset="2"/>
              <a:buChar char="Ø"/>
            </a:pPr>
            <a:r>
              <a:rPr lang="it-IT" sz="3200" b="1" dirty="0"/>
              <a:t>    5 CARDIOLOGI TERRITORIALI (80h/settimana)</a:t>
            </a:r>
          </a:p>
          <a:p>
            <a:pPr marL="0" indent="0">
              <a:buNone/>
            </a:pPr>
            <a:endParaRPr lang="it-IT" sz="1400" b="1" dirty="0"/>
          </a:p>
          <a:p>
            <a:pPr>
              <a:buFont typeface="Wingdings" charset="2"/>
              <a:buChar char="Ø"/>
            </a:pPr>
            <a:r>
              <a:rPr lang="it-IT" sz="3200" b="1" dirty="0"/>
              <a:t> 14 CARDIOLOGI OSPEDALIERI (532h/settimana)</a:t>
            </a:r>
          </a:p>
          <a:p>
            <a:pPr>
              <a:buFont typeface="Wingdings" charset="2"/>
              <a:buChar char="Ø"/>
            </a:pPr>
            <a:endParaRPr lang="it-IT" sz="3200" b="1" dirty="0"/>
          </a:p>
          <a:p>
            <a:pPr marL="0" indent="0">
              <a:buNone/>
            </a:pPr>
            <a:endParaRPr lang="it-IT" sz="40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4100"/>
            <a:ext cx="9144000" cy="60791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930" y="24352"/>
            <a:ext cx="1161770" cy="73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7835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                </a:t>
            </a:r>
            <a:r>
              <a:rPr lang="it-IT" b="1" u="sng" dirty="0">
                <a:solidFill>
                  <a:srgbClr val="FF0000"/>
                </a:solidFill>
              </a:rPr>
              <a:t>25.506 IPERTESI</a:t>
            </a:r>
            <a:endParaRPr lang="it-IT" b="1" i="1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sz="2000" b="1" dirty="0"/>
          </a:p>
          <a:p>
            <a:pPr marL="0" indent="0" algn="just">
              <a:buNone/>
            </a:pPr>
            <a:r>
              <a:rPr lang="it-IT" sz="4000" b="1" dirty="0"/>
              <a:t>INEVITABILMENTE L’IPERTENSIONE DEVE ESSERE GESTITA TRA </a:t>
            </a:r>
            <a:r>
              <a:rPr lang="it-IT" sz="4000" b="1" dirty="0">
                <a:solidFill>
                  <a:srgbClr val="FF0000"/>
                </a:solidFill>
              </a:rPr>
              <a:t>MEDICI DI MEDICINA GENERALE </a:t>
            </a:r>
            <a:r>
              <a:rPr lang="it-IT" sz="4000" b="1" dirty="0">
                <a:solidFill>
                  <a:schemeClr val="tx1"/>
                </a:solidFill>
              </a:rPr>
              <a:t>E</a:t>
            </a:r>
            <a:r>
              <a:rPr lang="it-IT" sz="4000" b="1" dirty="0">
                <a:solidFill>
                  <a:srgbClr val="FF0000"/>
                </a:solidFill>
              </a:rPr>
              <a:t> </a:t>
            </a:r>
            <a:r>
              <a:rPr lang="it-IT" sz="4000" b="1" u="sng" dirty="0">
                <a:solidFill>
                  <a:srgbClr val="FF0000"/>
                </a:solidFill>
              </a:rPr>
              <a:t>CARDIOLOGIA TERRITORIALE</a:t>
            </a:r>
            <a:endParaRPr lang="it-IT" sz="4000" b="1" u="sng" dirty="0"/>
          </a:p>
          <a:p>
            <a:pPr marL="0" indent="0">
              <a:buNone/>
            </a:pPr>
            <a:endParaRPr lang="it-IT" sz="4000" b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1421"/>
            <a:ext cx="9144000" cy="60791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930" y="24352"/>
            <a:ext cx="1161770" cy="73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6571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="1" u="sng" dirty="0">
                <a:solidFill>
                  <a:srgbClr val="FF0000"/>
                </a:solidFill>
              </a:rPr>
              <a:t>CARDIOLOGIA TERRITORIALE</a:t>
            </a:r>
            <a:br>
              <a:rPr lang="it-IT" sz="4400" b="1" u="sng" dirty="0">
                <a:solidFill>
                  <a:srgbClr val="FF0000"/>
                </a:solidFill>
              </a:rPr>
            </a:br>
            <a:r>
              <a:rPr lang="it-IT" sz="3200" b="1" dirty="0">
                <a:solidFill>
                  <a:srgbClr val="FF0000"/>
                </a:solidFill>
              </a:rPr>
              <a:t>AZIENDA ULSS 3</a:t>
            </a:r>
            <a:endParaRPr lang="it-IT" sz="4400" b="1" u="sng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it-IT" sz="2800" b="1" u="sng" dirty="0">
                <a:solidFill>
                  <a:srgbClr val="FF0000"/>
                </a:solidFill>
              </a:rPr>
              <a:t>AGOSTO 2010 </a:t>
            </a:r>
            <a:r>
              <a:rPr lang="it-IT" sz="2800" b="1" dirty="0">
                <a:solidFill>
                  <a:schemeClr val="tx1"/>
                </a:solidFill>
              </a:rPr>
              <a:t> PROPOSTA ED INIZIO DELLA RIORGANIZZAZIONE DELLA CARDIOLOGIA TERRITORIALE</a:t>
            </a:r>
          </a:p>
          <a:p>
            <a:pPr algn="just">
              <a:buFontTx/>
              <a:buChar char="-"/>
            </a:pPr>
            <a:r>
              <a:rPr lang="it-IT" sz="2800" b="1" u="sng" dirty="0">
                <a:solidFill>
                  <a:srgbClr val="FF0000"/>
                </a:solidFill>
              </a:rPr>
              <a:t>DICEMBRE 2010 </a:t>
            </a:r>
            <a:r>
              <a:rPr lang="it-IT" sz="2800" b="1" dirty="0">
                <a:solidFill>
                  <a:srgbClr val="000000"/>
                </a:solidFill>
              </a:rPr>
              <a:t>AGGIORNAMENTO DELLE POSTAZIONI E INCONTRI FORMATIVI PER L’UTILIZZO DEL SISTEMA INFORMATICO E TELEMATICO TERRITORIALE</a:t>
            </a:r>
          </a:p>
          <a:p>
            <a:pPr algn="just">
              <a:buFontTx/>
              <a:buChar char="-"/>
            </a:pPr>
            <a:r>
              <a:rPr lang="it-IT" sz="2800" b="1" u="sng" dirty="0">
                <a:solidFill>
                  <a:srgbClr val="FF0000"/>
                </a:solidFill>
              </a:rPr>
              <a:t>GENNAIO 2011 </a:t>
            </a:r>
            <a:r>
              <a:rPr lang="it-IT" sz="2800" b="1" dirty="0">
                <a:solidFill>
                  <a:srgbClr val="FF0000"/>
                </a:solidFill>
              </a:rPr>
              <a:t> </a:t>
            </a:r>
            <a:r>
              <a:rPr lang="it-IT" sz="2800" b="1" dirty="0">
                <a:solidFill>
                  <a:srgbClr val="000000"/>
                </a:solidFill>
              </a:rPr>
              <a:t>INIZIO ED AVVIO DELLA NUOVA ORGANIZZAZIONE</a:t>
            </a:r>
            <a:endParaRPr lang="it-IT" sz="28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36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930" y="24352"/>
            <a:ext cx="1161770" cy="73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4100"/>
            <a:ext cx="9144000" cy="607911"/>
          </a:xfrm>
          <a:prstGeom prst="rect">
            <a:avLst/>
          </a:prstGeom>
        </p:spPr>
      </p:pic>
      <p:pic>
        <p:nvPicPr>
          <p:cNvPr id="7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7318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="1" u="sng" dirty="0">
                <a:solidFill>
                  <a:srgbClr val="FF0000"/>
                </a:solidFill>
              </a:rPr>
              <a:t>CARDIOLOGIA TERRITORIALE</a:t>
            </a:r>
            <a:r>
              <a:rPr lang="it-IT" b="1" i="1" u="sng" dirty="0">
                <a:solidFill>
                  <a:srgbClr val="FF0000"/>
                </a:solidFill>
              </a:rPr>
              <a:t>:</a:t>
            </a:r>
            <a:endParaRPr lang="it-IT" b="1" i="1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9275" y="1803399"/>
            <a:ext cx="7922372" cy="4083425"/>
          </a:xfrm>
        </p:spPr>
        <p:txBody>
          <a:bodyPr>
            <a:normAutofit lnSpcReduction="10000"/>
          </a:bodyPr>
          <a:lstStyle/>
          <a:p>
            <a:pPr marL="457200" indent="-457200" algn="just">
              <a:buAutoNum type="arabicParenR"/>
            </a:pPr>
            <a:r>
              <a:rPr lang="it-IT" b="1" dirty="0">
                <a:solidFill>
                  <a:srgbClr val="FF0000"/>
                </a:solidFill>
              </a:rPr>
              <a:t>ELETTROCARDIOGRAMMI: </a:t>
            </a:r>
            <a:r>
              <a:rPr lang="it-IT" i="1" dirty="0">
                <a:solidFill>
                  <a:schemeClr val="tx1"/>
                </a:solidFill>
              </a:rPr>
              <a:t>ogni ambulatorio dotato di elettrocardiografo collegato in rete aziendale (</a:t>
            </a:r>
            <a:r>
              <a:rPr lang="it-IT" i="1" dirty="0" err="1">
                <a:solidFill>
                  <a:schemeClr val="tx1"/>
                </a:solidFill>
              </a:rPr>
              <a:t>ecg</a:t>
            </a:r>
            <a:r>
              <a:rPr lang="it-IT" i="1" dirty="0">
                <a:solidFill>
                  <a:schemeClr val="tx1"/>
                </a:solidFill>
              </a:rPr>
              <a:t> e referto su server aziendale, visualizzabile ovunque :territorio,  ospedale , altopiano)</a:t>
            </a:r>
          </a:p>
          <a:p>
            <a:pPr marL="457200" indent="-457200" algn="just">
              <a:buAutoNum type="arabicParenR"/>
            </a:pPr>
            <a:r>
              <a:rPr lang="it-IT" b="1" dirty="0">
                <a:solidFill>
                  <a:srgbClr val="FF0000"/>
                </a:solidFill>
              </a:rPr>
              <a:t>REFERTI VISITE CARDIOLOGICHE </a:t>
            </a:r>
            <a:r>
              <a:rPr lang="it-IT" i="1" dirty="0">
                <a:solidFill>
                  <a:schemeClr val="tx1"/>
                </a:solidFill>
              </a:rPr>
              <a:t>(su server aziendale, </a:t>
            </a:r>
            <a:r>
              <a:rPr lang="it-IT" i="1" dirty="0" err="1">
                <a:solidFill>
                  <a:schemeClr val="tx1"/>
                </a:solidFill>
              </a:rPr>
              <a:t>vuslializzabile</a:t>
            </a:r>
            <a:r>
              <a:rPr lang="it-IT" i="1" dirty="0">
                <a:solidFill>
                  <a:schemeClr val="tx1"/>
                </a:solidFill>
              </a:rPr>
              <a:t> ovunque lo storico e gli aggiornamenti) </a:t>
            </a:r>
          </a:p>
          <a:p>
            <a:pPr marL="457200" indent="-457200" algn="just">
              <a:buAutoNum type="arabicParenR"/>
            </a:pPr>
            <a:r>
              <a:rPr lang="it-IT" b="1" dirty="0">
                <a:solidFill>
                  <a:srgbClr val="FF0000"/>
                </a:solidFill>
              </a:rPr>
              <a:t>ECOCARDIOGRAMMI </a:t>
            </a:r>
            <a:r>
              <a:rPr lang="it-IT" i="1" dirty="0">
                <a:solidFill>
                  <a:schemeClr val="tx1"/>
                </a:solidFill>
              </a:rPr>
              <a:t>(referti ed immagini inviati e visualizzabili su server aziendale)</a:t>
            </a:r>
          </a:p>
          <a:p>
            <a:pPr marL="457200" indent="-457200" algn="just">
              <a:buAutoNum type="arabicParenR"/>
            </a:pPr>
            <a:r>
              <a:rPr lang="it-IT" b="1" dirty="0">
                <a:solidFill>
                  <a:srgbClr val="FF0000"/>
                </a:solidFill>
              </a:rPr>
              <a:t>HOLTER E TEST DA SFORZO </a:t>
            </a:r>
            <a:r>
              <a:rPr lang="it-IT" i="1" dirty="0">
                <a:solidFill>
                  <a:schemeClr val="tx1"/>
                </a:solidFill>
              </a:rPr>
              <a:t>(referti inviati su server aziendale)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4100"/>
            <a:ext cx="9144000" cy="60791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930" y="24352"/>
            <a:ext cx="1161770" cy="73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3519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090" y="630798"/>
            <a:ext cx="8041440" cy="1442674"/>
          </a:xfrm>
        </p:spPr>
        <p:txBody>
          <a:bodyPr/>
          <a:lstStyle/>
          <a:p>
            <a:r>
              <a:rPr lang="it-IT" sz="4400" b="1" u="sng" dirty="0">
                <a:solidFill>
                  <a:srgbClr val="FF0000"/>
                </a:solidFill>
              </a:rPr>
              <a:t>CARDIOLOGIA TERRITORIALE</a:t>
            </a:r>
            <a:r>
              <a:rPr lang="it-IT" b="1" i="1" u="sng" dirty="0">
                <a:solidFill>
                  <a:srgbClr val="FF0000"/>
                </a:solidFill>
              </a:rPr>
              <a:t>:</a:t>
            </a:r>
            <a:endParaRPr lang="it-IT" b="1" i="1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9275" y="1803399"/>
            <a:ext cx="7922372" cy="408342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it-IT" b="1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it-IT" b="1" i="1" dirty="0">
                <a:solidFill>
                  <a:schemeClr val="tx1"/>
                </a:solidFill>
              </a:rPr>
              <a:t>… inoltre …</a:t>
            </a:r>
          </a:p>
          <a:p>
            <a:pPr marL="0" indent="0" algn="just">
              <a:buNone/>
            </a:pPr>
            <a:endParaRPr lang="it-IT" sz="1600" b="1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it-IT" i="1" dirty="0">
                <a:solidFill>
                  <a:schemeClr val="tx1"/>
                </a:solidFill>
              </a:rPr>
              <a:t>Tutte le Case di Riposo del Territorio e dell’Altopiano sono state dotate di elettrocardiografi collegati in rete aziendale</a:t>
            </a:r>
          </a:p>
          <a:p>
            <a:pPr marL="0" indent="0" algn="just">
              <a:buNone/>
            </a:pPr>
            <a:r>
              <a:rPr lang="it-IT" i="1" dirty="0">
                <a:solidFill>
                  <a:schemeClr val="tx1"/>
                </a:solidFill>
              </a:rPr>
              <a:t>Tutti gli </a:t>
            </a:r>
            <a:r>
              <a:rPr lang="it-IT" b="1" u="sng" dirty="0">
                <a:solidFill>
                  <a:srgbClr val="FF0000"/>
                </a:solidFill>
              </a:rPr>
              <a:t>ELETTROCARDIOGRAMMI </a:t>
            </a:r>
            <a:r>
              <a:rPr lang="it-IT" i="1" dirty="0">
                <a:solidFill>
                  <a:schemeClr val="tx1"/>
                </a:solidFill>
              </a:rPr>
              <a:t>richiesti dai MMG per pazienti ricoverati vengono eseguiti dalle infermiere delle </a:t>
            </a:r>
            <a:r>
              <a:rPr lang="it-IT" i="1" u="sng" dirty="0">
                <a:solidFill>
                  <a:srgbClr val="FF0000"/>
                </a:solidFill>
              </a:rPr>
              <a:t>Case di Riposo, al letto del paziente, inviati per via telematica e refertati dalla Cardiologia Territoriale</a:t>
            </a:r>
            <a:r>
              <a:rPr lang="it-IT" i="1" dirty="0">
                <a:solidFill>
                  <a:schemeClr val="tx1"/>
                </a:solidFill>
              </a:rPr>
              <a:t> che offre  anche consulenza telefonica per la gestione clinica dei pazienti con il MMG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4100"/>
            <a:ext cx="9144000" cy="60791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930" y="24352"/>
            <a:ext cx="1161770" cy="73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0093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090" y="630798"/>
            <a:ext cx="8041440" cy="1442674"/>
          </a:xfrm>
        </p:spPr>
        <p:txBody>
          <a:bodyPr/>
          <a:lstStyle/>
          <a:p>
            <a:r>
              <a:rPr lang="it-IT" sz="4400" b="1" u="sng" dirty="0">
                <a:solidFill>
                  <a:srgbClr val="FF0000"/>
                </a:solidFill>
              </a:rPr>
              <a:t>CARDIOLOGIA TERRITORIALE</a:t>
            </a:r>
            <a:r>
              <a:rPr lang="it-IT" b="1" i="1" u="sng" dirty="0">
                <a:solidFill>
                  <a:srgbClr val="FF0000"/>
                </a:solidFill>
              </a:rPr>
              <a:t>:</a:t>
            </a:r>
            <a:endParaRPr lang="it-IT" b="1" i="1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9275" y="1803399"/>
            <a:ext cx="7922372" cy="40834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b="1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it-IT" b="1" i="1" dirty="0">
                <a:solidFill>
                  <a:schemeClr val="tx1"/>
                </a:solidFill>
              </a:rPr>
              <a:t>… inoltre …</a:t>
            </a:r>
          </a:p>
          <a:p>
            <a:pPr marL="0" indent="0" algn="just">
              <a:buNone/>
            </a:pPr>
            <a:endParaRPr lang="it-IT" sz="1100" b="1" i="1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it-IT" i="1" dirty="0">
                <a:solidFill>
                  <a:schemeClr val="tx1"/>
                </a:solidFill>
              </a:rPr>
              <a:t>alcune AFT (MMG associati) sono state dotate di elettrocardiografi collegati in rete aziendale </a:t>
            </a:r>
          </a:p>
          <a:p>
            <a:pPr algn="just">
              <a:buFontTx/>
              <a:buChar char="-"/>
            </a:pPr>
            <a:r>
              <a:rPr lang="it-IT" i="1" dirty="0">
                <a:solidFill>
                  <a:schemeClr val="tx1"/>
                </a:solidFill>
              </a:rPr>
              <a:t>gli </a:t>
            </a:r>
            <a:r>
              <a:rPr lang="it-IT" b="1" u="sng" dirty="0">
                <a:solidFill>
                  <a:srgbClr val="FF0000"/>
                </a:solidFill>
              </a:rPr>
              <a:t>ELETTROCARDIOGRAMMI </a:t>
            </a:r>
            <a:r>
              <a:rPr lang="it-IT" i="1" dirty="0">
                <a:solidFill>
                  <a:schemeClr val="tx1"/>
                </a:solidFill>
              </a:rPr>
              <a:t>richiesti dai MMG vengono eseguiti dalle infermiere presso </a:t>
            </a:r>
            <a:r>
              <a:rPr lang="it-IT" i="1" u="sng" dirty="0">
                <a:solidFill>
                  <a:srgbClr val="FF0000"/>
                </a:solidFill>
              </a:rPr>
              <a:t>gli ambulatori dei MMG associati ed inviati per via telematica</a:t>
            </a:r>
            <a:endParaRPr lang="it-IT" i="1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it-IT" i="1" dirty="0">
                <a:solidFill>
                  <a:schemeClr val="tx1"/>
                </a:solidFill>
              </a:rPr>
              <a:t>disponibile  consulenza telefonica per la gestione clinica dei pazienti con il MMG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9500"/>
            <a:ext cx="9144000" cy="60791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930" y="24352"/>
            <a:ext cx="1161770" cy="73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7612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090" y="630798"/>
            <a:ext cx="8041440" cy="1442674"/>
          </a:xfrm>
        </p:spPr>
        <p:txBody>
          <a:bodyPr/>
          <a:lstStyle/>
          <a:p>
            <a:r>
              <a:rPr lang="it-IT" sz="4400" b="1" u="sng" dirty="0">
                <a:solidFill>
                  <a:srgbClr val="FF0000"/>
                </a:solidFill>
              </a:rPr>
              <a:t>CARDIOLOGIA TERRITORIALE</a:t>
            </a:r>
            <a:r>
              <a:rPr lang="it-IT" b="1" i="1" u="sng" dirty="0">
                <a:solidFill>
                  <a:srgbClr val="FF0000"/>
                </a:solidFill>
              </a:rPr>
              <a:t>:</a:t>
            </a:r>
            <a:endParaRPr lang="it-IT" b="1" i="1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9275" y="1803399"/>
            <a:ext cx="7922372" cy="40834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b="1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it-IT" b="1" i="1" dirty="0">
                <a:solidFill>
                  <a:schemeClr val="tx1"/>
                </a:solidFill>
              </a:rPr>
              <a:t>… inoltre …</a:t>
            </a:r>
          </a:p>
          <a:p>
            <a:pPr marL="0" indent="0" algn="just">
              <a:buNone/>
            </a:pPr>
            <a:endParaRPr lang="it-IT" sz="1600" b="1" i="1" dirty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r>
              <a:rPr lang="it-IT" i="1" dirty="0"/>
              <a:t> si occupa totalmente delle prestazioni da effettuare a </a:t>
            </a:r>
            <a:r>
              <a:rPr lang="it-IT" b="1" u="sng" dirty="0">
                <a:solidFill>
                  <a:srgbClr val="FF0000"/>
                </a:solidFill>
              </a:rPr>
              <a:t>DOMICILIO</a:t>
            </a:r>
            <a:r>
              <a:rPr lang="it-IT" i="1" dirty="0"/>
              <a:t> che, oltre a </a:t>
            </a:r>
            <a:r>
              <a:rPr lang="it-IT" i="1" u="sng" dirty="0">
                <a:solidFill>
                  <a:srgbClr val="FF0000"/>
                </a:solidFill>
              </a:rPr>
              <a:t>visita cardiologica</a:t>
            </a:r>
            <a:r>
              <a:rPr lang="it-IT" i="1" dirty="0">
                <a:solidFill>
                  <a:srgbClr val="FF0000"/>
                </a:solidFill>
              </a:rPr>
              <a:t> </a:t>
            </a:r>
            <a:r>
              <a:rPr lang="it-IT" i="1" dirty="0"/>
              <a:t>con </a:t>
            </a:r>
            <a:r>
              <a:rPr lang="it-IT" i="1" dirty="0">
                <a:solidFill>
                  <a:srgbClr val="FF0000"/>
                </a:solidFill>
              </a:rPr>
              <a:t>e</a:t>
            </a:r>
            <a:r>
              <a:rPr lang="it-IT" i="1" u="sng" dirty="0">
                <a:solidFill>
                  <a:srgbClr val="FF0000"/>
                </a:solidFill>
              </a:rPr>
              <a:t>lettrocardiogramma</a:t>
            </a:r>
            <a:r>
              <a:rPr lang="it-IT" i="1" dirty="0"/>
              <a:t>, prevedono anche , se necessarie, l’applicazione dei </a:t>
            </a:r>
            <a:r>
              <a:rPr lang="it-IT" i="1" u="sng" dirty="0">
                <a:solidFill>
                  <a:srgbClr val="FF0000"/>
                </a:solidFill>
              </a:rPr>
              <a:t>monitoraggi Holter e pressori delle 24 or</a:t>
            </a:r>
            <a:r>
              <a:rPr lang="it-IT" i="1" dirty="0">
                <a:solidFill>
                  <a:srgbClr val="FF0000"/>
                </a:solidFill>
              </a:rPr>
              <a:t>e  </a:t>
            </a:r>
            <a:r>
              <a:rPr lang="it-IT" i="1" dirty="0"/>
              <a:t>e l’esecuzione dell’</a:t>
            </a:r>
            <a:r>
              <a:rPr lang="it-IT" i="1" u="sng" dirty="0" err="1">
                <a:solidFill>
                  <a:srgbClr val="FF0000"/>
                </a:solidFill>
              </a:rPr>
              <a:t>ecoscopia</a:t>
            </a:r>
            <a:r>
              <a:rPr lang="it-IT" i="1" dirty="0"/>
              <a:t> (quest’ultima ancora in via informale grazie al prestito di un ecografo palmare da parte degli “Amici del Cuore” di Bassano)</a:t>
            </a:r>
            <a:endParaRPr lang="it-IT" b="1" i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46800"/>
            <a:ext cx="9144000" cy="60791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930" y="24352"/>
            <a:ext cx="1161770" cy="73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4424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="1" u="sng" dirty="0">
                <a:solidFill>
                  <a:srgbClr val="FF0000"/>
                </a:solidFill>
              </a:rPr>
              <a:t>CARDIOLOGIA TERRITORIALE</a:t>
            </a:r>
            <a:r>
              <a:rPr lang="it-IT" b="1" i="1" u="sng" dirty="0">
                <a:solidFill>
                  <a:srgbClr val="FF0000"/>
                </a:solidFill>
              </a:rPr>
              <a:t>:</a:t>
            </a:r>
            <a:endParaRPr lang="it-IT" b="1" i="1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9275" y="1803399"/>
            <a:ext cx="7922372" cy="4083425"/>
          </a:xfrm>
        </p:spPr>
        <p:txBody>
          <a:bodyPr>
            <a:normAutofit/>
          </a:bodyPr>
          <a:lstStyle/>
          <a:p>
            <a:pPr marL="457200" indent="-457200" algn="just">
              <a:buAutoNum type="arabicParenR"/>
            </a:pPr>
            <a:endParaRPr lang="it-IT" b="1" dirty="0">
              <a:solidFill>
                <a:srgbClr val="FF0000"/>
              </a:solidFill>
            </a:endParaRPr>
          </a:p>
          <a:p>
            <a:pPr marL="457200" indent="-457200" algn="just">
              <a:buAutoNum type="arabicParenR"/>
            </a:pPr>
            <a:r>
              <a:rPr lang="it-IT" b="1" dirty="0">
                <a:solidFill>
                  <a:srgbClr val="FF0000"/>
                </a:solidFill>
              </a:rPr>
              <a:t>VISITA + ECG + ECOSCOPIA MIRATA </a:t>
            </a:r>
            <a:r>
              <a:rPr lang="it-IT" i="1" dirty="0">
                <a:solidFill>
                  <a:schemeClr val="tx1"/>
                </a:solidFill>
              </a:rPr>
              <a:t>(per valutazione morfologica,  ricerca danno d’organo , esenzione ticket)</a:t>
            </a:r>
          </a:p>
          <a:p>
            <a:pPr marL="457200" indent="-457200" algn="just">
              <a:buAutoNum type="arabicParenR"/>
            </a:pPr>
            <a:r>
              <a:rPr lang="it-IT" b="1" dirty="0">
                <a:solidFill>
                  <a:srgbClr val="FF0000"/>
                </a:solidFill>
              </a:rPr>
              <a:t>ESECUZIONE RICHIESTE ACCERTAMENTI </a:t>
            </a:r>
            <a:r>
              <a:rPr lang="it-IT" i="1" dirty="0">
                <a:solidFill>
                  <a:schemeClr val="tx1"/>
                </a:solidFill>
              </a:rPr>
              <a:t>(con impegnative per eventuali holter, test da sforzo, rivalutazioni) </a:t>
            </a:r>
          </a:p>
          <a:p>
            <a:pPr marL="457200" indent="-457200" algn="just">
              <a:buAutoNum type="arabicParenR"/>
            </a:pPr>
            <a:r>
              <a:rPr lang="it-IT" b="1" dirty="0">
                <a:solidFill>
                  <a:srgbClr val="FF0000"/>
                </a:solidFill>
              </a:rPr>
              <a:t>ESECUZIONE RICHIESTE CONTROLLI </a:t>
            </a:r>
            <a:r>
              <a:rPr lang="it-IT" i="1" dirty="0">
                <a:solidFill>
                  <a:schemeClr val="tx1"/>
                </a:solidFill>
              </a:rPr>
              <a:t>(quando necessari e definendo i tempi per il controllo)</a:t>
            </a:r>
          </a:p>
          <a:p>
            <a:pPr marL="457200" indent="-457200" algn="just">
              <a:buAutoNum type="arabicParenR"/>
            </a:pPr>
            <a:r>
              <a:rPr lang="it-IT" b="1" dirty="0">
                <a:solidFill>
                  <a:srgbClr val="FF0000"/>
                </a:solidFill>
              </a:rPr>
              <a:t>REINVIO AL MMG PER PROSECUZIONE  FOLLOW UP 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46800"/>
            <a:ext cx="9144000" cy="60791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930" y="24352"/>
            <a:ext cx="1161770" cy="73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4189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u="sng" dirty="0">
                <a:solidFill>
                  <a:srgbClr val="FF0000"/>
                </a:solidFill>
              </a:rPr>
              <a:t>SELEZIONE DEI PAZIENTI:</a:t>
            </a:r>
            <a:endParaRPr lang="it-IT" b="1" i="1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it-IT" sz="2800" b="1" dirty="0"/>
          </a:p>
          <a:p>
            <a:pPr marL="0" indent="0" algn="just">
              <a:buNone/>
            </a:pPr>
            <a:r>
              <a:rPr lang="it-IT" sz="2800" b="1" u="sng" dirty="0">
                <a:solidFill>
                  <a:srgbClr val="FF0000"/>
                </a:solidFill>
              </a:rPr>
              <a:t>MMG </a:t>
            </a:r>
            <a:r>
              <a:rPr lang="it-IT" sz="2800" b="1" dirty="0"/>
              <a:t>IDENTIFICA ED INVIA A VISITA PRESSO LA </a:t>
            </a:r>
            <a:r>
              <a:rPr lang="it-IT" sz="2800" b="1" u="sng" dirty="0">
                <a:solidFill>
                  <a:srgbClr val="FF0000"/>
                </a:solidFill>
              </a:rPr>
              <a:t>CARDIOLOGIA TERRITORIALE</a:t>
            </a:r>
            <a:r>
              <a:rPr lang="it-IT" sz="2800" b="1" dirty="0">
                <a:solidFill>
                  <a:srgbClr val="FF0000"/>
                </a:solidFill>
              </a:rPr>
              <a:t> </a:t>
            </a:r>
            <a:r>
              <a:rPr lang="it-IT" sz="2800" b="1" dirty="0"/>
              <a:t>I PAZIENTI SELEZIONATI PER:</a:t>
            </a:r>
          </a:p>
          <a:p>
            <a:pPr marL="0" indent="0">
              <a:buNone/>
            </a:pPr>
            <a:r>
              <a:rPr lang="it-IT" sz="2800" b="1" dirty="0"/>
              <a:t>- </a:t>
            </a:r>
            <a:r>
              <a:rPr lang="it-IT" sz="2800" b="1" dirty="0">
                <a:solidFill>
                  <a:srgbClr val="FF0000"/>
                </a:solidFill>
              </a:rPr>
              <a:t>ALTO RISCHIO CARDIOVASCOLARE</a:t>
            </a:r>
          </a:p>
          <a:p>
            <a:pPr marL="0" indent="0">
              <a:buNone/>
            </a:pPr>
            <a:r>
              <a:rPr lang="it-IT" sz="2800" b="1" dirty="0"/>
              <a:t>- </a:t>
            </a:r>
            <a:r>
              <a:rPr lang="it-IT" sz="2800" b="1" dirty="0">
                <a:solidFill>
                  <a:schemeClr val="tx1"/>
                </a:solidFill>
              </a:rPr>
              <a:t>(</a:t>
            </a:r>
            <a:r>
              <a:rPr lang="it-IT" sz="2800" b="1" dirty="0" err="1">
                <a:solidFill>
                  <a:schemeClr val="tx1"/>
                </a:solidFill>
              </a:rPr>
              <a:t>ev</a:t>
            </a:r>
            <a:r>
              <a:rPr lang="it-IT" sz="2800" b="1" dirty="0">
                <a:solidFill>
                  <a:schemeClr val="tx1"/>
                </a:solidFill>
              </a:rPr>
              <a:t>. ESENZIONE TICKET)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4121"/>
            <a:ext cx="9144000" cy="60791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930" y="24352"/>
            <a:ext cx="1161770" cy="73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948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4" descr="onda_acqu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1186" y="1600200"/>
            <a:ext cx="6538452" cy="4343400"/>
          </a:xfrm>
        </p:spPr>
      </p:pic>
      <p:sp>
        <p:nvSpPr>
          <p:cNvPr id="7" name="Ovale 6"/>
          <p:cNvSpPr/>
          <p:nvPr/>
        </p:nvSpPr>
        <p:spPr>
          <a:xfrm>
            <a:off x="3460651" y="3502855"/>
            <a:ext cx="1589651" cy="11324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prstClr val="white"/>
                </a:solidFill>
                <a:latin typeface="News Gothic MT"/>
              </a:rPr>
              <a:t>2012</a:t>
            </a:r>
          </a:p>
          <a:p>
            <a:pPr algn="ctr"/>
            <a:r>
              <a:rPr lang="it-IT" sz="1600" b="1" dirty="0">
                <a:solidFill>
                  <a:prstClr val="white"/>
                </a:solidFill>
                <a:latin typeface="News Gothic MT"/>
              </a:rPr>
              <a:t>Progetto Rialto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2200"/>
            <a:ext cx="9144000" cy="607911"/>
          </a:xfrm>
          <a:prstGeom prst="rect">
            <a:avLst/>
          </a:prstGeom>
        </p:spPr>
      </p:pic>
      <p:pic>
        <p:nvPicPr>
          <p:cNvPr id="10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381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Questo documento nasce dalla </a:t>
            </a:r>
            <a:r>
              <a:rPr lang="it-IT" dirty="0">
                <a:solidFill>
                  <a:srgbClr val="FF0000"/>
                </a:solidFill>
              </a:rPr>
              <a:t>cardiologia ospedaliera</a:t>
            </a:r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7400" y="2038388"/>
            <a:ext cx="7467600" cy="3816312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it-IT" sz="2500" dirty="0"/>
              <a:t>“per migliorare e uniformare gli standard dell’offerta specialistica, </a:t>
            </a:r>
          </a:p>
          <a:p>
            <a:pPr algn="just">
              <a:buFontTx/>
              <a:buChar char="-"/>
            </a:pPr>
            <a:r>
              <a:rPr lang="it-IT" sz="2500" dirty="0"/>
              <a:t>con la consapevolezza che la gestione dello scompenso </a:t>
            </a:r>
            <a:r>
              <a:rPr lang="it-IT" sz="2500" b="1" dirty="0">
                <a:solidFill>
                  <a:srgbClr val="FF0000"/>
                </a:solidFill>
              </a:rPr>
              <a:t>travalica la collocazione ospedaliera</a:t>
            </a:r>
            <a:r>
              <a:rPr lang="it-IT" sz="2500" dirty="0">
                <a:solidFill>
                  <a:srgbClr val="FF0000"/>
                </a:solidFill>
              </a:rPr>
              <a:t>,</a:t>
            </a:r>
          </a:p>
          <a:p>
            <a:pPr algn="just">
              <a:buFontTx/>
              <a:buChar char="-"/>
            </a:pPr>
            <a:r>
              <a:rPr lang="it-IT" sz="2500" dirty="0"/>
              <a:t>riconoscendo quindi che è necessaria l</a:t>
            </a:r>
            <a:r>
              <a:rPr lang="it-IT" sz="2500" b="1" dirty="0">
                <a:solidFill>
                  <a:srgbClr val="FF0000"/>
                </a:solidFill>
              </a:rPr>
              <a:t>’integrazione </a:t>
            </a:r>
            <a:r>
              <a:rPr lang="it-IT" sz="2500" dirty="0"/>
              <a:t>con le </a:t>
            </a:r>
            <a:r>
              <a:rPr lang="it-IT" sz="2500" dirty="0" err="1"/>
              <a:t>societa</a:t>
            </a:r>
            <a:r>
              <a:rPr lang="it-IT" sz="2500" dirty="0"/>
              <a:t>̀ scientifiche espressione di tutte le altre </a:t>
            </a:r>
            <a:r>
              <a:rPr lang="it-IT" sz="2500" dirty="0" err="1"/>
              <a:t>professionalita</a:t>
            </a:r>
            <a:r>
              <a:rPr lang="it-IT" sz="2500" dirty="0"/>
              <a:t>̀ attive nella cura di questi pazienti, sul </a:t>
            </a:r>
            <a:r>
              <a:rPr lang="it-IT" sz="2500" b="1" dirty="0">
                <a:solidFill>
                  <a:srgbClr val="FF0000"/>
                </a:solidFill>
              </a:rPr>
              <a:t>territorio,</a:t>
            </a:r>
            <a:r>
              <a:rPr lang="it-IT" sz="2500" dirty="0"/>
              <a:t> negli ospedali e nella formazione specialistica. “</a:t>
            </a:r>
          </a:p>
          <a:p>
            <a:pPr algn="just">
              <a:buFontTx/>
              <a:buChar char="-"/>
            </a:pPr>
            <a:endParaRPr lang="it-IT" sz="2500" dirty="0"/>
          </a:p>
          <a:p>
            <a:endParaRPr lang="it-IT" sz="2500" dirty="0"/>
          </a:p>
        </p:txBody>
      </p:sp>
      <p:pic>
        <p:nvPicPr>
          <p:cNvPr id="5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46800"/>
            <a:ext cx="9144000" cy="60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86530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onda_acqu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1186" y="1600200"/>
            <a:ext cx="6538452" cy="4343400"/>
          </a:xfrm>
        </p:spPr>
      </p:pic>
      <p:sp>
        <p:nvSpPr>
          <p:cNvPr id="6" name="Ovale 5"/>
          <p:cNvSpPr/>
          <p:nvPr/>
        </p:nvSpPr>
        <p:spPr>
          <a:xfrm>
            <a:off x="3460651" y="3502855"/>
            <a:ext cx="1589651" cy="11324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prstClr val="white"/>
                </a:solidFill>
                <a:latin typeface="News Gothic MT"/>
              </a:rPr>
              <a:t>2013</a:t>
            </a:r>
          </a:p>
          <a:p>
            <a:pPr algn="ctr"/>
            <a:r>
              <a:rPr lang="it-IT" sz="1600" b="1" dirty="0">
                <a:solidFill>
                  <a:prstClr val="white"/>
                </a:solidFill>
                <a:latin typeface="News Gothic MT"/>
              </a:rPr>
              <a:t>Progetto Rialto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0089"/>
            <a:ext cx="9144000" cy="607911"/>
          </a:xfrm>
          <a:prstGeom prst="rect">
            <a:avLst/>
          </a:prstGeom>
        </p:spPr>
      </p:pic>
      <p:pic>
        <p:nvPicPr>
          <p:cNvPr id="9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5883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r>
              <a:rPr lang="it-IT" sz="4400" dirty="0">
                <a:solidFill>
                  <a:schemeClr val="tx1"/>
                </a:solidFill>
              </a:rPr>
              <a:t>STRATIFICAZIONE</a:t>
            </a:r>
            <a:br>
              <a:rPr lang="it-IT" sz="4400" dirty="0">
                <a:solidFill>
                  <a:schemeClr val="tx1"/>
                </a:solidFill>
              </a:rPr>
            </a:br>
            <a:r>
              <a:rPr lang="it-IT" sz="4400" dirty="0">
                <a:solidFill>
                  <a:schemeClr val="tx1"/>
                </a:solidFill>
              </a:rPr>
              <a:t> DEL RISCHIO</a:t>
            </a:r>
          </a:p>
        </p:txBody>
      </p:sp>
      <p:pic>
        <p:nvPicPr>
          <p:cNvPr id="6" name="Segnaposto contenuto 5" descr="ESTRATTO RIALT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9994" y="161540"/>
            <a:ext cx="1173562" cy="1282992"/>
          </a:xfrm>
        </p:spPr>
      </p:pic>
      <p:sp>
        <p:nvSpPr>
          <p:cNvPr id="7" name="Rettangolo 6"/>
          <p:cNvSpPr/>
          <p:nvPr/>
        </p:nvSpPr>
        <p:spPr>
          <a:xfrm>
            <a:off x="2003555" y="1786598"/>
            <a:ext cx="6587995" cy="403742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>
                <a:solidFill>
                  <a:schemeClr val="tx1"/>
                </a:solidFill>
                <a:latin typeface="News Gothic MT"/>
              </a:rPr>
              <a:t>RI. ALTO</a:t>
            </a:r>
          </a:p>
          <a:p>
            <a:pPr algn="ctr"/>
            <a:r>
              <a:rPr lang="it-IT" u="sng" dirty="0">
                <a:solidFill>
                  <a:srgbClr val="FF0000"/>
                </a:solidFill>
                <a:latin typeface="News Gothic MT"/>
              </a:rPr>
              <a:t>PROGETTO SCUOLA VENETA DI MEDICINA GENERALE</a:t>
            </a:r>
          </a:p>
          <a:p>
            <a:pPr algn="ctr"/>
            <a:endParaRPr lang="it-IT" dirty="0">
              <a:solidFill>
                <a:schemeClr val="tx1"/>
              </a:solidFill>
              <a:latin typeface="News Gothic MT"/>
            </a:endParaRPr>
          </a:p>
          <a:p>
            <a:pPr algn="ctr"/>
            <a:r>
              <a:rPr lang="it-IT" b="1" u="sng" dirty="0">
                <a:solidFill>
                  <a:schemeClr val="tx1"/>
                </a:solidFill>
                <a:latin typeface="News Gothic MT"/>
              </a:rPr>
              <a:t>AUDIT SULL’ALTO RISCHIO CARDIOVASCOLARE</a:t>
            </a:r>
          </a:p>
          <a:p>
            <a:pPr algn="ctr"/>
            <a:r>
              <a:rPr lang="it-IT" b="1" u="sng" dirty="0">
                <a:solidFill>
                  <a:schemeClr val="tx1"/>
                </a:solidFill>
                <a:latin typeface="News Gothic MT"/>
              </a:rPr>
              <a:t> IN MEDICINA</a:t>
            </a:r>
          </a:p>
          <a:p>
            <a:pPr>
              <a:buFont typeface="Arial" pitchFamily="34" charset="0"/>
              <a:buChar char="•"/>
            </a:pPr>
            <a:r>
              <a:rPr lang="it-IT" dirty="0">
                <a:solidFill>
                  <a:srgbClr val="FF0000"/>
                </a:solidFill>
                <a:latin typeface="News Gothic MT"/>
              </a:rPr>
              <a:t>01/03/2011 : AVVIO PROGETTO</a:t>
            </a:r>
          </a:p>
          <a:p>
            <a:pPr algn="just">
              <a:buFont typeface="Arial" pitchFamily="34" charset="0"/>
              <a:buChar char="•"/>
            </a:pPr>
            <a:r>
              <a:rPr lang="it-IT" dirty="0">
                <a:solidFill>
                  <a:schemeClr val="tx1"/>
                </a:solidFill>
                <a:latin typeface="News Gothic MT"/>
              </a:rPr>
              <a:t>Organizzati  6 Eventi formativi per ogni provincia nel Veneto, accreditati con 30 crediti ECM</a:t>
            </a:r>
          </a:p>
          <a:p>
            <a:pPr algn="just">
              <a:buFont typeface="Arial" pitchFamily="34" charset="0"/>
              <a:buChar char="•"/>
            </a:pPr>
            <a:r>
              <a:rPr lang="it-IT" b="1" u="sng" dirty="0">
                <a:solidFill>
                  <a:srgbClr val="FF0000"/>
                </a:solidFill>
                <a:latin typeface="News Gothic MT"/>
              </a:rPr>
              <a:t>Corretto uso della Cartella Clinica Informatizzata</a:t>
            </a:r>
          </a:p>
          <a:p>
            <a:pPr algn="just">
              <a:buFont typeface="Arial" pitchFamily="34" charset="0"/>
              <a:buChar char="•"/>
            </a:pPr>
            <a:r>
              <a:rPr lang="it-IT" u="sng" dirty="0">
                <a:solidFill>
                  <a:schemeClr val="tx1"/>
                </a:solidFill>
                <a:latin typeface="News Gothic MT"/>
              </a:rPr>
              <a:t>Senza </a:t>
            </a:r>
            <a:r>
              <a:rPr lang="it-IT" b="1" u="sng" dirty="0">
                <a:solidFill>
                  <a:srgbClr val="FF0000"/>
                </a:solidFill>
                <a:latin typeface="News Gothic MT"/>
              </a:rPr>
              <a:t>registrazione e valutazione indicatori</a:t>
            </a:r>
            <a:r>
              <a:rPr lang="it-IT" u="sng" dirty="0">
                <a:solidFill>
                  <a:schemeClr val="tx1"/>
                </a:solidFill>
                <a:latin typeface="News Gothic MT"/>
              </a:rPr>
              <a:t> non sappiamo se  stiamo curando bene i nostri pazienti</a:t>
            </a:r>
          </a:p>
          <a:p>
            <a:pPr algn="just">
              <a:buFont typeface="Arial" pitchFamily="34" charset="0"/>
              <a:buChar char="•"/>
            </a:pPr>
            <a:r>
              <a:rPr lang="it-IT" dirty="0">
                <a:solidFill>
                  <a:schemeClr val="tx1"/>
                </a:solidFill>
                <a:latin typeface="News Gothic MT"/>
              </a:rPr>
              <a:t>Un piccolo miglioramento di perfomance professionale per ogni MMG contribuirebbe a migliaia di eventi cardiovascolari evitati ogni anno in Italia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50089"/>
            <a:ext cx="9144000" cy="607911"/>
          </a:xfrm>
          <a:prstGeom prst="rect">
            <a:avLst/>
          </a:prstGeom>
        </p:spPr>
      </p:pic>
      <p:pic>
        <p:nvPicPr>
          <p:cNvPr id="9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639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it-IT" sz="3600" b="1" dirty="0">
                <a:solidFill>
                  <a:schemeClr val="tx1"/>
                </a:solidFill>
              </a:rPr>
              <a:t>Definizione di Alto Rischio Cardiovascolare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it-IT" b="1" dirty="0"/>
              <a:t>Si considerano ad Alto Rischio Cardiovascolare i pazienti con almeno una di queste caratteristiche:</a:t>
            </a:r>
          </a:p>
          <a:p>
            <a:pPr>
              <a:buNone/>
            </a:pPr>
            <a:endParaRPr lang="it-IT" b="1" dirty="0"/>
          </a:p>
          <a:p>
            <a:r>
              <a:rPr lang="it-IT" dirty="0"/>
              <a:t>Presenza di malattia CV manifesta</a:t>
            </a:r>
          </a:p>
          <a:p>
            <a:r>
              <a:rPr lang="it-IT" dirty="0"/>
              <a:t>Danno renale ( GFR stimata &lt; 60 ml/min e/o </a:t>
            </a:r>
            <a:r>
              <a:rPr lang="it-IT" dirty="0">
                <a:solidFill>
                  <a:srgbClr val="FF0000"/>
                </a:solidFill>
              </a:rPr>
              <a:t>micro/macroalbuminuria </a:t>
            </a:r>
            <a:r>
              <a:rPr lang="it-IT" dirty="0"/>
              <a:t>adeguatamente  accertate e riconfermate</a:t>
            </a:r>
          </a:p>
          <a:p>
            <a:r>
              <a:rPr lang="it-IT" dirty="0"/>
              <a:t>Diabete Mellito tipo 2</a:t>
            </a:r>
          </a:p>
          <a:p>
            <a:r>
              <a:rPr lang="it-IT" dirty="0"/>
              <a:t>Ipertensione Arteriosa con diagnosi </a:t>
            </a:r>
            <a:r>
              <a:rPr lang="it-IT" dirty="0" err="1"/>
              <a:t>ECGrafica</a:t>
            </a:r>
            <a:r>
              <a:rPr lang="it-IT" dirty="0"/>
              <a:t> IV SX</a:t>
            </a:r>
          </a:p>
        </p:txBody>
      </p:sp>
      <p:pic>
        <p:nvPicPr>
          <p:cNvPr id="2050" name="DefaultOcx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1" name="HTMLSubmit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49521"/>
            <a:ext cx="9144000" cy="607911"/>
          </a:xfrm>
          <a:prstGeom prst="rect">
            <a:avLst/>
          </a:prstGeom>
        </p:spPr>
      </p:pic>
      <p:pic>
        <p:nvPicPr>
          <p:cNvPr id="8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7676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3200" i="1" dirty="0">
                <a:solidFill>
                  <a:schemeClr val="tx1"/>
                </a:solidFill>
              </a:rPr>
              <a:t>Può aiutare nella </a:t>
            </a:r>
            <a:r>
              <a:rPr lang="it-IT" sz="3200" i="1" u="sng" dirty="0">
                <a:solidFill>
                  <a:srgbClr val="FF0000"/>
                </a:solidFill>
              </a:rPr>
              <a:t>stratificazione del rischio: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72628"/>
            <a:ext cx="7467600" cy="39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200" i="1" dirty="0">
                <a:solidFill>
                  <a:schemeClr val="tx1"/>
                </a:solidFill>
              </a:rPr>
              <a:t>La misurazione di </a:t>
            </a:r>
            <a:r>
              <a:rPr lang="it-IT" sz="3200" i="1" dirty="0">
                <a:solidFill>
                  <a:srgbClr val="FF0000"/>
                </a:solidFill>
              </a:rPr>
              <a:t>BNP e proteina C reattiva </a:t>
            </a:r>
            <a:endParaRPr lang="it-IT" sz="3200" i="1" dirty="0"/>
          </a:p>
          <a:p>
            <a:pPr marL="0" indent="0" algn="just">
              <a:buNone/>
            </a:pPr>
            <a:r>
              <a:rPr lang="it-IT" sz="3200" i="1" dirty="0"/>
              <a:t>La </a:t>
            </a:r>
            <a:r>
              <a:rPr lang="it-IT" sz="3200" i="1" dirty="0" err="1">
                <a:solidFill>
                  <a:srgbClr val="FF0000"/>
                </a:solidFill>
              </a:rPr>
              <a:t>microalbuminuria</a:t>
            </a:r>
            <a:r>
              <a:rPr lang="it-IT" sz="3200" i="1" dirty="0"/>
              <a:t> che può essere valutata per identificare i pazienti ad alto rischio cardiovascolare per i quali è opportuno </a:t>
            </a:r>
            <a:r>
              <a:rPr lang="it-IT" sz="3200" i="1" u="sng" dirty="0">
                <a:solidFill>
                  <a:srgbClr val="FF0000"/>
                </a:solidFill>
              </a:rPr>
              <a:t>utilizzare strategie preventive e terapeutiche maggiori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9544"/>
            <a:ext cx="9144000" cy="607911"/>
          </a:xfrm>
          <a:prstGeom prst="rect">
            <a:avLst/>
          </a:prstGeom>
        </p:spPr>
      </p:pic>
      <p:pic>
        <p:nvPicPr>
          <p:cNvPr id="8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13315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436562"/>
            <a:ext cx="8053168" cy="1697037"/>
          </a:xfrm>
        </p:spPr>
        <p:txBody>
          <a:bodyPr/>
          <a:lstStyle/>
          <a:p>
            <a:pPr algn="l"/>
            <a:r>
              <a:rPr lang="it-IT" sz="2400" i="1" dirty="0">
                <a:solidFill>
                  <a:srgbClr val="FF0000"/>
                </a:solidFill>
              </a:rPr>
              <a:t/>
            </a:r>
            <a:br>
              <a:rPr lang="it-IT" sz="2400" i="1" dirty="0">
                <a:solidFill>
                  <a:srgbClr val="FF0000"/>
                </a:solidFill>
              </a:rPr>
            </a:br>
            <a:r>
              <a:rPr lang="it-IT" sz="2400" i="1" dirty="0">
                <a:solidFill>
                  <a:srgbClr val="FF0000"/>
                </a:solidFill>
              </a:rPr>
              <a:t>ABC </a:t>
            </a:r>
            <a:r>
              <a:rPr lang="it-IT" sz="2400" i="1" dirty="0" err="1">
                <a:solidFill>
                  <a:srgbClr val="FF0000"/>
                </a:solidFill>
              </a:rPr>
              <a:t>Study</a:t>
            </a:r>
            <a:r>
              <a:rPr lang="it-IT" sz="2400" i="1" dirty="0">
                <a:solidFill>
                  <a:srgbClr val="FF0000"/>
                </a:solidFill>
              </a:rPr>
              <a:t> On </a:t>
            </a:r>
            <a:r>
              <a:rPr lang="it-IT" sz="2400" i="1" dirty="0" err="1">
                <a:solidFill>
                  <a:srgbClr val="FF0000"/>
                </a:solidFill>
              </a:rPr>
              <a:t>Heart</a:t>
            </a:r>
            <a:r>
              <a:rPr lang="it-IT" sz="2400" i="1" dirty="0">
                <a:solidFill>
                  <a:srgbClr val="FF0000"/>
                </a:solidFill>
              </a:rPr>
              <a:t> </a:t>
            </a:r>
            <a:r>
              <a:rPr lang="it-IT" sz="2400" i="1" dirty="0" err="1">
                <a:solidFill>
                  <a:srgbClr val="FF0000"/>
                </a:solidFill>
              </a:rPr>
              <a:t>Disease</a:t>
            </a:r>
            <a:r>
              <a:rPr lang="it-IT" sz="2400" i="1" dirty="0">
                <a:solidFill>
                  <a:srgbClr val="FF0000"/>
                </a:solidFill>
              </a:rPr>
              <a:t> – a Veneto </a:t>
            </a:r>
            <a:r>
              <a:rPr lang="it-IT" sz="2400" i="1" dirty="0" err="1">
                <a:solidFill>
                  <a:srgbClr val="FF0000"/>
                </a:solidFill>
              </a:rPr>
              <a:t>Region</a:t>
            </a:r>
            <a:r>
              <a:rPr lang="it-IT" sz="2400" i="1" dirty="0">
                <a:solidFill>
                  <a:srgbClr val="FF0000"/>
                </a:solidFill>
              </a:rPr>
              <a:t> Project </a:t>
            </a:r>
            <a:br>
              <a:rPr lang="it-IT" sz="2400" i="1" dirty="0">
                <a:solidFill>
                  <a:srgbClr val="FF0000"/>
                </a:solidFill>
              </a:rPr>
            </a:br>
            <a:r>
              <a:rPr lang="it-IT" sz="2400" i="1" dirty="0">
                <a:solidFill>
                  <a:srgbClr val="FF0000"/>
                </a:solidFill>
              </a:rPr>
              <a:t>Berton et al. AHA, Los Angeles 2001</a:t>
            </a:r>
            <a:r>
              <a:rPr lang="it-IT" sz="2400" i="1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200" i="1" dirty="0"/>
              <a:t>… basandoci su studi di </a:t>
            </a:r>
            <a:r>
              <a:rPr lang="it-IT" sz="3200" i="1" dirty="0" err="1"/>
              <a:t>follow</a:t>
            </a:r>
            <a:r>
              <a:rPr lang="it-IT" sz="3200" i="1" dirty="0"/>
              <a:t> up a lungo termine dopo sindrome coronarica acuta la microalbuminuria può rappresentare un marker che può riflettere i cambiamenti che avvengono e che possono indicare la </a:t>
            </a:r>
            <a:r>
              <a:rPr lang="it-IT" sz="3200" i="1" dirty="0">
                <a:solidFill>
                  <a:srgbClr val="FF0000"/>
                </a:solidFill>
              </a:rPr>
              <a:t>severità dell’infiammazione</a:t>
            </a:r>
            <a:r>
              <a:rPr lang="it-IT" sz="3200" i="1" dirty="0"/>
              <a:t> e lo </a:t>
            </a:r>
            <a:r>
              <a:rPr lang="it-IT" sz="3200" i="1" dirty="0">
                <a:solidFill>
                  <a:srgbClr val="FF0000"/>
                </a:solidFill>
              </a:rPr>
              <a:t>sviluppo dell’insufficienza cardiaca</a:t>
            </a:r>
            <a:r>
              <a:rPr lang="it-IT" sz="3200" i="1" dirty="0"/>
              <a:t>…</a:t>
            </a:r>
          </a:p>
        </p:txBody>
      </p:sp>
      <p:pic>
        <p:nvPicPr>
          <p:cNvPr id="3074" name="DefaultOcx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75" name="HTMLSubmit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34100"/>
            <a:ext cx="9144000" cy="60791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556000" y="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10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04385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81000"/>
            <a:ext cx="7772400" cy="1424341"/>
          </a:xfrm>
        </p:spPr>
        <p:txBody>
          <a:bodyPr/>
          <a:lstStyle/>
          <a:p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 rot="330603">
            <a:off x="2897073" y="2849525"/>
            <a:ext cx="5591463" cy="3753368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PRINCIPALI CONTENUTI DI UN </a:t>
            </a:r>
            <a:r>
              <a:rPr lang="it-IT" sz="2800" b="1" dirty="0">
                <a:solidFill>
                  <a:srgbClr val="FF0000"/>
                </a:solidFill>
              </a:rPr>
              <a:t>PDTA </a:t>
            </a:r>
            <a:r>
              <a:rPr lang="it-IT" sz="2800" dirty="0">
                <a:solidFill>
                  <a:srgbClr val="FF0000"/>
                </a:solidFill>
              </a:rPr>
              <a:t>AZIENDALE</a:t>
            </a:r>
            <a:r>
              <a:rPr lang="it-IT" sz="2800" dirty="0"/>
              <a:t> </a:t>
            </a:r>
          </a:p>
          <a:p>
            <a:r>
              <a:rPr lang="it-IT" sz="2800" dirty="0">
                <a:solidFill>
                  <a:srgbClr val="F45B33"/>
                </a:solidFill>
              </a:rPr>
              <a:t>5 giugno 2014</a:t>
            </a:r>
            <a:endParaRPr lang="it-IT" dirty="0">
              <a:solidFill>
                <a:srgbClr val="F45B33"/>
              </a:solidFill>
            </a:endParaRPr>
          </a:p>
          <a:p>
            <a:endParaRPr lang="it-IT" sz="2400" b="1" i="1" dirty="0"/>
          </a:p>
          <a:p>
            <a:r>
              <a:rPr lang="it-IT" sz="2000" b="1" dirty="0">
                <a:solidFill>
                  <a:srgbClr val="F45B33"/>
                </a:solidFill>
              </a:rPr>
              <a:t>FIORELLA CAVUTO – GIAMPAOLO RASOTTO</a:t>
            </a:r>
          </a:p>
          <a:p>
            <a:r>
              <a:rPr lang="it-IT" sz="2000" b="1" dirty="0">
                <a:solidFill>
                  <a:srgbClr val="F45B33"/>
                </a:solidFill>
              </a:rPr>
              <a:t>AZIENDA ULSS 3 – BASSANO DEL GRAPPA</a:t>
            </a:r>
          </a:p>
          <a:p>
            <a:endParaRPr lang="it-IT" sz="2800" b="1" dirty="0">
              <a:solidFill>
                <a:srgbClr val="F45B33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45876">
            <a:off x="687505" y="4133668"/>
            <a:ext cx="2142840" cy="135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0089"/>
            <a:ext cx="9144000" cy="607911"/>
          </a:xfrm>
          <a:prstGeom prst="rect">
            <a:avLst/>
          </a:prstGeom>
        </p:spPr>
      </p:pic>
      <p:pic>
        <p:nvPicPr>
          <p:cNvPr id="8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91604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51280" y="436562"/>
            <a:ext cx="8041440" cy="1938337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it-IT" b="1" u="sng" dirty="0">
                <a:solidFill>
                  <a:srgbClr val="FF0000"/>
                </a:solidFill>
              </a:rPr>
              <a:t>PDTA </a:t>
            </a:r>
            <a:br>
              <a:rPr lang="it-IT" b="1" u="sng" dirty="0">
                <a:solidFill>
                  <a:srgbClr val="FF0000"/>
                </a:solidFill>
              </a:rPr>
            </a:br>
            <a:r>
              <a:rPr lang="it-IT" b="1" u="sng" dirty="0">
                <a:solidFill>
                  <a:srgbClr val="FF0000"/>
                </a:solidFill>
              </a:rPr>
              <a:t>SCOMPENSO CARDIACO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it-IT" sz="2800" dirty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it-IT" sz="2800" b="1" dirty="0"/>
              <a:t>   </a:t>
            </a:r>
            <a:r>
              <a:rPr lang="it-IT" sz="4000" b="1" u="sng" dirty="0">
                <a:solidFill>
                  <a:srgbClr val="FF0000"/>
                </a:solidFill>
              </a:rPr>
              <a:t>05/06/2014 </a:t>
            </a:r>
            <a:r>
              <a:rPr lang="it-IT" sz="4000" b="1" dirty="0"/>
              <a:t>CONVEGNO PER I MEDICI DI MEDICINA GENERALE CON LO SCOPO DI ESPORRE IL RISULTATO DEL LAVORO EFFETTUATO DAL GRUPPO</a:t>
            </a:r>
            <a:r>
              <a:rPr lang="it-IT" sz="4000" b="1" u="sng" dirty="0"/>
              <a:t> </a:t>
            </a:r>
            <a:r>
              <a:rPr lang="it-IT" sz="4000" b="1" dirty="0"/>
              <a:t> (MMG, SAI, OSPEDALIERI) E CONSEGNATO ALLA DIREZIONE</a:t>
            </a:r>
            <a:endParaRPr lang="it-IT" sz="2800" b="1" dirty="0"/>
          </a:p>
          <a:p>
            <a:pPr>
              <a:lnSpc>
                <a:spcPct val="90000"/>
              </a:lnSpc>
              <a:buFontTx/>
              <a:buNone/>
            </a:pPr>
            <a:endParaRPr lang="it-IT" sz="2800" b="1" dirty="0"/>
          </a:p>
          <a:p>
            <a:pPr>
              <a:lnSpc>
                <a:spcPct val="90000"/>
              </a:lnSpc>
              <a:buFontTx/>
              <a:buNone/>
            </a:pPr>
            <a:endParaRPr lang="it-IT" sz="2800" b="1" dirty="0"/>
          </a:p>
          <a:p>
            <a:pPr>
              <a:lnSpc>
                <a:spcPct val="90000"/>
              </a:lnSpc>
            </a:pPr>
            <a:endParaRPr lang="it-IT" sz="28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4100"/>
            <a:ext cx="9144000" cy="607911"/>
          </a:xfrm>
          <a:prstGeom prst="rect">
            <a:avLst/>
          </a:prstGeom>
        </p:spPr>
      </p:pic>
      <p:pic>
        <p:nvPicPr>
          <p:cNvPr id="7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20767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GRUPPO DI LAVORO </a:t>
            </a:r>
            <a:r>
              <a:rPr lang="it-IT" b="1" u="sng" dirty="0">
                <a:solidFill>
                  <a:srgbClr val="FF0000"/>
                </a:solidFill>
              </a:rPr>
              <a:t>PDTA</a:t>
            </a:r>
          </a:p>
        </p:txBody>
      </p:sp>
      <p:sp>
        <p:nvSpPr>
          <p:cNvPr id="66563" name="Rectangle 1027"/>
          <p:cNvSpPr>
            <a:spLocks noGrp="1" noChangeArrowheads="1"/>
          </p:cNvSpPr>
          <p:nvPr>
            <p:ph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800" b="1" dirty="0"/>
              <a:t>DR. ENZO APOLLONI: Direttore Sanitario (ex Dirigente Medicina Ospedale Asiago)</a:t>
            </a:r>
          </a:p>
          <a:p>
            <a:pPr>
              <a:lnSpc>
                <a:spcPct val="90000"/>
              </a:lnSpc>
            </a:pPr>
            <a:r>
              <a:rPr lang="it-IT" sz="2800" b="1" dirty="0"/>
              <a:t>DR.SSA FIORELLA </a:t>
            </a:r>
            <a:r>
              <a:rPr lang="it-IT" sz="2800" b="1" dirty="0" err="1"/>
              <a:t>CAVUTO:Cardiologo</a:t>
            </a:r>
            <a:r>
              <a:rPr lang="it-IT" sz="2800" b="1" dirty="0"/>
              <a:t> SAI (Responsabile di Branca di Cardiologia) </a:t>
            </a:r>
          </a:p>
          <a:p>
            <a:pPr>
              <a:lnSpc>
                <a:spcPct val="90000"/>
              </a:lnSpc>
            </a:pPr>
            <a:r>
              <a:rPr lang="it-IT" sz="2800" b="1" dirty="0"/>
              <a:t>DR. CLAUDIO PARISI: Medico di Pronto Soccorso Ospedale Bassano del Grappa </a:t>
            </a:r>
          </a:p>
          <a:p>
            <a:pPr>
              <a:lnSpc>
                <a:spcPct val="90000"/>
              </a:lnSpc>
            </a:pPr>
            <a:r>
              <a:rPr lang="it-IT" sz="2800" b="1" dirty="0"/>
              <a:t>DR. GIAMPAOLO RASOTTO: MMG</a:t>
            </a:r>
          </a:p>
          <a:p>
            <a:pPr>
              <a:lnSpc>
                <a:spcPct val="90000"/>
              </a:lnSpc>
            </a:pPr>
            <a:r>
              <a:rPr lang="it-IT" sz="2800" b="1" dirty="0"/>
              <a:t>DR.SSA TIZIANA RIGO: Medico Cardiologia Ospedale Bassano del Grappa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8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4100"/>
            <a:ext cx="9144000" cy="607911"/>
          </a:xfrm>
          <a:prstGeom prst="rect">
            <a:avLst/>
          </a:prstGeom>
        </p:spPr>
      </p:pic>
      <p:pic>
        <p:nvPicPr>
          <p:cNvPr id="7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58461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>
                <a:solidFill>
                  <a:srgbClr val="FF0000"/>
                </a:solidFill>
              </a:rPr>
              <a:t>…obiettivi…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it-IT" sz="2800" b="1" dirty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it-IT" sz="2800" b="1" dirty="0"/>
              <a:t>  </a:t>
            </a:r>
            <a:r>
              <a:rPr lang="it-IT" sz="3200" b="1" u="sng" dirty="0">
                <a:solidFill>
                  <a:srgbClr val="FF0000"/>
                </a:solidFill>
              </a:rPr>
              <a:t>MIGLIORARE L</a:t>
            </a:r>
            <a:r>
              <a:rPr lang="ja-JP" altLang="it-IT" sz="3200" b="1" u="sng" dirty="0">
                <a:solidFill>
                  <a:srgbClr val="FF0000"/>
                </a:solidFill>
              </a:rPr>
              <a:t>’</a:t>
            </a:r>
            <a:r>
              <a:rPr lang="it-IT" sz="3200" b="1" u="sng" dirty="0">
                <a:solidFill>
                  <a:srgbClr val="FF0000"/>
                </a:solidFill>
              </a:rPr>
              <a:t>ASSISTENZA AL PAZIENTE CARDIOPATICO CRONICO: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it-IT" sz="3200" b="1" i="1" dirty="0">
                <a:solidFill>
                  <a:srgbClr val="FF0000"/>
                </a:solidFill>
              </a:rPr>
              <a:t>  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it-IT" sz="3200" b="1" i="1" dirty="0"/>
              <a:t> - dalla valutazione dei pazienti ad alto rischio cardiovascolare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it-IT" sz="3200" b="1" i="1" dirty="0"/>
              <a:t>   - alla diagnosi di scompenso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it-IT" sz="3200" b="1" i="1" dirty="0"/>
              <a:t>   - alla gestione della terapia ed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it-IT" sz="3200" b="1" i="1" dirty="0"/>
              <a:t>   - al controllo periodico </a:t>
            </a:r>
          </a:p>
          <a:p>
            <a:pPr>
              <a:lnSpc>
                <a:spcPct val="90000"/>
              </a:lnSpc>
            </a:pPr>
            <a:endParaRPr lang="it-IT" sz="2800" b="1" i="1" dirty="0"/>
          </a:p>
          <a:p>
            <a:pPr>
              <a:lnSpc>
                <a:spcPct val="90000"/>
              </a:lnSpc>
            </a:pPr>
            <a:endParaRPr lang="it-IT" sz="28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4100"/>
            <a:ext cx="9144000" cy="607911"/>
          </a:xfrm>
          <a:prstGeom prst="rect">
            <a:avLst/>
          </a:prstGeom>
        </p:spPr>
      </p:pic>
      <p:pic>
        <p:nvPicPr>
          <p:cNvPr id="7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62839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it-IT" b="1" i="1" dirty="0">
                <a:solidFill>
                  <a:srgbClr val="FF0000"/>
                </a:solidFill>
              </a:rPr>
              <a:t/>
            </a:r>
            <a:br>
              <a:rPr lang="it-IT" b="1" i="1" dirty="0">
                <a:solidFill>
                  <a:srgbClr val="FF0000"/>
                </a:solidFill>
              </a:rPr>
            </a:br>
            <a:r>
              <a:rPr lang="it-IT" b="1" i="1" dirty="0">
                <a:solidFill>
                  <a:srgbClr val="FF0000"/>
                </a:solidFill>
              </a:rPr>
              <a:t>…quindi…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7772400" cy="45720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it-IT" sz="3600" b="1" i="1" dirty="0">
                <a:solidFill>
                  <a:srgbClr val="FF0000"/>
                </a:solidFill>
              </a:rPr>
              <a:t>   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it-IT" sz="3600" b="1" i="1" dirty="0">
                <a:solidFill>
                  <a:srgbClr val="FF0000"/>
                </a:solidFill>
              </a:rPr>
              <a:t>  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it-IT" sz="3600" b="1" i="1" dirty="0">
                <a:solidFill>
                  <a:srgbClr val="FF0000"/>
                </a:solidFill>
              </a:rPr>
              <a:t>…</a:t>
            </a:r>
            <a:r>
              <a:rPr lang="it-IT" sz="3600" b="1" i="1" dirty="0"/>
              <a:t>necessità di predisporre un </a:t>
            </a:r>
            <a:r>
              <a:rPr lang="it-IT" sz="3600" b="1" i="1" u="sng" dirty="0"/>
              <a:t>percorso assistenziale</a:t>
            </a:r>
            <a:r>
              <a:rPr lang="it-IT" sz="3600" b="1" i="1" dirty="0"/>
              <a:t> integrato in grado di gestire la patologia</a:t>
            </a:r>
            <a:r>
              <a:rPr lang="it-IT" sz="3600" b="1" i="1" dirty="0">
                <a:solidFill>
                  <a:srgbClr val="FF0000"/>
                </a:solidFill>
              </a:rPr>
              <a:t> </a:t>
            </a:r>
            <a:r>
              <a:rPr lang="it-IT" sz="3600" b="1" i="1" dirty="0"/>
              <a:t>attraverso la</a:t>
            </a:r>
            <a:r>
              <a:rPr lang="it-IT" sz="3600" b="1" i="1" dirty="0">
                <a:solidFill>
                  <a:srgbClr val="FF0000"/>
                </a:solidFill>
              </a:rPr>
              <a:t> </a:t>
            </a:r>
            <a:r>
              <a:rPr lang="ja-JP" altLang="it-IT" sz="3600" b="1" i="1" dirty="0">
                <a:solidFill>
                  <a:srgbClr val="FF0000"/>
                </a:solidFill>
              </a:rPr>
              <a:t>“</a:t>
            </a:r>
            <a:r>
              <a:rPr lang="it-IT" sz="3600" b="1" i="1" u="sng" dirty="0">
                <a:solidFill>
                  <a:srgbClr val="FF0000"/>
                </a:solidFill>
              </a:rPr>
              <a:t>presa in carico</a:t>
            </a:r>
            <a:r>
              <a:rPr lang="ja-JP" altLang="it-IT" sz="3600" b="1" i="1" dirty="0">
                <a:solidFill>
                  <a:srgbClr val="FF0000"/>
                </a:solidFill>
              </a:rPr>
              <a:t>”</a:t>
            </a:r>
            <a:r>
              <a:rPr lang="it-IT" sz="3600" b="1" i="1" dirty="0">
                <a:solidFill>
                  <a:srgbClr val="FF0000"/>
                </a:solidFill>
              </a:rPr>
              <a:t> </a:t>
            </a:r>
            <a:r>
              <a:rPr lang="it-IT" sz="3600" b="1" i="1" dirty="0"/>
              <a:t>del paziente a 3 livelli: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endParaRPr lang="it-IT" sz="2400" b="1" i="1" dirty="0"/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r>
              <a:rPr lang="it-IT" sz="3600" b="1" i="1" u="sng" dirty="0">
                <a:solidFill>
                  <a:srgbClr val="FF0000"/>
                </a:solidFill>
              </a:rPr>
              <a:t>MMG</a:t>
            </a:r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r>
              <a:rPr lang="it-IT" sz="3600" b="1" i="1" u="sng" dirty="0">
                <a:solidFill>
                  <a:srgbClr val="FF0000"/>
                </a:solidFill>
              </a:rPr>
              <a:t>CARDIOLOGIA TERRITORIALE</a:t>
            </a:r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r>
              <a:rPr lang="it-IT" sz="3600" b="1" i="1" u="sng" dirty="0">
                <a:solidFill>
                  <a:srgbClr val="FF0000"/>
                </a:solidFill>
              </a:rPr>
              <a:t>OSPEDALE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844"/>
            <a:ext cx="9144000" cy="607911"/>
          </a:xfrm>
          <a:prstGeom prst="rect">
            <a:avLst/>
          </a:prstGeom>
        </p:spPr>
      </p:pic>
      <p:pic>
        <p:nvPicPr>
          <p:cNvPr id="7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5969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Quindi è necessaria una “rete”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79238"/>
            <a:ext cx="7467600" cy="41104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3600" dirty="0"/>
              <a:t>La rete si caratterizza per la presenza di elementi (i “nodi”) che sono connessi fra loro da legami uni- o bidirezionali governati secondo accordi precisi. </a:t>
            </a:r>
          </a:p>
        </p:txBody>
      </p:sp>
    </p:spTree>
    <p:extLst>
      <p:ext uri="{BB962C8B-B14F-4D97-AF65-F5344CB8AC3E}">
        <p14:creationId xmlns:p14="http://schemas.microsoft.com/office/powerpoint/2010/main" xmlns="" val="625615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>
                <a:solidFill>
                  <a:srgbClr val="FF0000"/>
                </a:solidFill>
              </a:rPr>
              <a:t>…	il percorso…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algn="just">
              <a:lnSpc>
                <a:spcPct val="90000"/>
              </a:lnSpc>
              <a:buFontTx/>
              <a:buAutoNum type="arabicPeriod"/>
            </a:pPr>
            <a:r>
              <a:rPr lang="it-IT" b="1" u="sng" dirty="0"/>
              <a:t>Riconoscimento </a:t>
            </a:r>
            <a:r>
              <a:rPr lang="it-IT" b="1" dirty="0"/>
              <a:t>da parte del MMG dello scompenso e valutazione di gravità</a:t>
            </a:r>
          </a:p>
          <a:p>
            <a:pPr marL="609600" indent="-609600" algn="just">
              <a:lnSpc>
                <a:spcPct val="90000"/>
              </a:lnSpc>
              <a:buFontTx/>
              <a:buAutoNum type="arabicPeriod"/>
            </a:pPr>
            <a:r>
              <a:rPr lang="it-IT" b="1" u="sng" dirty="0"/>
              <a:t>Decisione </a:t>
            </a:r>
            <a:r>
              <a:rPr lang="it-IT" b="1" dirty="0"/>
              <a:t>di: </a:t>
            </a:r>
          </a:p>
          <a:p>
            <a:pPr marL="609600" indent="-609600" algn="just">
              <a:lnSpc>
                <a:spcPct val="90000"/>
              </a:lnSpc>
              <a:buFontTx/>
              <a:buChar char="-"/>
            </a:pPr>
            <a:r>
              <a:rPr lang="it-IT" b="1" dirty="0"/>
              <a:t>curarlo 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it-IT" b="1" dirty="0"/>
              <a:t>-     </a:t>
            </a:r>
            <a:r>
              <a:rPr lang="it-IT" b="1" i="1" dirty="0"/>
              <a:t>inviarlo allo specialista cardiologo territoriale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it-IT" b="1" dirty="0"/>
              <a:t>-     ospedalizzarlo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it-IT" b="1" dirty="0"/>
              <a:t>3.   </a:t>
            </a:r>
            <a:r>
              <a:rPr lang="it-IT" b="1" u="sng" dirty="0"/>
              <a:t>Ripresa in carico</a:t>
            </a:r>
            <a:r>
              <a:rPr lang="it-IT" b="1" dirty="0"/>
              <a:t> dopo la prima visita cardiologica o dopo la dimissione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6800"/>
            <a:ext cx="9144000" cy="607911"/>
          </a:xfrm>
          <a:prstGeom prst="rect">
            <a:avLst/>
          </a:prstGeom>
        </p:spPr>
      </p:pic>
      <p:pic>
        <p:nvPicPr>
          <p:cNvPr id="7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47966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>
                <a:solidFill>
                  <a:srgbClr val="FF0000"/>
                </a:solidFill>
              </a:rPr>
              <a:t>MMG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90000"/>
              </a:lnSpc>
            </a:pPr>
            <a:r>
              <a:rPr lang="it-IT" sz="3600" b="1" dirty="0"/>
              <a:t>Monitoraggio clinico e strumentale: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it-IT" sz="3600" b="1" dirty="0"/>
              <a:t>   - esami ematochimici (emocromo, elettroliti, peptide natriuretico atriale, funzionalità tiroidea, renale, epatica, assetto metabolico…)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it-IT" sz="3600" b="1" dirty="0"/>
              <a:t>   - </a:t>
            </a:r>
            <a:r>
              <a:rPr lang="it-IT" sz="3600" b="1" dirty="0" err="1"/>
              <a:t>rx</a:t>
            </a:r>
            <a:r>
              <a:rPr lang="it-IT" sz="3600" b="1" dirty="0"/>
              <a:t> torace</a:t>
            </a:r>
          </a:p>
          <a:p>
            <a:pPr algn="just">
              <a:lnSpc>
                <a:spcPct val="90000"/>
              </a:lnSpc>
            </a:pPr>
            <a:r>
              <a:rPr lang="it-IT" sz="3600" b="1" dirty="0"/>
              <a:t>Ottimizzazione della terapia</a:t>
            </a:r>
          </a:p>
          <a:p>
            <a:pPr algn="just">
              <a:lnSpc>
                <a:spcPct val="90000"/>
              </a:lnSpc>
            </a:pPr>
            <a:r>
              <a:rPr lang="it-IT" sz="3600" b="1" dirty="0"/>
              <a:t>Verifica </a:t>
            </a:r>
            <a:r>
              <a:rPr lang="it-IT" sz="3600" b="1" dirty="0" err="1"/>
              <a:t>dell</a:t>
            </a:r>
            <a:r>
              <a:rPr lang="ja-JP" altLang="it-IT" sz="3600" b="1" dirty="0"/>
              <a:t>’</a:t>
            </a:r>
            <a:r>
              <a:rPr lang="it-IT" sz="3600" b="1" dirty="0"/>
              <a:t>adesione alle corrette norme igienico-dietetiche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2244"/>
            <a:ext cx="9144000" cy="607911"/>
          </a:xfrm>
          <a:prstGeom prst="rect">
            <a:avLst/>
          </a:prstGeom>
        </p:spPr>
      </p:pic>
      <p:pic>
        <p:nvPicPr>
          <p:cNvPr id="7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53235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5300" b="1" i="1" dirty="0">
                <a:solidFill>
                  <a:srgbClr val="FF0000"/>
                </a:solidFill>
              </a:rPr>
              <a:t/>
            </a:r>
            <a:br>
              <a:rPr lang="it-IT" sz="5300" b="1" i="1" dirty="0">
                <a:solidFill>
                  <a:srgbClr val="FF0000"/>
                </a:solidFill>
              </a:rPr>
            </a:br>
            <a:r>
              <a:rPr lang="it-IT" sz="5300" b="1" i="1" dirty="0">
                <a:solidFill>
                  <a:srgbClr val="FF0000"/>
                </a:solidFill>
              </a:rPr>
              <a:t>MMG</a:t>
            </a:r>
            <a:r>
              <a:rPr lang="it-IT" sz="7200" b="1" i="1" dirty="0">
                <a:solidFill>
                  <a:srgbClr val="FF0000"/>
                </a:solidFill>
              </a:rPr>
              <a:t/>
            </a:r>
            <a:br>
              <a:rPr lang="it-IT" sz="7200" b="1" i="1" dirty="0">
                <a:solidFill>
                  <a:srgbClr val="FF0000"/>
                </a:solidFill>
              </a:rPr>
            </a:br>
            <a:endParaRPr lang="it-IT" sz="7200" b="1" i="1" dirty="0">
              <a:solidFill>
                <a:srgbClr val="FF00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93849"/>
            <a:ext cx="7467600" cy="39513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it-IT" sz="3200" b="1" dirty="0"/>
              <a:t>Attenzione ad intercettare tempestivamente segni di insorgenza di uno scompenso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3200" b="1" dirty="0"/>
              <a:t>invio allo Specialista Cardiologo Territoriale per valutazione con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2800" b="1" u="sng" dirty="0">
                <a:solidFill>
                  <a:srgbClr val="FF0000"/>
                </a:solidFill>
              </a:rPr>
              <a:t>   VISITA CARDIOLOGICA TERRITORIALE: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3200" b="1" dirty="0">
                <a:solidFill>
                  <a:srgbClr val="FF0000"/>
                </a:solidFill>
              </a:rPr>
              <a:t>  “Pacchetto Diagnostico</a:t>
            </a:r>
            <a:r>
              <a:rPr lang="it-IT" sz="2800" b="1" dirty="0">
                <a:solidFill>
                  <a:srgbClr val="FF0000"/>
                </a:solidFill>
              </a:rPr>
              <a:t>”</a:t>
            </a:r>
          </a:p>
          <a:p>
            <a:pPr>
              <a:lnSpc>
                <a:spcPct val="90000"/>
              </a:lnSpc>
            </a:pPr>
            <a:endParaRPr lang="it-IT" sz="28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1400"/>
            <a:ext cx="9144000" cy="607911"/>
          </a:xfrm>
          <a:prstGeom prst="rect">
            <a:avLst/>
          </a:prstGeom>
        </p:spPr>
      </p:pic>
      <p:pic>
        <p:nvPicPr>
          <p:cNvPr id="7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4372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b="1">
                <a:solidFill>
                  <a:srgbClr val="FF0000"/>
                </a:solidFill>
              </a:rPr>
              <a:t>PACCHETTO  DIAGNOSTICO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772400" cy="3376613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b="1" u="sng" dirty="0"/>
              <a:t>ECG, PAO, PESO, ALTEZZA, BMI</a:t>
            </a:r>
          </a:p>
          <a:p>
            <a:pPr>
              <a:lnSpc>
                <a:spcPct val="90000"/>
              </a:lnSpc>
            </a:pPr>
            <a:r>
              <a:rPr lang="it-IT" b="1" u="sng" dirty="0"/>
              <a:t>ANAMNESI E VISITA CARDIOLOGICA</a:t>
            </a:r>
          </a:p>
          <a:p>
            <a:pPr>
              <a:lnSpc>
                <a:spcPct val="90000"/>
              </a:lnSpc>
            </a:pPr>
            <a:r>
              <a:rPr lang="it-IT" b="1" u="sng" dirty="0">
                <a:solidFill>
                  <a:srgbClr val="FF6600"/>
                </a:solidFill>
              </a:rPr>
              <a:t>ECOSCOPIA MIRATA </a:t>
            </a:r>
          </a:p>
          <a:p>
            <a:pPr algn="just">
              <a:lnSpc>
                <a:spcPct val="90000"/>
              </a:lnSpc>
            </a:pPr>
            <a:r>
              <a:rPr lang="it-IT" b="1" u="sng" dirty="0"/>
              <a:t>CONCLUSIONI</a:t>
            </a:r>
            <a:r>
              <a:rPr lang="it-IT" b="1" dirty="0"/>
              <a:t> con eventuali richieste, ed impegnative, per ulteriori accertamenti strumentali (ecocardiogramma completo, Holter, test da sforzo, </a:t>
            </a:r>
            <a:r>
              <a:rPr lang="it-IT" b="1" dirty="0" err="1"/>
              <a:t>pressurometria</a:t>
            </a:r>
            <a:r>
              <a:rPr lang="it-IT" b="1" dirty="0"/>
              <a:t>, </a:t>
            </a:r>
            <a:r>
              <a:rPr lang="it-IT" b="1" dirty="0" err="1"/>
              <a:t>ecostress</a:t>
            </a:r>
            <a:r>
              <a:rPr lang="it-IT" b="1" dirty="0"/>
              <a:t>, </a:t>
            </a:r>
            <a:r>
              <a:rPr lang="it-IT" b="1" dirty="0" err="1"/>
              <a:t>miocardioscintigrafia</a:t>
            </a:r>
            <a:r>
              <a:rPr lang="it-IT" b="1" dirty="0"/>
              <a:t>, atri eventuali…)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it-IT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4121"/>
            <a:ext cx="9144000" cy="607911"/>
          </a:xfrm>
          <a:prstGeom prst="rect">
            <a:avLst/>
          </a:prstGeom>
        </p:spPr>
      </p:pic>
      <p:pic>
        <p:nvPicPr>
          <p:cNvPr id="6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15433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b="1">
                <a:solidFill>
                  <a:srgbClr val="FF0000"/>
                </a:solidFill>
              </a:rPr>
              <a:t>PACCHETTO DIAGNOSTICO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it-IT" b="1" dirty="0"/>
          </a:p>
          <a:p>
            <a:pPr algn="just">
              <a:lnSpc>
                <a:spcPct val="90000"/>
              </a:lnSpc>
            </a:pPr>
            <a:r>
              <a:rPr lang="it-IT" b="1" u="sng" dirty="0">
                <a:solidFill>
                  <a:srgbClr val="FF0000"/>
                </a:solidFill>
              </a:rPr>
              <a:t>VISIONE ESAMI </a:t>
            </a:r>
            <a:r>
              <a:rPr lang="it-IT" b="1" dirty="0"/>
              <a:t>(richiesta dal cardiologo per breve rivalutazione clinica ed aggiustamenti terapeutici e/o ulteriori richieste di approfondimento)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it-IT" b="1" dirty="0"/>
          </a:p>
          <a:p>
            <a:pPr algn="just">
              <a:lnSpc>
                <a:spcPct val="90000"/>
              </a:lnSpc>
            </a:pPr>
            <a:r>
              <a:rPr lang="it-IT" b="1" u="sng" dirty="0">
                <a:solidFill>
                  <a:srgbClr val="FF0000"/>
                </a:solidFill>
              </a:rPr>
              <a:t>EVENTUALE CONSULENZA TELEFONICA </a:t>
            </a:r>
            <a:r>
              <a:rPr lang="it-IT" b="1" dirty="0"/>
              <a:t>(tra cardiologo territoriale ed MMG, o tra </a:t>
            </a:r>
            <a:r>
              <a:rPr lang="it-IT" b="1" dirty="0" err="1"/>
              <a:t>cardiolologo</a:t>
            </a:r>
            <a:r>
              <a:rPr lang="it-IT" b="1" dirty="0"/>
              <a:t> territoriale ed ospedaliero)</a:t>
            </a:r>
          </a:p>
          <a:p>
            <a:pPr algn="just">
              <a:lnSpc>
                <a:spcPct val="90000"/>
              </a:lnSpc>
            </a:pPr>
            <a:endParaRPr lang="it-IT" b="1" dirty="0"/>
          </a:p>
          <a:p>
            <a:pPr>
              <a:lnSpc>
                <a:spcPct val="90000"/>
              </a:lnSpc>
            </a:pPr>
            <a:endParaRPr lang="it-IT" b="1" dirty="0"/>
          </a:p>
          <a:p>
            <a:pPr>
              <a:lnSpc>
                <a:spcPct val="90000"/>
              </a:lnSpc>
            </a:pPr>
            <a:endParaRPr lang="it-IT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4121"/>
            <a:ext cx="9144000" cy="607911"/>
          </a:xfrm>
          <a:prstGeom prst="rect">
            <a:avLst/>
          </a:prstGeom>
        </p:spPr>
      </p:pic>
      <p:pic>
        <p:nvPicPr>
          <p:cNvPr id="6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3755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b="1">
                <a:solidFill>
                  <a:srgbClr val="FF0000"/>
                </a:solidFill>
              </a:rPr>
              <a:t>PACCHETTO DIAGNOSTICO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it-IT" dirty="0"/>
          </a:p>
          <a:p>
            <a:r>
              <a:rPr lang="it-IT" b="1" u="sng" dirty="0"/>
              <a:t>CONCLUSIONE DELL’ ITER DIAGNOSTICO</a:t>
            </a:r>
          </a:p>
          <a:p>
            <a:pPr>
              <a:buFontTx/>
              <a:buNone/>
            </a:pPr>
            <a:endParaRPr lang="it-IT" b="1" dirty="0"/>
          </a:p>
          <a:p>
            <a:r>
              <a:rPr lang="it-IT" b="1" u="sng" dirty="0"/>
              <a:t>REINVIO AL MMG</a:t>
            </a:r>
          </a:p>
          <a:p>
            <a:pPr>
              <a:buFontTx/>
              <a:buNone/>
            </a:pPr>
            <a:endParaRPr lang="it-IT" b="1" dirty="0"/>
          </a:p>
          <a:p>
            <a:r>
              <a:rPr lang="it-IT" b="1" u="sng" dirty="0"/>
              <a:t>FOLLOW UP CON RICHIESTA E PROGRAMMAZIONE DI CONTROLLI </a:t>
            </a:r>
          </a:p>
          <a:p>
            <a:pPr>
              <a:buFontTx/>
              <a:buNone/>
            </a:pPr>
            <a:endParaRPr lang="it-IT" b="1" dirty="0"/>
          </a:p>
          <a:p>
            <a:endParaRPr lang="it-IT" b="1" dirty="0"/>
          </a:p>
        </p:txBody>
      </p:sp>
      <p:pic>
        <p:nvPicPr>
          <p:cNvPr id="5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632700" y="24352"/>
            <a:ext cx="1411900" cy="824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9500"/>
            <a:ext cx="9144000" cy="60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20873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>
            <a:normAutofit/>
          </a:bodyPr>
          <a:lstStyle/>
          <a:p>
            <a:r>
              <a:rPr lang="it-IT" b="1">
                <a:solidFill>
                  <a:srgbClr val="FF0000"/>
                </a:solidFill>
              </a:rPr>
              <a:t>PACCHETTO DIAGNOSTICO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it-IT" sz="2800" b="1" u="sng" dirty="0"/>
              <a:t>FOLLOW UP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it-IT" sz="2800" b="1" dirty="0"/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it-IT" b="1" dirty="0"/>
              <a:t>Richiesta effettuata dal </a:t>
            </a:r>
            <a:r>
              <a:rPr lang="it-IT" b="1" dirty="0">
                <a:solidFill>
                  <a:srgbClr val="FF0000"/>
                </a:solidFill>
              </a:rPr>
              <a:t>Cardiologo</a:t>
            </a:r>
            <a:r>
              <a:rPr lang="it-IT" b="1" dirty="0"/>
              <a:t> per controllo a distanza</a:t>
            </a:r>
          </a:p>
          <a:p>
            <a:pPr algn="just">
              <a:lnSpc>
                <a:spcPct val="90000"/>
              </a:lnSpc>
              <a:buFontTx/>
              <a:buChar char="-"/>
            </a:pPr>
            <a:endParaRPr lang="it-IT" b="1" dirty="0"/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it-IT" b="1" dirty="0"/>
              <a:t>Richiesta effettuata dal </a:t>
            </a:r>
            <a:r>
              <a:rPr lang="it-IT" b="1" dirty="0">
                <a:solidFill>
                  <a:srgbClr val="FF0000"/>
                </a:solidFill>
              </a:rPr>
              <a:t>MMG </a:t>
            </a:r>
            <a:r>
              <a:rPr lang="it-IT" b="1" dirty="0"/>
              <a:t>(da prenotare con copia del referto della visita precedente per poter accedere allo stesso specialista) 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b="1" dirty="0"/>
          </a:p>
          <a:p>
            <a:pPr>
              <a:lnSpc>
                <a:spcPct val="90000"/>
              </a:lnSpc>
              <a:buFontTx/>
              <a:buNone/>
            </a:pPr>
            <a:endParaRPr lang="it-IT" b="1" u="sng" dirty="0"/>
          </a:p>
          <a:p>
            <a:pPr algn="ctr">
              <a:lnSpc>
                <a:spcPct val="90000"/>
              </a:lnSpc>
              <a:buFontTx/>
              <a:buNone/>
            </a:pPr>
            <a:endParaRPr lang="it-IT" sz="2800" b="1" u="sng" dirty="0"/>
          </a:p>
          <a:p>
            <a:pPr>
              <a:lnSpc>
                <a:spcPct val="90000"/>
              </a:lnSpc>
              <a:buFontTx/>
              <a:buNone/>
            </a:pPr>
            <a:endParaRPr lang="it-IT" sz="2800" b="1" u="sng" dirty="0"/>
          </a:p>
          <a:p>
            <a:pPr algn="ctr">
              <a:lnSpc>
                <a:spcPct val="90000"/>
              </a:lnSpc>
              <a:buFontTx/>
              <a:buNone/>
            </a:pPr>
            <a:endParaRPr lang="it-IT" sz="2800" b="1" u="sng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4100"/>
            <a:ext cx="9144000" cy="607911"/>
          </a:xfrm>
          <a:prstGeom prst="rect">
            <a:avLst/>
          </a:prstGeom>
        </p:spPr>
      </p:pic>
      <p:pic>
        <p:nvPicPr>
          <p:cNvPr id="6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83494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b="1" i="1" u="sng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it-IT" b="1" dirty="0"/>
          </a:p>
          <a:p>
            <a:pPr algn="just">
              <a:buFontTx/>
              <a:buChar char="-"/>
            </a:pPr>
            <a:r>
              <a:rPr lang="it-IT" sz="3600" b="1" dirty="0"/>
              <a:t>I </a:t>
            </a:r>
            <a:r>
              <a:rPr lang="it-IT" sz="3600" b="1" dirty="0">
                <a:solidFill>
                  <a:srgbClr val="FF0000"/>
                </a:solidFill>
              </a:rPr>
              <a:t>“</a:t>
            </a:r>
            <a:r>
              <a:rPr lang="it-IT" sz="3600" b="1" u="sng" dirty="0">
                <a:solidFill>
                  <a:srgbClr val="FF0000"/>
                </a:solidFill>
              </a:rPr>
              <a:t>CONTROLLI</a:t>
            </a:r>
            <a:r>
              <a:rPr lang="it-IT" sz="3600" b="1" dirty="0">
                <a:solidFill>
                  <a:srgbClr val="FF0000"/>
                </a:solidFill>
              </a:rPr>
              <a:t>” </a:t>
            </a:r>
            <a:r>
              <a:rPr lang="it-IT" sz="3600" b="1" dirty="0"/>
              <a:t>DOVREBBERO VENIRE RICHIESTI SOLO DAI CARDIOLOGI</a:t>
            </a:r>
            <a:endParaRPr lang="it-IT" sz="2000" b="1" u="sng" dirty="0"/>
          </a:p>
          <a:p>
            <a:pPr marL="0" indent="0" algn="just">
              <a:buNone/>
            </a:pPr>
            <a:endParaRPr lang="it-IT" sz="3000" b="1" u="sng" dirty="0"/>
          </a:p>
        </p:txBody>
      </p:sp>
      <p:pic>
        <p:nvPicPr>
          <p:cNvPr id="5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632700" y="24352"/>
            <a:ext cx="1411900" cy="824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3300"/>
            <a:ext cx="9144000" cy="60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92924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u="sng" dirty="0">
                <a:solidFill>
                  <a:srgbClr val="FF0000"/>
                </a:solidFill>
              </a:rPr>
              <a:t>QUINDI I PAZIENTI :</a:t>
            </a:r>
            <a:endParaRPr lang="it-IT" b="1" i="1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it-IT" sz="800" b="1" dirty="0"/>
          </a:p>
          <a:p>
            <a:pPr marL="514350" indent="-514350">
              <a:buAutoNum type="arabicParenR"/>
            </a:pPr>
            <a:r>
              <a:rPr lang="it-IT" sz="2800" b="1" dirty="0"/>
              <a:t> </a:t>
            </a:r>
            <a:r>
              <a:rPr lang="it-IT" sz="2800" b="1" dirty="0">
                <a:solidFill>
                  <a:srgbClr val="FF0000"/>
                </a:solidFill>
              </a:rPr>
              <a:t>SINTOMATICI </a:t>
            </a:r>
            <a:r>
              <a:rPr lang="it-IT" sz="2800" dirty="0">
                <a:solidFill>
                  <a:schemeClr val="tx1"/>
                </a:solidFill>
              </a:rPr>
              <a:t>(es. dispnea di recente insorgenza, fibrillazione atriale cronica </a:t>
            </a:r>
            <a:r>
              <a:rPr lang="it-IT" sz="2800" dirty="0" err="1">
                <a:solidFill>
                  <a:schemeClr val="tx1"/>
                </a:solidFill>
              </a:rPr>
              <a:t>instabilizzata</a:t>
            </a:r>
            <a:r>
              <a:rPr lang="it-IT" sz="2800" dirty="0">
                <a:solidFill>
                  <a:schemeClr val="tx1"/>
                </a:solidFill>
              </a:rPr>
              <a:t> clinicamente…): </a:t>
            </a:r>
            <a:r>
              <a:rPr lang="it-IT" sz="2800" b="1" i="1" u="sng" dirty="0">
                <a:solidFill>
                  <a:srgbClr val="FF0000"/>
                </a:solidFill>
              </a:rPr>
              <a:t>(visita D)</a:t>
            </a:r>
            <a:endParaRPr lang="it-IT" sz="2800" b="1" u="sng" dirty="0"/>
          </a:p>
          <a:p>
            <a:pPr marL="514350" indent="-514350">
              <a:buAutoNum type="arabicParenR"/>
            </a:pPr>
            <a:r>
              <a:rPr lang="it-IT" sz="2800" b="1" dirty="0"/>
              <a:t> </a:t>
            </a:r>
            <a:r>
              <a:rPr lang="it-IT" sz="2800" b="1" dirty="0">
                <a:solidFill>
                  <a:srgbClr val="FF0000"/>
                </a:solidFill>
              </a:rPr>
              <a:t>DISLIPIDEMICI, DIABETICI, DISFUNZIONE ERETTILE, VALUTAZIONE DANNO D’ORGANO:  </a:t>
            </a:r>
            <a:r>
              <a:rPr lang="it-IT" sz="2800" i="1" u="sng" dirty="0">
                <a:solidFill>
                  <a:srgbClr val="FF0000"/>
                </a:solidFill>
              </a:rPr>
              <a:t>(visita </a:t>
            </a:r>
            <a:r>
              <a:rPr lang="it-IT" sz="2800" i="1" u="sng" dirty="0" err="1">
                <a:solidFill>
                  <a:srgbClr val="FF0000"/>
                </a:solidFill>
              </a:rPr>
              <a:t>P</a:t>
            </a:r>
            <a:r>
              <a:rPr lang="it-IT" sz="2800" i="1" u="sng" dirty="0">
                <a:solidFill>
                  <a:srgbClr val="FF0000"/>
                </a:solidFill>
              </a:rPr>
              <a:t>)</a:t>
            </a:r>
            <a:endParaRPr lang="it-IT" sz="2800" b="1" u="sng" dirty="0">
              <a:solidFill>
                <a:srgbClr val="FF0000"/>
              </a:solidFill>
            </a:endParaRPr>
          </a:p>
          <a:p>
            <a:pPr marL="514350" indent="-514350">
              <a:buFont typeface="Wingdings 2" pitchFamily="18" charset="2"/>
              <a:buAutoNum type="arabicParenR"/>
            </a:pPr>
            <a:r>
              <a:rPr lang="it-IT" sz="2800" b="1" dirty="0">
                <a:solidFill>
                  <a:srgbClr val="FF0000"/>
                </a:solidFill>
              </a:rPr>
              <a:t> </a:t>
            </a:r>
            <a:r>
              <a:rPr lang="it-IT" sz="2800" dirty="0"/>
              <a:t>da inquadrare clinicamente con riduzione dei fattori di rischio, controllo </a:t>
            </a:r>
            <a:r>
              <a:rPr lang="it-IT" sz="2800" dirty="0" err="1"/>
              <a:t>pao</a:t>
            </a:r>
            <a:r>
              <a:rPr lang="it-IT" sz="2800" dirty="0"/>
              <a:t>, modifica stile di vita, inizio terapia ….</a:t>
            </a:r>
            <a:r>
              <a:rPr lang="it-IT" sz="2800" i="1" u="sng" dirty="0">
                <a:solidFill>
                  <a:srgbClr val="FF0000"/>
                </a:solidFill>
              </a:rPr>
              <a:t>non visita</a:t>
            </a:r>
          </a:p>
          <a:p>
            <a:pPr marL="514350" indent="-514350">
              <a:buAutoNum type="arabicParenR"/>
            </a:pP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xmlns="" val="40918199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u="sng" dirty="0">
                <a:solidFill>
                  <a:srgbClr val="FF0000"/>
                </a:solidFill>
              </a:rPr>
              <a:t>IN SINTESI: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457200" indent="-457200">
              <a:buAutoNum type="arabicParenR"/>
            </a:pPr>
            <a:r>
              <a:rPr lang="it-IT" dirty="0"/>
              <a:t>per paziente </a:t>
            </a:r>
            <a:r>
              <a:rPr lang="it-IT" b="1" u="sng" dirty="0">
                <a:solidFill>
                  <a:srgbClr val="FF0000"/>
                </a:solidFill>
              </a:rPr>
              <a:t>SINTOMATICO O INSTABILIZZATO </a:t>
            </a:r>
            <a:r>
              <a:rPr lang="it-IT" dirty="0"/>
              <a:t>(</a:t>
            </a:r>
            <a:r>
              <a:rPr lang="it-IT" u="sng" dirty="0">
                <a:solidFill>
                  <a:srgbClr val="FF0000"/>
                </a:solidFill>
              </a:rPr>
              <a:t>PRIORITA’ D</a:t>
            </a:r>
            <a:r>
              <a:rPr lang="it-IT" dirty="0"/>
              <a:t>)</a:t>
            </a:r>
          </a:p>
          <a:p>
            <a:pPr marL="457200" indent="-457200">
              <a:buAutoNum type="arabicParenR"/>
            </a:pPr>
            <a:r>
              <a:rPr lang="it-IT" dirty="0"/>
              <a:t> per </a:t>
            </a:r>
            <a:r>
              <a:rPr lang="it-IT" b="1" u="sng" dirty="0">
                <a:solidFill>
                  <a:srgbClr val="FF0000"/>
                </a:solidFill>
              </a:rPr>
              <a:t>VALUTAZIONE DEL DANNO D’ORGANO – ESENZIONE TICKET – </a:t>
            </a:r>
            <a:r>
              <a:rPr lang="it-IT" dirty="0">
                <a:solidFill>
                  <a:srgbClr val="FF0000"/>
                </a:solidFill>
              </a:rPr>
              <a:t>(</a:t>
            </a:r>
            <a:r>
              <a:rPr lang="it-IT" u="sng" dirty="0">
                <a:solidFill>
                  <a:srgbClr val="FF0000"/>
                </a:solidFill>
              </a:rPr>
              <a:t>PRIORITA’ </a:t>
            </a:r>
            <a:r>
              <a:rPr lang="it-IT" u="sng" dirty="0" err="1">
                <a:solidFill>
                  <a:srgbClr val="FF0000"/>
                </a:solidFill>
              </a:rPr>
              <a:t>P</a:t>
            </a:r>
            <a:r>
              <a:rPr lang="it-IT" u="sng" dirty="0">
                <a:solidFill>
                  <a:srgbClr val="FF0000"/>
                </a:solidFill>
              </a:rPr>
              <a:t>)</a:t>
            </a:r>
          </a:p>
          <a:p>
            <a:pPr marL="457200" indent="-457200">
              <a:buAutoNum type="arabicParenR"/>
            </a:pPr>
            <a:r>
              <a:rPr lang="it-IT" b="1" u="sng" dirty="0">
                <a:solidFill>
                  <a:srgbClr val="FF0000"/>
                </a:solidFill>
              </a:rPr>
              <a:t>NON INVIO </a:t>
            </a:r>
            <a:r>
              <a:rPr lang="it-IT" u="sng" dirty="0">
                <a:solidFill>
                  <a:srgbClr val="FF0000"/>
                </a:solidFill>
              </a:rPr>
              <a:t>A VISITA SPECIALISTICA</a:t>
            </a:r>
          </a:p>
        </p:txBody>
      </p:sp>
    </p:spTree>
    <p:extLst>
      <p:ext uri="{BB962C8B-B14F-4D97-AF65-F5344CB8AC3E}">
        <p14:creationId xmlns:p14="http://schemas.microsoft.com/office/powerpoint/2010/main" xmlns="" val="2559671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Quindi è necessaria una “rete”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79238"/>
            <a:ext cx="7467600" cy="41104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it-IT" sz="3600" dirty="0"/>
          </a:p>
          <a:p>
            <a:pPr marL="0" indent="0" algn="just">
              <a:buNone/>
            </a:pPr>
            <a:r>
              <a:rPr lang="it-IT" sz="3600" dirty="0"/>
              <a:t>“Condizione necessaria per il funzionamento della rete, è la </a:t>
            </a:r>
            <a:r>
              <a:rPr lang="it-IT" sz="3600" b="1" dirty="0">
                <a:solidFill>
                  <a:srgbClr val="FF0000"/>
                </a:solidFill>
              </a:rPr>
              <a:t>condivisione degli obiettivi “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0089"/>
            <a:ext cx="9144000" cy="607911"/>
          </a:xfrm>
          <a:prstGeom prst="rect">
            <a:avLst/>
          </a:prstGeom>
        </p:spPr>
      </p:pic>
      <p:pic>
        <p:nvPicPr>
          <p:cNvPr id="7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74208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b="1">
                <a:solidFill>
                  <a:srgbClr val="FF0000"/>
                </a:solidFill>
              </a:rPr>
              <a:t>GESTIONE A DOMICILIO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b="1" dirty="0"/>
              <a:t>E</a:t>
            </a:r>
            <a:r>
              <a:rPr lang="ja-JP" altLang="it-IT" sz="2800" b="1" dirty="0"/>
              <a:t>’</a:t>
            </a:r>
            <a:r>
              <a:rPr lang="it-IT" sz="2800" b="1" dirty="0"/>
              <a:t> indispensabile, per la gestione della patologia a domicilio, la </a:t>
            </a:r>
            <a:r>
              <a:rPr lang="it-IT" sz="2800" b="1" u="sng" dirty="0">
                <a:solidFill>
                  <a:srgbClr val="FF0000"/>
                </a:solidFill>
              </a:rPr>
              <a:t>PRESA IN CARICO</a:t>
            </a:r>
            <a:r>
              <a:rPr lang="it-IT" sz="2800" b="1" dirty="0">
                <a:solidFill>
                  <a:srgbClr val="FF0000"/>
                </a:solidFill>
              </a:rPr>
              <a:t> </a:t>
            </a:r>
            <a:r>
              <a:rPr lang="it-IT" sz="2800" b="1" u="sng" dirty="0">
                <a:solidFill>
                  <a:srgbClr val="FF0000"/>
                </a:solidFill>
              </a:rPr>
              <a:t>MULTIDISCIPLINARE</a:t>
            </a:r>
            <a:r>
              <a:rPr lang="it-IT" sz="2800" b="1" dirty="0"/>
              <a:t> del paziente, con forte coinvolgimento del </a:t>
            </a:r>
            <a:r>
              <a:rPr lang="it-IT" sz="2800" b="1" u="sng" dirty="0">
                <a:solidFill>
                  <a:srgbClr val="FF0000"/>
                </a:solidFill>
              </a:rPr>
              <a:t>TERRITORIO:</a:t>
            </a:r>
          </a:p>
          <a:p>
            <a:pPr>
              <a:buFontTx/>
              <a:buNone/>
            </a:pPr>
            <a:endParaRPr lang="it-IT" sz="2800" b="1" dirty="0"/>
          </a:p>
          <a:p>
            <a:r>
              <a:rPr lang="it-IT" sz="2800" b="1" dirty="0"/>
              <a:t>1)  </a:t>
            </a:r>
            <a:r>
              <a:rPr lang="it-IT" sz="2800" b="1" u="sng" dirty="0">
                <a:solidFill>
                  <a:srgbClr val="FF0000"/>
                </a:solidFill>
              </a:rPr>
              <a:t>MMG</a:t>
            </a:r>
            <a:endParaRPr lang="it-IT" sz="2800" b="1" dirty="0"/>
          </a:p>
          <a:p>
            <a:r>
              <a:rPr lang="it-IT" sz="2800" b="1" dirty="0"/>
              <a:t>2)  </a:t>
            </a:r>
            <a:r>
              <a:rPr lang="it-IT" sz="2800" b="1" u="sng" dirty="0">
                <a:solidFill>
                  <a:srgbClr val="FF0000"/>
                </a:solidFill>
              </a:rPr>
              <a:t>SPECIALISTI TERRITORIALI</a:t>
            </a:r>
            <a:endParaRPr lang="it-IT" sz="2800" b="1" u="sng" dirty="0"/>
          </a:p>
          <a:p>
            <a:r>
              <a:rPr lang="it-IT" sz="2800" b="1" dirty="0"/>
              <a:t>3)  </a:t>
            </a:r>
            <a:r>
              <a:rPr lang="it-IT" sz="2800" b="1" u="sng" dirty="0">
                <a:solidFill>
                  <a:srgbClr val="FF0000"/>
                </a:solidFill>
              </a:rPr>
              <a:t>ASSISTENZA INFERMIERISTICA</a:t>
            </a:r>
            <a:endParaRPr lang="it-IT" sz="2800" b="1" dirty="0"/>
          </a:p>
          <a:p>
            <a:endParaRPr lang="it-IT" sz="2800" b="1" dirty="0"/>
          </a:p>
          <a:p>
            <a:pPr>
              <a:buFontTx/>
              <a:buNone/>
            </a:pPr>
            <a:endParaRPr lang="it-IT" sz="28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8700"/>
            <a:ext cx="9144000" cy="607911"/>
          </a:xfrm>
          <a:prstGeom prst="rect">
            <a:avLst/>
          </a:prstGeom>
        </p:spPr>
      </p:pic>
      <p:pic>
        <p:nvPicPr>
          <p:cNvPr id="6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40191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b="1">
                <a:solidFill>
                  <a:srgbClr val="FF0000"/>
                </a:solidFill>
              </a:rPr>
              <a:t>GESTIONE A DOMICILIO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it-IT" sz="3600" b="1" dirty="0"/>
              <a:t> Al termine di questo iter diagnostico-terapeutico, se il paziente raggiunge una stabilità clinica continua ad essere seguito da parte del </a:t>
            </a:r>
            <a:r>
              <a:rPr lang="it-IT" sz="3600" b="1" dirty="0">
                <a:solidFill>
                  <a:srgbClr val="FF0000"/>
                </a:solidFill>
              </a:rPr>
              <a:t>MMG</a:t>
            </a:r>
            <a:r>
              <a:rPr lang="it-IT" sz="3600" b="1" dirty="0"/>
              <a:t> </a:t>
            </a:r>
          </a:p>
          <a:p>
            <a:pPr algn="just">
              <a:lnSpc>
                <a:spcPct val="90000"/>
              </a:lnSpc>
            </a:pPr>
            <a:endParaRPr lang="it-IT" sz="3600" b="1" dirty="0"/>
          </a:p>
          <a:p>
            <a:endParaRPr lang="it-IT" sz="3600" dirty="0"/>
          </a:p>
        </p:txBody>
      </p:sp>
      <p:pic>
        <p:nvPicPr>
          <p:cNvPr id="5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632700" y="24352"/>
            <a:ext cx="1411900" cy="824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400" y="6121400"/>
            <a:ext cx="9144000" cy="60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97622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b="1">
                <a:solidFill>
                  <a:srgbClr val="FF0000"/>
                </a:solidFill>
              </a:rPr>
              <a:t>GESTIONE A DOMICILIO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2">
              <a:lnSpc>
                <a:spcPct val="90000"/>
              </a:lnSpc>
              <a:buFontTx/>
              <a:buNone/>
            </a:pPr>
            <a:r>
              <a:rPr lang="it-IT" sz="2800" b="1" dirty="0">
                <a:solidFill>
                  <a:srgbClr val="FF0000"/>
                </a:solidFill>
              </a:rPr>
              <a:t>         RUOLO DEL PERSONALE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it-IT" sz="2800" b="1" dirty="0">
                <a:solidFill>
                  <a:srgbClr val="FF0000"/>
                </a:solidFill>
              </a:rPr>
              <a:t>              INFERMIERISTICO</a:t>
            </a:r>
            <a:endParaRPr lang="it-IT" sz="2800" b="1" dirty="0"/>
          </a:p>
          <a:p>
            <a:pPr lvl="2">
              <a:lnSpc>
                <a:spcPct val="90000"/>
              </a:lnSpc>
              <a:buFontTx/>
              <a:buNone/>
            </a:pPr>
            <a:r>
              <a:rPr lang="it-IT" sz="2000" b="1" dirty="0"/>
              <a:t> </a:t>
            </a: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it-IT" sz="2000" b="1" dirty="0"/>
              <a:t> </a:t>
            </a:r>
            <a:r>
              <a:rPr lang="it-IT" sz="3600" b="1" dirty="0"/>
              <a:t>Utile nelle attività di educazione sanitaria e di rilevazione di parametri biologici quali pressione arteriosa, frequenza cardiaca e peso. </a:t>
            </a:r>
          </a:p>
          <a:p>
            <a:pPr>
              <a:lnSpc>
                <a:spcPct val="90000"/>
              </a:lnSpc>
            </a:pPr>
            <a:endParaRPr lang="it-IT" sz="36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0089"/>
            <a:ext cx="9144000" cy="607911"/>
          </a:xfrm>
          <a:prstGeom prst="rect">
            <a:avLst/>
          </a:prstGeom>
        </p:spPr>
      </p:pic>
      <p:pic>
        <p:nvPicPr>
          <p:cNvPr id="6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45688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it-IT" b="1">
                <a:solidFill>
                  <a:srgbClr val="FF0000"/>
                </a:solidFill>
              </a:rPr>
              <a:t>ASSOCIAZIONI DI VOLONTARIATO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it-IT" sz="2800" dirty="0"/>
          </a:p>
          <a:p>
            <a:pPr algn="just">
              <a:buFontTx/>
              <a:buNone/>
            </a:pPr>
            <a:r>
              <a:rPr lang="it-IT" b="1" dirty="0"/>
              <a:t>  </a:t>
            </a:r>
            <a:r>
              <a:rPr lang="it-IT" sz="2800" b="1" dirty="0"/>
              <a:t> Amici del Cuore, Amici della Riabilitazione, ecc.,  associazioni di volontariato che si  occupano di interventi di:  </a:t>
            </a:r>
          </a:p>
          <a:p>
            <a:pPr algn="just">
              <a:buFontTx/>
              <a:buNone/>
            </a:pPr>
            <a:r>
              <a:rPr lang="it-IT" sz="2800" b="1" dirty="0"/>
              <a:t> - </a:t>
            </a:r>
            <a:r>
              <a:rPr lang="it-IT" sz="2800" b="1" dirty="0">
                <a:solidFill>
                  <a:srgbClr val="FF0000"/>
                </a:solidFill>
              </a:rPr>
              <a:t>prevenzione</a:t>
            </a:r>
            <a:r>
              <a:rPr lang="it-IT" sz="2800" b="1" dirty="0"/>
              <a:t> per la popolazione generale</a:t>
            </a:r>
          </a:p>
          <a:p>
            <a:pPr algn="just">
              <a:buFontTx/>
              <a:buNone/>
            </a:pPr>
            <a:r>
              <a:rPr lang="it-IT" sz="2800" b="1" dirty="0"/>
              <a:t> - </a:t>
            </a:r>
            <a:r>
              <a:rPr lang="it-IT" sz="2800" b="1" dirty="0">
                <a:solidFill>
                  <a:srgbClr val="FF0000"/>
                </a:solidFill>
              </a:rPr>
              <a:t>riabilitazione</a:t>
            </a:r>
            <a:r>
              <a:rPr lang="it-IT" sz="2800" b="1" dirty="0"/>
              <a:t> per i soggetti cardiopatici </a:t>
            </a:r>
          </a:p>
          <a:p>
            <a:pPr algn="just">
              <a:buFontTx/>
              <a:buNone/>
            </a:pPr>
            <a:endParaRPr lang="it-IT" sz="28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8721"/>
            <a:ext cx="9144000" cy="607911"/>
          </a:xfrm>
          <a:prstGeom prst="rect">
            <a:avLst/>
          </a:prstGeom>
        </p:spPr>
      </p:pic>
      <p:pic>
        <p:nvPicPr>
          <p:cNvPr id="6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52115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u="sng" dirty="0">
                <a:solidFill>
                  <a:srgbClr val="FF0000"/>
                </a:solidFill>
              </a:rPr>
              <a:t/>
            </a:r>
            <a:br>
              <a:rPr lang="it-IT" b="1" i="1" u="sng" dirty="0">
                <a:solidFill>
                  <a:srgbClr val="FF0000"/>
                </a:solidFill>
              </a:rPr>
            </a:br>
            <a:r>
              <a:rPr lang="it-IT" b="1" i="1" u="sng" dirty="0">
                <a:solidFill>
                  <a:srgbClr val="FF0000"/>
                </a:solidFill>
              </a:rPr>
              <a:t>CONCLUSIONI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endParaRPr lang="it-IT" b="1" dirty="0"/>
          </a:p>
          <a:p>
            <a:pPr algn="just">
              <a:buFontTx/>
              <a:buChar char="-"/>
            </a:pPr>
            <a:r>
              <a:rPr lang="it-IT" sz="3600" b="1" dirty="0"/>
              <a:t>OGNI CATEGORIA </a:t>
            </a:r>
            <a:r>
              <a:rPr lang="it-IT" sz="3600" b="1" dirty="0">
                <a:solidFill>
                  <a:schemeClr val="tx1"/>
                </a:solidFill>
              </a:rPr>
              <a:t>(MMG-CARDIOLOGO TERRITORIALE – CARDIOLOGO OSPEDALIERO)</a:t>
            </a:r>
            <a:r>
              <a:rPr lang="it-IT" sz="3600" b="1" dirty="0"/>
              <a:t> DOVREBBE RIUSCIRE A </a:t>
            </a:r>
            <a:r>
              <a:rPr lang="it-IT" sz="3600" b="1" dirty="0">
                <a:solidFill>
                  <a:srgbClr val="FF0000"/>
                </a:solidFill>
              </a:rPr>
              <a:t>“</a:t>
            </a:r>
            <a:r>
              <a:rPr lang="it-IT" sz="3600" b="1" u="sng" dirty="0">
                <a:solidFill>
                  <a:srgbClr val="FF0000"/>
                </a:solidFill>
              </a:rPr>
              <a:t>PRENDERE IN CARICO</a:t>
            </a:r>
            <a:r>
              <a:rPr lang="it-IT" sz="3600" b="1" dirty="0">
                <a:solidFill>
                  <a:srgbClr val="FF0000"/>
                </a:solidFill>
              </a:rPr>
              <a:t>” </a:t>
            </a:r>
          </a:p>
          <a:p>
            <a:pPr algn="just">
              <a:buFontTx/>
              <a:buChar char="-"/>
            </a:pPr>
            <a:endParaRPr lang="it-IT" sz="2000" b="1" dirty="0"/>
          </a:p>
          <a:p>
            <a:pPr algn="just">
              <a:buFontTx/>
              <a:buChar char="-"/>
            </a:pPr>
            <a:r>
              <a:rPr lang="it-IT" sz="3600" b="1" dirty="0"/>
              <a:t>PROBABILMENTE DOVRANNO ESSERE RIPRISTINATE LE “LISTE FLUTTUANTI” </a:t>
            </a:r>
            <a:r>
              <a:rPr lang="it-IT" sz="3000" b="1" dirty="0"/>
              <a:t>(PRE-APPUNTAMENTI)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079500" y="6197599"/>
            <a:ext cx="6062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i="1" u="sng" dirty="0">
              <a:solidFill>
                <a:prstClr val="black"/>
              </a:solidFill>
            </a:endParaRPr>
          </a:p>
          <a:p>
            <a:endParaRPr lang="it-IT" i="1" u="sng" dirty="0">
              <a:solidFill>
                <a:prstClr val="black"/>
              </a:solidFill>
            </a:endParaRP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737600" y="546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400" y="6197599"/>
            <a:ext cx="9144000" cy="607911"/>
          </a:xfrm>
          <a:prstGeom prst="rect">
            <a:avLst/>
          </a:prstGeom>
        </p:spPr>
      </p:pic>
      <p:pic>
        <p:nvPicPr>
          <p:cNvPr id="9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5276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u="sng" dirty="0">
                <a:solidFill>
                  <a:srgbClr val="FF0000"/>
                </a:solidFill>
              </a:rPr>
              <a:t/>
            </a:r>
            <a:br>
              <a:rPr lang="it-IT" b="1" i="1" u="sng" dirty="0">
                <a:solidFill>
                  <a:srgbClr val="FF0000"/>
                </a:solidFill>
              </a:rPr>
            </a:br>
            <a:r>
              <a:rPr lang="it-IT" b="1" i="1" u="sng" dirty="0">
                <a:solidFill>
                  <a:srgbClr val="FF0000"/>
                </a:solidFill>
              </a:rPr>
              <a:t>RISULTATI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it-IT" b="1" dirty="0"/>
          </a:p>
          <a:p>
            <a:pPr algn="just">
              <a:buFontTx/>
              <a:buChar char="-"/>
            </a:pPr>
            <a:r>
              <a:rPr lang="it-IT" sz="4000" b="1" dirty="0">
                <a:solidFill>
                  <a:srgbClr val="FF6600"/>
                </a:solidFill>
              </a:rPr>
              <a:t>1)</a:t>
            </a:r>
            <a:r>
              <a:rPr lang="it-IT" sz="4000" b="1" dirty="0"/>
              <a:t> POTENZIATA LA COLLABORAZIONE CLINICA</a:t>
            </a:r>
          </a:p>
          <a:p>
            <a:pPr algn="just">
              <a:buFontTx/>
              <a:buChar char="-"/>
            </a:pPr>
            <a:r>
              <a:rPr lang="it-IT" sz="4000" b="1" dirty="0">
                <a:solidFill>
                  <a:srgbClr val="FF6600"/>
                </a:solidFill>
              </a:rPr>
              <a:t>2)</a:t>
            </a:r>
            <a:r>
              <a:rPr lang="it-IT" sz="4000" b="1" dirty="0"/>
              <a:t> RIDOTTI GLI ACCESSI OSPEDALIERI </a:t>
            </a:r>
          </a:p>
          <a:p>
            <a:pPr algn="just">
              <a:buFontTx/>
              <a:buChar char="-"/>
            </a:pPr>
            <a:endParaRPr lang="it-IT" sz="4000" b="1" dirty="0"/>
          </a:p>
          <a:p>
            <a:pPr algn="just">
              <a:buFontTx/>
              <a:buChar char="-"/>
            </a:pPr>
            <a:endParaRPr lang="it-IT" sz="2000" b="1" u="sng" dirty="0"/>
          </a:p>
          <a:p>
            <a:pPr marL="0" indent="0" algn="just">
              <a:buNone/>
            </a:pPr>
            <a:endParaRPr lang="it-IT" sz="3000" b="1" u="sng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1400"/>
            <a:ext cx="9144000" cy="607911"/>
          </a:xfrm>
          <a:prstGeom prst="rect">
            <a:avLst/>
          </a:prstGeom>
        </p:spPr>
      </p:pic>
      <p:pic>
        <p:nvPicPr>
          <p:cNvPr id="7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45115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u="sng" dirty="0">
                <a:solidFill>
                  <a:srgbClr val="FF0000"/>
                </a:solidFill>
              </a:rPr>
              <a:t/>
            </a:r>
            <a:br>
              <a:rPr lang="it-IT" b="1" i="1" u="sng" dirty="0">
                <a:solidFill>
                  <a:srgbClr val="FF0000"/>
                </a:solidFill>
              </a:rPr>
            </a:br>
            <a:r>
              <a:rPr lang="it-IT" b="1" i="1" u="sng" dirty="0">
                <a:solidFill>
                  <a:srgbClr val="FF0000"/>
                </a:solidFill>
              </a:rPr>
              <a:t>RISULTATI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it-IT" b="1" dirty="0"/>
          </a:p>
          <a:p>
            <a:pPr algn="just">
              <a:buFontTx/>
              <a:buChar char="-"/>
            </a:pPr>
            <a:r>
              <a:rPr lang="it-IT" sz="4000" b="1" dirty="0">
                <a:solidFill>
                  <a:srgbClr val="FF6600"/>
                </a:solidFill>
              </a:rPr>
              <a:t>3)</a:t>
            </a:r>
            <a:r>
              <a:rPr lang="it-IT" sz="4000" b="1" dirty="0"/>
              <a:t> RIDOTTI DISAGI E SPOSTAMENTI DEI PAZIENTI CRONICI CON DIFFICOLTA’</a:t>
            </a:r>
          </a:p>
          <a:p>
            <a:pPr algn="just">
              <a:buFontTx/>
              <a:buChar char="-"/>
            </a:pPr>
            <a:r>
              <a:rPr lang="it-IT" sz="4000" b="1" dirty="0">
                <a:solidFill>
                  <a:srgbClr val="FF6600"/>
                </a:solidFill>
              </a:rPr>
              <a:t>4)</a:t>
            </a:r>
            <a:r>
              <a:rPr lang="it-IT" sz="4000" b="1" dirty="0"/>
              <a:t> CONSULENZE DIRETTE CON LE STRUTTURE DI RICOVERO</a:t>
            </a:r>
          </a:p>
          <a:p>
            <a:pPr algn="just">
              <a:buFontTx/>
              <a:buChar char="-"/>
            </a:pPr>
            <a:endParaRPr lang="it-IT" sz="4000" b="1" dirty="0"/>
          </a:p>
          <a:p>
            <a:pPr algn="just">
              <a:buFontTx/>
              <a:buChar char="-"/>
            </a:pPr>
            <a:endParaRPr lang="it-IT" sz="2000" b="1" u="sng" dirty="0"/>
          </a:p>
          <a:p>
            <a:pPr marL="0" indent="0" algn="just">
              <a:buNone/>
            </a:pPr>
            <a:endParaRPr lang="it-IT" sz="3000" b="1" u="sng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9500"/>
            <a:ext cx="9144000" cy="607911"/>
          </a:xfrm>
          <a:prstGeom prst="rect">
            <a:avLst/>
          </a:prstGeom>
        </p:spPr>
      </p:pic>
      <p:pic>
        <p:nvPicPr>
          <p:cNvPr id="7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48450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u="sng" dirty="0">
                <a:solidFill>
                  <a:srgbClr val="FF0000"/>
                </a:solidFill>
              </a:rPr>
              <a:t/>
            </a:r>
            <a:br>
              <a:rPr lang="it-IT" b="1" i="1" u="sng" dirty="0">
                <a:solidFill>
                  <a:srgbClr val="FF0000"/>
                </a:solidFill>
              </a:rPr>
            </a:br>
            <a:r>
              <a:rPr lang="it-IT" b="1" i="1" u="sng" dirty="0">
                <a:solidFill>
                  <a:srgbClr val="FF0000"/>
                </a:solidFill>
              </a:rPr>
              <a:t>RISULTATI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endParaRPr lang="it-IT" b="1" dirty="0"/>
          </a:p>
          <a:p>
            <a:pPr algn="just">
              <a:buFontTx/>
              <a:buChar char="-"/>
            </a:pPr>
            <a:r>
              <a:rPr lang="it-IT" sz="4000" b="1" dirty="0">
                <a:solidFill>
                  <a:srgbClr val="FF6600"/>
                </a:solidFill>
              </a:rPr>
              <a:t>5)</a:t>
            </a:r>
            <a:r>
              <a:rPr lang="it-IT" sz="4000" b="1" dirty="0"/>
              <a:t> RESTITUZIONE DI VALUTAZIONE CARDIOLOGICA COMPLETA CON ECOSCOPIA MIRATA</a:t>
            </a:r>
          </a:p>
          <a:p>
            <a:pPr algn="just">
              <a:buFontTx/>
              <a:buChar char="-"/>
            </a:pPr>
            <a:r>
              <a:rPr lang="it-IT" sz="4000" b="1" dirty="0">
                <a:solidFill>
                  <a:srgbClr val="FF6600"/>
                </a:solidFill>
              </a:rPr>
              <a:t>6) </a:t>
            </a:r>
            <a:r>
              <a:rPr lang="it-IT" sz="4000" b="1" dirty="0">
                <a:solidFill>
                  <a:schemeClr val="tx1"/>
                </a:solidFill>
              </a:rPr>
              <a:t>RIDUZIONE RICHIESTE ECOCARDIOGRAMMI</a:t>
            </a:r>
            <a:r>
              <a:rPr lang="it-IT" sz="4000" b="1" dirty="0"/>
              <a:t> </a:t>
            </a:r>
          </a:p>
          <a:p>
            <a:pPr algn="just">
              <a:buFontTx/>
              <a:buChar char="-"/>
            </a:pPr>
            <a:endParaRPr lang="it-IT" sz="4000" b="1" dirty="0"/>
          </a:p>
          <a:p>
            <a:pPr algn="just">
              <a:buFontTx/>
              <a:buChar char="-"/>
            </a:pPr>
            <a:endParaRPr lang="it-IT" sz="2000" b="1" u="sng" dirty="0"/>
          </a:p>
          <a:p>
            <a:pPr marL="0" indent="0" algn="just">
              <a:buNone/>
            </a:pPr>
            <a:endParaRPr lang="it-IT" sz="3000" b="1" u="sng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6800"/>
            <a:ext cx="9144000" cy="607911"/>
          </a:xfrm>
          <a:prstGeom prst="rect">
            <a:avLst/>
          </a:prstGeom>
        </p:spPr>
      </p:pic>
      <p:pic>
        <p:nvPicPr>
          <p:cNvPr id="7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00174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u="sng" dirty="0">
                <a:solidFill>
                  <a:srgbClr val="FF0000"/>
                </a:solidFill>
              </a:rPr>
              <a:t/>
            </a:r>
            <a:br>
              <a:rPr lang="it-IT" b="1" i="1" u="sng" dirty="0">
                <a:solidFill>
                  <a:srgbClr val="FF0000"/>
                </a:solidFill>
              </a:rPr>
            </a:br>
            <a:r>
              <a:rPr lang="it-IT" b="1" i="1" u="sng" dirty="0">
                <a:solidFill>
                  <a:srgbClr val="FF0000"/>
                </a:solidFill>
              </a:rPr>
              <a:t>RISULTATI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sz="4000" b="1" dirty="0">
                <a:solidFill>
                  <a:srgbClr val="FF6600"/>
                </a:solidFill>
              </a:rPr>
              <a:t>A fine 2010: </a:t>
            </a:r>
            <a:endParaRPr lang="it-IT" sz="4000" b="1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it-IT" sz="4000" b="1" dirty="0">
                <a:solidFill>
                  <a:schemeClr val="tx1"/>
                </a:solidFill>
              </a:rPr>
              <a:t>300 visite in lista d’attesa</a:t>
            </a:r>
          </a:p>
          <a:p>
            <a:pPr algn="just">
              <a:buFontTx/>
              <a:buChar char="-"/>
            </a:pPr>
            <a:r>
              <a:rPr lang="it-IT" sz="4000" b="1" dirty="0">
                <a:solidFill>
                  <a:schemeClr val="tx1"/>
                </a:solidFill>
              </a:rPr>
              <a:t>200 </a:t>
            </a:r>
            <a:r>
              <a:rPr lang="it-IT" sz="4000" b="1" dirty="0" err="1">
                <a:solidFill>
                  <a:schemeClr val="tx1"/>
                </a:solidFill>
              </a:rPr>
              <a:t>ecocardio</a:t>
            </a:r>
            <a:r>
              <a:rPr lang="it-IT" sz="4000" b="1" dirty="0">
                <a:solidFill>
                  <a:schemeClr val="tx1"/>
                </a:solidFill>
              </a:rPr>
              <a:t> in lista d’attesa</a:t>
            </a:r>
          </a:p>
          <a:p>
            <a:pPr marL="0" indent="0" algn="just">
              <a:buNone/>
            </a:pPr>
            <a:r>
              <a:rPr lang="it-IT" sz="4000" b="1" dirty="0">
                <a:solidFill>
                  <a:srgbClr val="FF0000"/>
                </a:solidFill>
              </a:rPr>
              <a:t>A fine 2011:</a:t>
            </a:r>
          </a:p>
          <a:p>
            <a:pPr algn="just">
              <a:buFontTx/>
              <a:buChar char="-"/>
            </a:pPr>
            <a:r>
              <a:rPr lang="it-IT" sz="4000" b="1" dirty="0">
                <a:solidFill>
                  <a:srgbClr val="000000"/>
                </a:solidFill>
              </a:rPr>
              <a:t>50 visite in lista di attesa</a:t>
            </a:r>
          </a:p>
          <a:p>
            <a:pPr algn="just">
              <a:buFontTx/>
              <a:buChar char="-"/>
            </a:pPr>
            <a:r>
              <a:rPr lang="it-IT" sz="4000" b="1" dirty="0">
                <a:solidFill>
                  <a:srgbClr val="000000"/>
                </a:solidFill>
              </a:rPr>
              <a:t>0 </a:t>
            </a:r>
            <a:r>
              <a:rPr lang="it-IT" sz="4000" b="1" dirty="0" err="1">
                <a:solidFill>
                  <a:srgbClr val="000000"/>
                </a:solidFill>
              </a:rPr>
              <a:t>ecocardio</a:t>
            </a:r>
            <a:r>
              <a:rPr lang="it-IT" sz="4000" b="1" dirty="0">
                <a:solidFill>
                  <a:srgbClr val="000000"/>
                </a:solidFill>
              </a:rPr>
              <a:t> in lista di attesa</a:t>
            </a:r>
          </a:p>
          <a:p>
            <a:pPr algn="just">
              <a:buFontTx/>
              <a:buChar char="-"/>
            </a:pPr>
            <a:endParaRPr lang="it-IT" sz="4000" b="1" dirty="0"/>
          </a:p>
          <a:p>
            <a:pPr algn="just">
              <a:buFontTx/>
              <a:buChar char="-"/>
            </a:pPr>
            <a:endParaRPr lang="it-IT" sz="2000" b="1" u="sng" dirty="0"/>
          </a:p>
          <a:p>
            <a:pPr marL="0" indent="0" algn="just">
              <a:buNone/>
            </a:pPr>
            <a:endParaRPr lang="it-IT" sz="3000" b="1" u="sng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8700"/>
            <a:ext cx="9144000" cy="607911"/>
          </a:xfrm>
          <a:prstGeom prst="rect">
            <a:avLst/>
          </a:prstGeom>
        </p:spPr>
      </p:pic>
      <p:pic>
        <p:nvPicPr>
          <p:cNvPr id="7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92177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22920" y="1322363"/>
            <a:ext cx="6498158" cy="310896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97280" y="5062127"/>
            <a:ext cx="7132320" cy="916641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endParaRPr lang="it-IT" b="1" i="1" dirty="0"/>
          </a:p>
          <a:p>
            <a:pPr algn="l"/>
            <a:r>
              <a:rPr lang="it-IT" b="1" dirty="0">
                <a:solidFill>
                  <a:schemeClr val="tx1"/>
                </a:solidFill>
              </a:rPr>
              <a:t>FIORELLA CAVUTO, SPECIALISTA CARDIOLOGO TERRITORIALE</a:t>
            </a:r>
          </a:p>
          <a:p>
            <a:pPr algn="l"/>
            <a:r>
              <a:rPr lang="it-IT" b="1" dirty="0">
                <a:solidFill>
                  <a:schemeClr val="tx1"/>
                </a:solidFill>
              </a:rPr>
              <a:t>GRAZIELLA BIANCHIN, MMG, Rete MILLEINRETE SIMG VENETO</a:t>
            </a:r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</p:txBody>
      </p:sp>
      <p:pic>
        <p:nvPicPr>
          <p:cNvPr id="5" name="Immagine 4" descr="percorso aziend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2919" y="956603"/>
            <a:ext cx="6498159" cy="34747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Immagine 5" descr="ULSS 3 Bassano logo_top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3083" y="1139483"/>
            <a:ext cx="1419225" cy="90033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932307" y="1143545"/>
            <a:ext cx="45939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Percorso Aziendale </a:t>
            </a:r>
            <a:r>
              <a:rPr lang="it-IT" sz="2800" b="1" dirty="0" err="1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Follow</a:t>
            </a:r>
            <a:r>
              <a:rPr lang="it-IT" sz="2800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 up  Paziente Iperteso ed Ischemico</a:t>
            </a:r>
          </a:p>
          <a:p>
            <a:pPr algn="ctr"/>
            <a:r>
              <a:rPr lang="it-IT" sz="2800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Bassano del Grappa</a:t>
            </a:r>
          </a:p>
          <a:p>
            <a:pPr algn="ctr"/>
            <a:r>
              <a:rPr lang="it-IT" sz="2800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 20 Aprile 2016</a:t>
            </a:r>
          </a:p>
        </p:txBody>
      </p:sp>
      <p:pic>
        <p:nvPicPr>
          <p:cNvPr id="8" name="Immagine 7" descr="aula mag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70938" y="3390314"/>
            <a:ext cx="2055276" cy="91022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9400" y="6198703"/>
            <a:ext cx="9144000" cy="607911"/>
          </a:xfrm>
          <a:prstGeom prst="rect">
            <a:avLst/>
          </a:prstGeom>
        </p:spPr>
      </p:pic>
      <p:pic>
        <p:nvPicPr>
          <p:cNvPr id="11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4258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Quindi è necessaria una “rete”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600" dirty="0"/>
              <a:t>“Efficienza e </a:t>
            </a:r>
            <a:r>
              <a:rPr lang="it-IT" sz="3600" dirty="0" err="1"/>
              <a:t>sostenibilita</a:t>
            </a:r>
            <a:r>
              <a:rPr lang="it-IT" sz="3600" dirty="0"/>
              <a:t>̀ dei sistemi sanitari si fondano anche sulla capacità dei professionisti di personalizzare le cure al paziente nel contesto delle prove scientifiche d’efficacia, </a:t>
            </a:r>
            <a:r>
              <a:rPr lang="it-IT" sz="3600" b="1" dirty="0">
                <a:solidFill>
                  <a:srgbClr val="FF0000"/>
                </a:solidFill>
              </a:rPr>
              <a:t>impiegando le risorse in maniera razionale ed appropriata”</a:t>
            </a:r>
            <a:r>
              <a:rPr lang="it-IT" sz="3600" dirty="0"/>
              <a:t> 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9500"/>
            <a:ext cx="9144000" cy="607911"/>
          </a:xfrm>
          <a:prstGeom prst="rect">
            <a:avLst/>
          </a:prstGeom>
        </p:spPr>
      </p:pic>
      <p:pic>
        <p:nvPicPr>
          <p:cNvPr id="6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54380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9275" y="323754"/>
            <a:ext cx="8042276" cy="859283"/>
          </a:xfrm>
        </p:spPr>
        <p:txBody>
          <a:bodyPr/>
          <a:lstStyle/>
          <a:p>
            <a:pPr algn="l"/>
            <a:r>
              <a:rPr lang="it-IT" b="1" i="1" u="sng" dirty="0"/>
              <a:t>OSPEDALE-TERRITORIO</a:t>
            </a:r>
          </a:p>
        </p:txBody>
      </p:sp>
      <p:sp>
        <p:nvSpPr>
          <p:cNvPr id="5" name="Ovale 4"/>
          <p:cNvSpPr/>
          <p:nvPr/>
        </p:nvSpPr>
        <p:spPr>
          <a:xfrm>
            <a:off x="6872586" y="3709856"/>
            <a:ext cx="952431" cy="95254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5787341" y="3400058"/>
            <a:ext cx="965659" cy="965776"/>
          </a:xfrm>
          <a:prstGeom prst="ellipse">
            <a:avLst/>
          </a:prstGeom>
          <a:solidFill>
            <a:srgbClr val="2C7C9F"/>
          </a:solidFill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3750197" y="4226919"/>
            <a:ext cx="965659" cy="9657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3267368" y="3082543"/>
            <a:ext cx="965659" cy="95254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5304511" y="2335058"/>
            <a:ext cx="965659" cy="952546"/>
          </a:xfrm>
          <a:prstGeom prst="ellipse">
            <a:avLst/>
          </a:prstGeom>
          <a:solidFill>
            <a:srgbClr val="2C7C9F"/>
          </a:solidFill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3267368" y="1911704"/>
            <a:ext cx="952431" cy="95254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2433990" y="3869716"/>
            <a:ext cx="952431" cy="95254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5" name="Ovale 14"/>
          <p:cNvSpPr/>
          <p:nvPr/>
        </p:nvSpPr>
        <p:spPr>
          <a:xfrm>
            <a:off x="4907664" y="4253380"/>
            <a:ext cx="952431" cy="959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833378" y="2123382"/>
            <a:ext cx="952431" cy="952546"/>
          </a:xfrm>
          <a:prstGeom prst="ellipse">
            <a:avLst/>
          </a:prstGeom>
          <a:solidFill>
            <a:srgbClr val="2C7C9F"/>
          </a:solidFill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2182655" y="2328446"/>
            <a:ext cx="952431" cy="952546"/>
          </a:xfrm>
          <a:prstGeom prst="ellipse">
            <a:avLst/>
          </a:prstGeom>
          <a:solidFill>
            <a:srgbClr val="2C7C9F"/>
          </a:solidFill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1302979" y="3287604"/>
            <a:ext cx="965660" cy="965776"/>
          </a:xfrm>
          <a:prstGeom prst="ellipse">
            <a:avLst/>
          </a:prstGeom>
          <a:solidFill>
            <a:srgbClr val="2C7C9F"/>
          </a:solidFill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4391764" y="1647109"/>
            <a:ext cx="965659" cy="952546"/>
          </a:xfrm>
          <a:prstGeom prst="ellipse">
            <a:avLst/>
          </a:prstGeom>
          <a:solidFill>
            <a:srgbClr val="2C7C9F"/>
          </a:solidFill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653527" y="4607277"/>
            <a:ext cx="1005344" cy="955854"/>
          </a:xfrm>
          <a:prstGeom prst="ellipse">
            <a:avLst/>
          </a:prstGeom>
          <a:solidFill>
            <a:srgbClr val="2C7C9F"/>
          </a:solidFill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2877135" y="5080242"/>
            <a:ext cx="992116" cy="965777"/>
          </a:xfrm>
          <a:prstGeom prst="ellipse">
            <a:avLst/>
          </a:prstGeom>
          <a:solidFill>
            <a:srgbClr val="2C7C9F"/>
          </a:solidFill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4312393" y="5318375"/>
            <a:ext cx="992116" cy="965777"/>
          </a:xfrm>
          <a:prstGeom prst="ellipse">
            <a:avLst/>
          </a:prstGeom>
          <a:solidFill>
            <a:srgbClr val="2C7C9F"/>
          </a:solidFill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5543143" y="5510211"/>
            <a:ext cx="965661" cy="969084"/>
          </a:xfrm>
          <a:prstGeom prst="ellipse">
            <a:avLst/>
          </a:prstGeom>
          <a:solidFill>
            <a:srgbClr val="2C7C9F"/>
          </a:solidFill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6594262" y="2611781"/>
            <a:ext cx="965660" cy="965776"/>
          </a:xfrm>
          <a:prstGeom prst="ellipse">
            <a:avLst/>
          </a:prstGeom>
          <a:solidFill>
            <a:srgbClr val="2C7C9F"/>
          </a:solidFill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4431449" y="3170744"/>
            <a:ext cx="952431" cy="959160"/>
          </a:xfrm>
          <a:prstGeom prst="ellipse">
            <a:avLst/>
          </a:prstGeom>
          <a:solidFill>
            <a:srgbClr val="2C7C9F"/>
          </a:solidFill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6025974" y="1528035"/>
            <a:ext cx="991588" cy="952546"/>
          </a:xfrm>
          <a:prstGeom prst="ellipse">
            <a:avLst/>
          </a:prstGeom>
          <a:solidFill>
            <a:srgbClr val="2C7C9F"/>
          </a:solidFill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7825017" y="3082543"/>
            <a:ext cx="972272" cy="992234"/>
          </a:xfrm>
          <a:prstGeom prst="ellipse">
            <a:avLst/>
          </a:prstGeom>
          <a:solidFill>
            <a:srgbClr val="2C7C9F"/>
          </a:solidFill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6091590" y="4597354"/>
            <a:ext cx="1005344" cy="965777"/>
          </a:xfrm>
          <a:prstGeom prst="ellipse">
            <a:avLst/>
          </a:prstGeom>
          <a:solidFill>
            <a:srgbClr val="2C7C9F"/>
          </a:solidFill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549275" y="4226919"/>
            <a:ext cx="932284" cy="965776"/>
          </a:xfrm>
          <a:prstGeom prst="ellipse">
            <a:avLst/>
          </a:prstGeom>
          <a:solidFill>
            <a:srgbClr val="2C7C9F"/>
          </a:solidFill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7559922" y="4622711"/>
            <a:ext cx="925974" cy="952546"/>
          </a:xfrm>
          <a:prstGeom prst="ellipse">
            <a:avLst/>
          </a:prstGeom>
          <a:solidFill>
            <a:srgbClr val="2C7C9F"/>
          </a:solidFill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6872586" y="5575257"/>
            <a:ext cx="952431" cy="952548"/>
          </a:xfrm>
          <a:prstGeom prst="ellipse">
            <a:avLst/>
          </a:prstGeom>
          <a:solidFill>
            <a:srgbClr val="2C7C9F"/>
          </a:solidFill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054870" y="59405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5339"/>
            <a:ext cx="9144000" cy="607911"/>
          </a:xfrm>
          <a:prstGeom prst="rect">
            <a:avLst/>
          </a:prstGeom>
        </p:spPr>
      </p:pic>
      <p:pic>
        <p:nvPicPr>
          <p:cNvPr id="36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1201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9275" y="236588"/>
            <a:ext cx="8042276" cy="834379"/>
          </a:xfrm>
        </p:spPr>
        <p:txBody>
          <a:bodyPr/>
          <a:lstStyle/>
          <a:p>
            <a:pPr algn="l"/>
            <a:r>
              <a:rPr lang="it-IT" b="1" i="1" u="sng" dirty="0"/>
              <a:t>IL NOSTRO OBIETTIVO</a:t>
            </a:r>
          </a:p>
        </p:txBody>
      </p:sp>
      <p:sp>
        <p:nvSpPr>
          <p:cNvPr id="5" name="Ovale 4"/>
          <p:cNvSpPr/>
          <p:nvPr/>
        </p:nvSpPr>
        <p:spPr>
          <a:xfrm>
            <a:off x="5720729" y="2501369"/>
            <a:ext cx="952431" cy="95254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3513799" y="1435431"/>
            <a:ext cx="965659" cy="965776"/>
          </a:xfrm>
          <a:prstGeom prst="ellipse">
            <a:avLst/>
          </a:prstGeom>
          <a:solidFill>
            <a:srgbClr val="2C7C9F"/>
          </a:solidFill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7822047" y="1399513"/>
            <a:ext cx="965659" cy="9657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1315294" y="1448661"/>
            <a:ext cx="965659" cy="95254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6600"/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1441875" y="4645864"/>
            <a:ext cx="965659" cy="952546"/>
          </a:xfrm>
          <a:prstGeom prst="ellipse">
            <a:avLst/>
          </a:prstGeom>
          <a:solidFill>
            <a:srgbClr val="2C7C9F"/>
          </a:solidFill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5720729" y="1412743"/>
            <a:ext cx="952431" cy="95254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5720729" y="3570892"/>
            <a:ext cx="952431" cy="95254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5" name="Ovale 14"/>
          <p:cNvSpPr/>
          <p:nvPr/>
        </p:nvSpPr>
        <p:spPr>
          <a:xfrm>
            <a:off x="5720729" y="4669018"/>
            <a:ext cx="952431" cy="959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1375733" y="2514599"/>
            <a:ext cx="952431" cy="952546"/>
          </a:xfrm>
          <a:prstGeom prst="ellipse">
            <a:avLst/>
          </a:prstGeom>
          <a:solidFill>
            <a:srgbClr val="2C7C9F"/>
          </a:solidFill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209164" y="1425973"/>
            <a:ext cx="952431" cy="952546"/>
          </a:xfrm>
          <a:prstGeom prst="ellipse">
            <a:avLst/>
          </a:prstGeom>
          <a:solidFill>
            <a:srgbClr val="2C7C9F"/>
          </a:solidFill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209164" y="2480581"/>
            <a:ext cx="965660" cy="965776"/>
          </a:xfrm>
          <a:prstGeom prst="ellipse">
            <a:avLst/>
          </a:prstGeom>
          <a:solidFill>
            <a:srgbClr val="2C7C9F"/>
          </a:solidFill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2433991" y="2501369"/>
            <a:ext cx="965659" cy="952546"/>
          </a:xfrm>
          <a:prstGeom prst="ellipse">
            <a:avLst/>
          </a:prstGeom>
          <a:solidFill>
            <a:srgbClr val="2C7C9F"/>
          </a:solidFill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209164" y="5715515"/>
            <a:ext cx="1005344" cy="955854"/>
          </a:xfrm>
          <a:prstGeom prst="ellipse">
            <a:avLst/>
          </a:prstGeom>
          <a:solidFill>
            <a:srgbClr val="2C7C9F"/>
          </a:solidFill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1375733" y="5718822"/>
            <a:ext cx="992116" cy="965777"/>
          </a:xfrm>
          <a:prstGeom prst="ellipse">
            <a:avLst/>
          </a:prstGeom>
          <a:solidFill>
            <a:srgbClr val="2C7C9F"/>
          </a:solidFill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2513361" y="5718822"/>
            <a:ext cx="992116" cy="965777"/>
          </a:xfrm>
          <a:prstGeom prst="ellipse">
            <a:avLst/>
          </a:prstGeom>
          <a:solidFill>
            <a:srgbClr val="2C7C9F"/>
          </a:solidFill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3527029" y="4645864"/>
            <a:ext cx="965661" cy="969084"/>
          </a:xfrm>
          <a:prstGeom prst="ellipse">
            <a:avLst/>
          </a:prstGeom>
          <a:solidFill>
            <a:srgbClr val="2C7C9F"/>
          </a:solidFill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3513798" y="2501369"/>
            <a:ext cx="965660" cy="965776"/>
          </a:xfrm>
          <a:prstGeom prst="ellipse">
            <a:avLst/>
          </a:prstGeom>
          <a:solidFill>
            <a:srgbClr val="2C7C9F"/>
          </a:solidFill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1375733" y="3557959"/>
            <a:ext cx="952431" cy="959160"/>
          </a:xfrm>
          <a:prstGeom prst="ellipse">
            <a:avLst/>
          </a:prstGeom>
          <a:solidFill>
            <a:srgbClr val="2C7C9F"/>
          </a:solidFill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2377354" y="1425973"/>
            <a:ext cx="991588" cy="952546"/>
          </a:xfrm>
          <a:prstGeom prst="ellipse">
            <a:avLst/>
          </a:prstGeom>
          <a:solidFill>
            <a:srgbClr val="2C7C9F"/>
          </a:solidFill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209164" y="3570892"/>
            <a:ext cx="972272" cy="992234"/>
          </a:xfrm>
          <a:prstGeom prst="ellipse">
            <a:avLst/>
          </a:prstGeom>
          <a:solidFill>
            <a:srgbClr val="2C7C9F"/>
          </a:solidFill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2433991" y="3551342"/>
            <a:ext cx="1005344" cy="965777"/>
          </a:xfrm>
          <a:prstGeom prst="ellipse">
            <a:avLst/>
          </a:prstGeom>
          <a:solidFill>
            <a:srgbClr val="2C7C9F"/>
          </a:solidFill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209164" y="4662402"/>
            <a:ext cx="972272" cy="965776"/>
          </a:xfrm>
          <a:prstGeom prst="ellipse">
            <a:avLst/>
          </a:prstGeom>
          <a:solidFill>
            <a:srgbClr val="2C7C9F"/>
          </a:solidFill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2513361" y="4645864"/>
            <a:ext cx="925974" cy="952546"/>
          </a:xfrm>
          <a:prstGeom prst="ellipse">
            <a:avLst/>
          </a:prstGeom>
          <a:solidFill>
            <a:srgbClr val="2C7C9F"/>
          </a:solidFill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3527029" y="3557959"/>
            <a:ext cx="952431" cy="952548"/>
          </a:xfrm>
          <a:prstGeom prst="ellipse">
            <a:avLst/>
          </a:prstGeom>
          <a:solidFill>
            <a:srgbClr val="2C7C9F"/>
          </a:solidFill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10" y="6250089"/>
            <a:ext cx="9144000" cy="607911"/>
          </a:xfrm>
          <a:prstGeom prst="rect">
            <a:avLst/>
          </a:prstGeom>
        </p:spPr>
      </p:pic>
      <p:pic>
        <p:nvPicPr>
          <p:cNvPr id="35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23688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81068" y="30179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3" name="Fumetto 1 2"/>
          <p:cNvSpPr/>
          <p:nvPr/>
        </p:nvSpPr>
        <p:spPr>
          <a:xfrm>
            <a:off x="1973269" y="943111"/>
            <a:ext cx="7170731" cy="993411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>
                <a:solidFill>
                  <a:srgbClr val="FFFF00"/>
                </a:solidFill>
              </a:rPr>
              <a:t>AMBULATORI DEDICATI</a:t>
            </a:r>
          </a:p>
        </p:txBody>
      </p:sp>
      <p:sp>
        <p:nvSpPr>
          <p:cNvPr id="8" name="Fumetto 1 7"/>
          <p:cNvSpPr/>
          <p:nvPr/>
        </p:nvSpPr>
        <p:spPr>
          <a:xfrm>
            <a:off x="2679653" y="3371155"/>
            <a:ext cx="1584247" cy="993411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9" name="Fumetto 1 8"/>
          <p:cNvSpPr/>
          <p:nvPr/>
        </p:nvSpPr>
        <p:spPr>
          <a:xfrm>
            <a:off x="4327042" y="3387292"/>
            <a:ext cx="1584247" cy="993411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FFFF00"/>
                </a:solidFill>
              </a:rPr>
              <a:t>CARDIO</a:t>
            </a:r>
          </a:p>
        </p:txBody>
      </p:sp>
      <p:sp>
        <p:nvSpPr>
          <p:cNvPr id="10" name="Fumetto 1 9"/>
          <p:cNvSpPr/>
          <p:nvPr/>
        </p:nvSpPr>
        <p:spPr>
          <a:xfrm>
            <a:off x="5959787" y="3387292"/>
            <a:ext cx="1584247" cy="993411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FFFF00"/>
                </a:solidFill>
              </a:rPr>
              <a:t>TERRI</a:t>
            </a:r>
          </a:p>
        </p:txBody>
      </p:sp>
      <p:sp>
        <p:nvSpPr>
          <p:cNvPr id="11" name="Fumetto 1 10"/>
          <p:cNvSpPr/>
          <p:nvPr/>
        </p:nvSpPr>
        <p:spPr>
          <a:xfrm>
            <a:off x="7523552" y="3387292"/>
            <a:ext cx="1584247" cy="993411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FFFF00"/>
                </a:solidFill>
              </a:rPr>
              <a:t>TORIO</a:t>
            </a:r>
          </a:p>
        </p:txBody>
      </p:sp>
      <p:sp>
        <p:nvSpPr>
          <p:cNvPr id="13" name="Freccia su 12"/>
          <p:cNvSpPr/>
          <p:nvPr/>
        </p:nvSpPr>
        <p:spPr>
          <a:xfrm>
            <a:off x="1488637" y="2408884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B</a:t>
            </a:r>
          </a:p>
        </p:txBody>
      </p:sp>
      <p:sp>
        <p:nvSpPr>
          <p:cNvPr id="14" name="Stella a 8 punte 13"/>
          <p:cNvSpPr/>
          <p:nvPr/>
        </p:nvSpPr>
        <p:spPr>
          <a:xfrm>
            <a:off x="146102" y="943111"/>
            <a:ext cx="1823142" cy="117847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b="1" dirty="0"/>
              <a:t>B</a:t>
            </a:r>
          </a:p>
        </p:txBody>
      </p:sp>
      <p:sp>
        <p:nvSpPr>
          <p:cNvPr id="15" name="Freccia su 14"/>
          <p:cNvSpPr/>
          <p:nvPr/>
        </p:nvSpPr>
        <p:spPr>
          <a:xfrm>
            <a:off x="429201" y="3387292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B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238895" y="4316731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429201" y="2215635"/>
            <a:ext cx="348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1601798" y="3387292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146102" y="5231131"/>
            <a:ext cx="8868904" cy="1593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rgbClr val="FF0000"/>
                </a:solidFill>
              </a:rPr>
              <a:t>MMG</a:t>
            </a:r>
          </a:p>
        </p:txBody>
      </p:sp>
      <p:sp>
        <p:nvSpPr>
          <p:cNvPr id="24" name="Freccia su 23"/>
          <p:cNvSpPr/>
          <p:nvPr/>
        </p:nvSpPr>
        <p:spPr>
          <a:xfrm>
            <a:off x="3365734" y="4364566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su 25"/>
          <p:cNvSpPr/>
          <p:nvPr/>
        </p:nvSpPr>
        <p:spPr>
          <a:xfrm>
            <a:off x="5119166" y="4364566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reccia su 26"/>
          <p:cNvSpPr/>
          <p:nvPr/>
        </p:nvSpPr>
        <p:spPr>
          <a:xfrm>
            <a:off x="6751911" y="4380703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reccia su 27"/>
          <p:cNvSpPr/>
          <p:nvPr/>
        </p:nvSpPr>
        <p:spPr>
          <a:xfrm>
            <a:off x="8474467" y="4339532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1" y="28711"/>
            <a:ext cx="9143999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>
                <a:solidFill>
                  <a:srgbClr val="FFFF00"/>
                </a:solidFill>
              </a:rPr>
              <a:t>CARDIOLOGIA OSPEDALIERA</a:t>
            </a:r>
          </a:p>
        </p:txBody>
      </p:sp>
      <p:sp>
        <p:nvSpPr>
          <p:cNvPr id="32" name="Cuore 31"/>
          <p:cNvSpPr/>
          <p:nvPr/>
        </p:nvSpPr>
        <p:spPr>
          <a:xfrm>
            <a:off x="3049126" y="3466303"/>
            <a:ext cx="914400" cy="914400"/>
          </a:xfrm>
          <a:prstGeom prst="hear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3366FF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201" y="6351689"/>
            <a:ext cx="9144000" cy="607911"/>
          </a:xfrm>
          <a:prstGeom prst="rect">
            <a:avLst/>
          </a:prstGeom>
        </p:spPr>
      </p:pic>
      <p:pic>
        <p:nvPicPr>
          <p:cNvPr id="29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85372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>
                <a:solidFill>
                  <a:srgbClr val="FF0000"/>
                </a:solidFill>
              </a:rPr>
              <a:t/>
            </a:r>
            <a:br>
              <a:rPr lang="it-IT" i="1" dirty="0">
                <a:solidFill>
                  <a:srgbClr val="FF0000"/>
                </a:solidFill>
              </a:rPr>
            </a:br>
            <a:r>
              <a:rPr lang="it-IT" i="1" dirty="0">
                <a:solidFill>
                  <a:srgbClr val="FF0000"/>
                </a:solidFill>
              </a:rPr>
              <a:t>GRAZIE</a:t>
            </a: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/>
          <a:srcRect t="14455" b="14455"/>
          <a:stretch>
            <a:fillRect/>
          </a:stretch>
        </p:blipFill>
        <p:spPr>
          <a:xfrm>
            <a:off x="551280" y="1879237"/>
            <a:ext cx="8042276" cy="4343400"/>
          </a:xfr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85744"/>
            <a:ext cx="9144000" cy="60791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96900" y="241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9" name="Picture 2" descr="Senza titolo">
            <a:extLst>
              <a:ext uri="{FF2B5EF4-FFF2-40B4-BE49-F238E27FC236}">
                <a16:creationId xmlns:a16="http://schemas.microsoft.com/office/drawing/2014/main" xmlns="" id="{B3899BFB-AB08-41CC-A790-E83A54B8A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732"/>
            <a:ext cx="8022282" cy="92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42055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698499"/>
            <a:ext cx="8678333" cy="5228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67375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83" y="0"/>
            <a:ext cx="8983855" cy="668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217496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i="1" u="sng">
                <a:solidFill>
                  <a:srgbClr val="FF0000"/>
                </a:solidFill>
              </a:rPr>
              <a:t>PDTA </a:t>
            </a:r>
            <a:br>
              <a:rPr lang="it-IT" b="1" i="1" u="sng">
                <a:solidFill>
                  <a:srgbClr val="FF0000"/>
                </a:solidFill>
              </a:rPr>
            </a:br>
            <a:r>
              <a:rPr lang="it-IT" b="1" i="1" u="sng">
                <a:solidFill>
                  <a:srgbClr val="FF0000"/>
                </a:solidFill>
              </a:rPr>
              <a:t>SCOMPENSO CARDIACO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it-IT" sz="1600" i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Riferimenti bibliografici</a:t>
            </a:r>
            <a:r>
              <a:rPr lang="it-IT" sz="1600" i="1" u="sng"/>
              <a:t>:</a:t>
            </a:r>
          </a:p>
          <a:p>
            <a:pPr>
              <a:lnSpc>
                <a:spcPct val="90000"/>
              </a:lnSpc>
            </a:pPr>
            <a:r>
              <a:rPr lang="it-IT" sz="1600" i="1"/>
              <a:t>-     </a:t>
            </a:r>
            <a:r>
              <a:rPr lang="it-IT" sz="1600" b="1" i="1"/>
              <a:t>European Society of Cardiology: Guidelines for the diagnosis and treatment of acute and chronic heart failure 2012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1600" b="1" i="1"/>
              <a:t>Regione Autonoma Friuli Venezia Giulia: Consensus Scompenso Cardiaco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1600" b="1" i="1"/>
              <a:t>Gruppo di Lavoro:</a:t>
            </a:r>
            <a:r>
              <a:rPr lang="ja-JP" altLang="it-IT" sz="1600" b="1" i="1"/>
              <a:t>”</a:t>
            </a:r>
            <a:r>
              <a:rPr lang="it-IT" sz="1600" b="1" i="1"/>
              <a:t>Chronic Care Model – Scompenso Cardiaco</a:t>
            </a:r>
            <a:r>
              <a:rPr lang="ja-JP" altLang="it-IT" sz="1600" b="1" i="1"/>
              <a:t>”</a:t>
            </a:r>
            <a:endParaRPr lang="it-IT" sz="1600" b="1" i="1"/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1600" b="1" i="1"/>
              <a:t>L</a:t>
            </a:r>
            <a:r>
              <a:rPr lang="ja-JP" altLang="it-IT" sz="1600" b="1" i="1"/>
              <a:t>’</a:t>
            </a:r>
            <a:r>
              <a:rPr lang="it-IT" sz="1600" b="1" i="1"/>
              <a:t>ambulatorio orientato nello scompenso cardiaco nel chronic caremodel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1600" b="1" i="1"/>
              <a:t>Associazione Nazionale Cardiologi Extraospedalieri: Linee giuda sullo scompenso cardiaco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1600" b="1" i="1"/>
              <a:t>IN-CHF: II registro italiano dello Scompenso Cardiaco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1600" b="1" i="1"/>
              <a:t>Associazione Nazionale Medici Cardiologi Ospedalieri e Società Italiana di Medicina Generale: Linee Giuda sullo Scompenso Cardiaco in Medicina Generale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1600" b="1" i="1"/>
              <a:t>Servizio Sanitario Regionael Emilia Romagna-AUSL di Imola:Sperimentazione di un percorso clinico assistenziale intgrato Ospedale-Territorio a favore di pazienti con Scompenso Cardiaco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1600" b="1" i="1"/>
              <a:t>PDTA Scompenso Cardiaco ASL Pavia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1600" b="1" i="1"/>
              <a:t>PDTA Scompenso Cardiaco Azienda Sanitaria Cremona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it-IT" sz="1600" b="1" i="1"/>
          </a:p>
          <a:p>
            <a:pPr>
              <a:lnSpc>
                <a:spcPct val="90000"/>
              </a:lnSpc>
              <a:buFontTx/>
              <a:buChar char="-"/>
            </a:pPr>
            <a:endParaRPr lang="it-IT" sz="1600" b="1" i="1"/>
          </a:p>
          <a:p>
            <a:pPr algn="ctr">
              <a:lnSpc>
                <a:spcPct val="90000"/>
              </a:lnSpc>
              <a:buFontTx/>
              <a:buChar char="-"/>
            </a:pPr>
            <a:endParaRPr lang="it-IT" sz="1600" b="1" i="1"/>
          </a:p>
          <a:p>
            <a:pPr>
              <a:lnSpc>
                <a:spcPct val="90000"/>
              </a:lnSpc>
              <a:buFontTx/>
              <a:buChar char="-"/>
            </a:pPr>
            <a:endParaRPr lang="it-IT" sz="1600" b="1" i="1"/>
          </a:p>
        </p:txBody>
      </p:sp>
    </p:spTree>
    <p:extLst>
      <p:ext uri="{BB962C8B-B14F-4D97-AF65-F5344CB8AC3E}">
        <p14:creationId xmlns:p14="http://schemas.microsoft.com/office/powerpoint/2010/main" xmlns="" val="190770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Per “Rete” in ambito dei servizi sanitari si intende: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3600" dirty="0"/>
              <a:t>“un’integrazione delle </a:t>
            </a:r>
            <a:r>
              <a:rPr lang="it-IT" sz="3600" dirty="0" err="1"/>
              <a:t>attivita</a:t>
            </a:r>
            <a:r>
              <a:rPr lang="it-IT" sz="3600" dirty="0"/>
              <a:t>̀ di diagnosi, assistenza e cura erogate da diversi professionisti e diverse organizzazioni, </a:t>
            </a:r>
            <a:r>
              <a:rPr lang="it-IT" sz="3600" b="1" dirty="0">
                <a:solidFill>
                  <a:srgbClr val="FF0000"/>
                </a:solidFill>
              </a:rPr>
              <a:t>in ambito ospedaliero e territoriale</a:t>
            </a:r>
            <a:r>
              <a:rPr lang="it-IT" sz="3600" dirty="0"/>
              <a:t>, che agiscono </a:t>
            </a:r>
            <a:r>
              <a:rPr lang="it-IT" sz="3600" b="1" dirty="0">
                <a:solidFill>
                  <a:srgbClr val="FF0000"/>
                </a:solidFill>
              </a:rPr>
              <a:t>per realizzare una missione condivisa” </a:t>
            </a:r>
          </a:p>
          <a:p>
            <a:endParaRPr lang="it-IT" sz="3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1400"/>
            <a:ext cx="9144000" cy="607911"/>
          </a:xfrm>
          <a:prstGeom prst="rect">
            <a:avLst/>
          </a:prstGeom>
        </p:spPr>
      </p:pic>
      <p:pic>
        <p:nvPicPr>
          <p:cNvPr id="6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756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Obiettivi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/>
              <a:buChar char="•"/>
            </a:pPr>
            <a:r>
              <a:rPr lang="it-IT" sz="3600" dirty="0"/>
              <a:t>miglioramento della </a:t>
            </a:r>
            <a:r>
              <a:rPr lang="it-IT" sz="3600" b="1" dirty="0" err="1">
                <a:solidFill>
                  <a:srgbClr val="FF0000"/>
                </a:solidFill>
              </a:rPr>
              <a:t>qualita</a:t>
            </a:r>
            <a:r>
              <a:rPr lang="it-IT" sz="3600" b="1" dirty="0">
                <a:solidFill>
                  <a:srgbClr val="FF0000"/>
                </a:solidFill>
              </a:rPr>
              <a:t>̀ di vita </a:t>
            </a:r>
            <a:r>
              <a:rPr lang="it-IT" sz="3600" dirty="0"/>
              <a:t>dei pazienti</a:t>
            </a:r>
          </a:p>
          <a:p>
            <a:pPr marL="0" indent="0" algn="just">
              <a:buNone/>
            </a:pPr>
            <a:endParaRPr lang="it-IT" sz="3600" dirty="0"/>
          </a:p>
          <a:p>
            <a:pPr algn="just">
              <a:buFont typeface="Arial"/>
              <a:buChar char="•"/>
            </a:pPr>
            <a:r>
              <a:rPr lang="it-IT" sz="3600" dirty="0"/>
              <a:t>riduzione delle </a:t>
            </a:r>
            <a:r>
              <a:rPr lang="it-IT" sz="3600" b="1" dirty="0">
                <a:solidFill>
                  <a:srgbClr val="FF0000"/>
                </a:solidFill>
              </a:rPr>
              <a:t>ospedalizzazioni </a:t>
            </a:r>
          </a:p>
          <a:p>
            <a:pPr marL="0" indent="0" algn="just">
              <a:buNone/>
            </a:pPr>
            <a:endParaRPr lang="it-IT" sz="3600" b="1" dirty="0">
              <a:solidFill>
                <a:srgbClr val="FF0000"/>
              </a:solidFill>
            </a:endParaRPr>
          </a:p>
          <a:p>
            <a:pPr algn="just">
              <a:buFont typeface="Arial"/>
              <a:buChar char="•"/>
            </a:pPr>
            <a:r>
              <a:rPr lang="it-IT" sz="3600" dirty="0"/>
              <a:t>contenimento della </a:t>
            </a:r>
            <a:r>
              <a:rPr lang="it-IT" sz="3600" b="1" dirty="0">
                <a:solidFill>
                  <a:srgbClr val="FF0000"/>
                </a:solidFill>
              </a:rPr>
              <a:t>spesa sanitaria</a:t>
            </a:r>
          </a:p>
          <a:p>
            <a:pPr marL="0" indent="0" algn="just">
              <a:buNone/>
            </a:pPr>
            <a:endParaRPr lang="it-IT" sz="3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0089"/>
            <a:ext cx="9144000" cy="607911"/>
          </a:xfrm>
          <a:prstGeom prst="rect">
            <a:avLst/>
          </a:prstGeom>
        </p:spPr>
      </p:pic>
      <p:pic>
        <p:nvPicPr>
          <p:cNvPr id="6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5473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Pertanto questo documento 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è aperto: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it-IT" sz="3600" dirty="0"/>
              <a:t>all’interlocuzione con gli </a:t>
            </a:r>
            <a:r>
              <a:rPr lang="it-IT" sz="3600" dirty="0">
                <a:solidFill>
                  <a:srgbClr val="FF0000"/>
                </a:solidFill>
              </a:rPr>
              <a:t>organismi di governo e di amministrazione </a:t>
            </a:r>
            <a:r>
              <a:rPr lang="it-IT" sz="3600" dirty="0"/>
              <a:t>dei servizi sanitari, </a:t>
            </a:r>
          </a:p>
          <a:p>
            <a:pPr algn="just">
              <a:buFontTx/>
              <a:buChar char="-"/>
            </a:pPr>
            <a:r>
              <a:rPr lang="it-IT" sz="3600" dirty="0"/>
              <a:t>oltre che con le organizzazioni e le </a:t>
            </a:r>
            <a:r>
              <a:rPr lang="it-IT" sz="3600" dirty="0">
                <a:solidFill>
                  <a:srgbClr val="FF0000"/>
                </a:solidFill>
              </a:rPr>
              <a:t>professioni sanitarie </a:t>
            </a:r>
            <a:r>
              <a:rPr lang="it-IT" sz="3600" dirty="0"/>
              <a:t>interessate,</a:t>
            </a:r>
          </a:p>
          <a:p>
            <a:pPr algn="just">
              <a:buFontTx/>
              <a:buChar char="-"/>
            </a:pPr>
            <a:r>
              <a:rPr lang="it-IT" sz="3600" dirty="0"/>
              <a:t>con l’opinione pubblica, la </a:t>
            </a:r>
            <a:r>
              <a:rPr lang="it-IT" sz="3600" dirty="0">
                <a:solidFill>
                  <a:srgbClr val="FF0000"/>
                </a:solidFill>
              </a:rPr>
              <a:t>cittadinanza e i pazienti. </a:t>
            </a:r>
          </a:p>
          <a:p>
            <a:pPr algn="just"/>
            <a:endParaRPr lang="it-IT" sz="36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0089"/>
            <a:ext cx="9144000" cy="607911"/>
          </a:xfrm>
          <a:prstGeom prst="rect">
            <a:avLst/>
          </a:prstGeom>
        </p:spPr>
      </p:pic>
      <p:pic>
        <p:nvPicPr>
          <p:cNvPr id="7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88" b="19221"/>
          <a:stretch/>
        </p:blipFill>
        <p:spPr bwMode="auto">
          <a:xfrm>
            <a:off x="7747000" y="24352"/>
            <a:ext cx="1297600" cy="75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0319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bum da disegno">
  <a:themeElements>
    <a:clrScheme name="Album da disegno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Album da disegno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bum da disegn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Album da disegno.thmx</Template>
  <TotalTime>24132</TotalTime>
  <Words>2272</Words>
  <Application>Microsoft Office PowerPoint</Application>
  <PresentationFormat>Presentazione su schermo (4:3)</PresentationFormat>
  <Paragraphs>337</Paragraphs>
  <Slides>66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66</vt:i4>
      </vt:variant>
    </vt:vector>
  </HeadingPairs>
  <TitlesOfParts>
    <vt:vector size="67" baseType="lpstr">
      <vt:lpstr>Album da disegno</vt:lpstr>
      <vt:lpstr>Diapositiva 1</vt:lpstr>
      <vt:lpstr>Diapositiva 2</vt:lpstr>
      <vt:lpstr>Questo documento nasce dalla cardiologia ospedaliera </vt:lpstr>
      <vt:lpstr>Quindi è necessaria una “rete”</vt:lpstr>
      <vt:lpstr>Quindi è necessaria una “rete”</vt:lpstr>
      <vt:lpstr>Quindi è necessaria una “rete”</vt:lpstr>
      <vt:lpstr>Per “Rete” in ambito dei servizi sanitari si intende:</vt:lpstr>
      <vt:lpstr>Obiettivi</vt:lpstr>
      <vt:lpstr>Pertanto questo documento  è aperto: </vt:lpstr>
      <vt:lpstr>TERRITORIO</vt:lpstr>
      <vt:lpstr>…inoltre dal documento ANMCO/SIC</vt:lpstr>
      <vt:lpstr>Diapositiva 12</vt:lpstr>
      <vt:lpstr>…quindi:</vt:lpstr>
      <vt:lpstr>Obiettivo del documento:</vt:lpstr>
      <vt:lpstr>creazione di collegamenti per: </vt:lpstr>
      <vt:lpstr>Criticità:</vt:lpstr>
      <vt:lpstr>Criticità:</vt:lpstr>
      <vt:lpstr>Diapositiva 18</vt:lpstr>
      <vt:lpstr>                   </vt:lpstr>
      <vt:lpstr>  </vt:lpstr>
      <vt:lpstr>                25.506 IPERTESI</vt:lpstr>
      <vt:lpstr>CARDIOLOGIA TERRITORIALE AZIENDA ULSS 3</vt:lpstr>
      <vt:lpstr>CARDIOLOGIA TERRITORIALE:</vt:lpstr>
      <vt:lpstr>CARDIOLOGIA TERRITORIALE:</vt:lpstr>
      <vt:lpstr>CARDIOLOGIA TERRITORIALE:</vt:lpstr>
      <vt:lpstr>CARDIOLOGIA TERRITORIALE:</vt:lpstr>
      <vt:lpstr>CARDIOLOGIA TERRITORIALE:</vt:lpstr>
      <vt:lpstr>SELEZIONE DEI PAZIENTI:</vt:lpstr>
      <vt:lpstr>Diapositiva 29</vt:lpstr>
      <vt:lpstr>Diapositiva 30</vt:lpstr>
      <vt:lpstr>STRATIFICAZIONE  DEL RISCHIO</vt:lpstr>
      <vt:lpstr>Definizione di Alto Rischio Cardiovascolare</vt:lpstr>
      <vt:lpstr>Può aiutare nella stratificazione del rischio:</vt:lpstr>
      <vt:lpstr> ABC Study On Heart Disease – a Veneto Region Project  Berton et al. AHA, Los Angeles 2001 </vt:lpstr>
      <vt:lpstr>Diapositiva 35</vt:lpstr>
      <vt:lpstr>PDTA  SCOMPENSO CARDIACO</vt:lpstr>
      <vt:lpstr>GRUPPO DI LAVORO PDTA</vt:lpstr>
      <vt:lpstr>…obiettivi…</vt:lpstr>
      <vt:lpstr> …quindi…</vt:lpstr>
      <vt:lpstr>… il percorso…</vt:lpstr>
      <vt:lpstr>MMG </vt:lpstr>
      <vt:lpstr> MMG </vt:lpstr>
      <vt:lpstr>PACCHETTO  DIAGNOSTICO</vt:lpstr>
      <vt:lpstr>PACCHETTO DIAGNOSTICO</vt:lpstr>
      <vt:lpstr>PACCHETTO DIAGNOSTICO</vt:lpstr>
      <vt:lpstr>PACCHETTO DIAGNOSTICO</vt:lpstr>
      <vt:lpstr>Diapositiva 47</vt:lpstr>
      <vt:lpstr>QUINDI I PAZIENTI :</vt:lpstr>
      <vt:lpstr>IN SINTESI:</vt:lpstr>
      <vt:lpstr>GESTIONE A DOMICILIO</vt:lpstr>
      <vt:lpstr>GESTIONE A DOMICILIO</vt:lpstr>
      <vt:lpstr>GESTIONE A DOMICILIO</vt:lpstr>
      <vt:lpstr>ASSOCIAZIONI DI VOLONTARIATO</vt:lpstr>
      <vt:lpstr> CONCLUSIONI</vt:lpstr>
      <vt:lpstr> RISULTATI</vt:lpstr>
      <vt:lpstr> RISULTATI </vt:lpstr>
      <vt:lpstr> RISULTATI</vt:lpstr>
      <vt:lpstr> RISULTATI</vt:lpstr>
      <vt:lpstr>Diapositiva 59</vt:lpstr>
      <vt:lpstr>OSPEDALE-TERRITORIO</vt:lpstr>
      <vt:lpstr>IL NOSTRO OBIETTIVO</vt:lpstr>
      <vt:lpstr>Diapositiva 62</vt:lpstr>
      <vt:lpstr> GRAZIE</vt:lpstr>
      <vt:lpstr>Diapositiva 64</vt:lpstr>
      <vt:lpstr>Diapositiva 65</vt:lpstr>
      <vt:lpstr>PDTA  SCOMPENSO CARDIACO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TELEMEDICINA IN TERRITORIO</dc:title>
  <dc:creator>Fiorella</dc:creator>
  <cp:lastModifiedBy>fiorella.cavuto</cp:lastModifiedBy>
  <cp:revision>395</cp:revision>
  <dcterms:created xsi:type="dcterms:W3CDTF">2016-08-02T15:09:42Z</dcterms:created>
  <dcterms:modified xsi:type="dcterms:W3CDTF">2017-10-05T14:44:15Z</dcterms:modified>
</cp:coreProperties>
</file>