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diagrams/drawing1.xml" ContentType="application/vnd.ms-office.drawingml.diagramDrawing+xml"/>
  <Override PartName="/ppt/revisionInfo.xml" ContentType="application/vnd.ms-powerpoint.revisioninfo+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Override PartName="/ppt/diagrams/quickStyle1.xml" ContentType="application/vnd.openxmlformats-officedocument.drawingml.diagramStyle+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ppt/theme/themeOverride1.xml" ContentType="application/vnd.openxmlformats-officedocument.themeOverride+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diagrams/layout1.xml" ContentType="application/vnd.openxmlformats-officedocument.drawingml.diagram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diagrams/data1.xml" ContentType="application/vnd.openxmlformats-officedocument.drawingml.diagramData+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97" r:id="rId2"/>
    <p:sldId id="298" r:id="rId3"/>
    <p:sldId id="299" r:id="rId4"/>
    <p:sldId id="300" r:id="rId5"/>
    <p:sldId id="301" r:id="rId6"/>
    <p:sldId id="302" r:id="rId7"/>
    <p:sldId id="305" r:id="rId8"/>
    <p:sldId id="303" r:id="rId9"/>
    <p:sldId id="304" r:id="rId10"/>
    <p:sldId id="306" r:id="rId11"/>
    <p:sldId id="309" r:id="rId12"/>
    <p:sldId id="307" r:id="rId13"/>
    <p:sldId id="308" r:id="rId14"/>
    <p:sldId id="310" r:id="rId15"/>
    <p:sldId id="316" r:id="rId16"/>
    <p:sldId id="313" r:id="rId17"/>
    <p:sldId id="312" r:id="rId18"/>
    <p:sldId id="314" r:id="rId19"/>
    <p:sldId id="315" r:id="rId20"/>
    <p:sldId id="317" r:id="rId21"/>
  </p:sldIdLst>
  <p:sldSz cx="9144000" cy="6858000" type="screen4x3"/>
  <p:notesSz cx="6858000" cy="9144000"/>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 xmlns:p14="http://schemas.microsoft.com/office/powerpoint/2010/main">
          <a:srgbClr val="FF0000"/>
        </p14:laserClr>
      </p:ext>
      <p:ext uri="{2FDB2607-1784-4EEB-B798-7EB5836EED8A}">
        <p14:showMediaCtrls xmlns="" xmlns:p14="http://schemas.microsoft.com/office/powerpoint/2010/main" val="1"/>
      </p:ext>
    </p:extLst>
  </p:showPr>
  <p:clrMru>
    <a:srgbClr val="C00023"/>
    <a:srgbClr val="00B0F0"/>
    <a:srgbClr val="FFCC66"/>
  </p:clrMru>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 uri="{FD5EFAAD-0ECE-453E-9831-46B23BE46B34}">
      <p15:chartTrackingRefBased xmlns=""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a:tblStyle styleId="{5C22544A-7EE6-4342-B048-85BDC9FD1C3A}" styleName="Stile medio 2 - Color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235" autoAdjust="0"/>
    <p:restoredTop sz="94671" autoAdjust="0"/>
  </p:normalViewPr>
  <p:slideViewPr>
    <p:cSldViewPr showGuides="1">
      <p:cViewPr varScale="1">
        <p:scale>
          <a:sx n="103" d="100"/>
          <a:sy n="103" d="100"/>
        </p:scale>
        <p:origin x="-294" y="-84"/>
      </p:cViewPr>
      <p:guideLst>
        <p:guide orient="horz" pos="2160"/>
        <p:guide pos="2880"/>
      </p:guideLst>
    </p:cSldViewPr>
  </p:slideViewPr>
  <p:notesTextViewPr>
    <p:cViewPr>
      <p:scale>
        <a:sx n="1" d="1"/>
        <a:sy n="1" d="1"/>
      </p:scale>
      <p:origin x="0" y="0"/>
    </p:cViewPr>
  </p:notesTextViewPr>
  <p:sorterViewPr>
    <p:cViewPr>
      <p:scale>
        <a:sx n="120" d="100"/>
        <a:sy n="120" d="100"/>
      </p:scale>
      <p:origin x="0" y="1914"/>
    </p:cViewPr>
  </p:sorter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microsoft.com/office/2015/10/relationships/revisionInfo" Target="revisionInfo.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AA74802-6804-44BF-B0B9-E1B967EF0828}" type="doc">
      <dgm:prSet loTypeId="urn:microsoft.com/office/officeart/2005/8/layout/matrix3" loCatId="matrix" qsTypeId="urn:microsoft.com/office/officeart/2005/8/quickstyle/3d1" qsCatId="3D" csTypeId="urn:microsoft.com/office/officeart/2005/8/colors/accent1_2" csCatId="accent1" phldr="1"/>
      <dgm:spPr/>
      <dgm:t>
        <a:bodyPr/>
        <a:lstStyle/>
        <a:p>
          <a:endParaRPr lang="it-IT"/>
        </a:p>
      </dgm:t>
    </dgm:pt>
    <dgm:pt modelId="{5EA731F1-7758-4F76-A636-55B321264DF5}">
      <dgm:prSet phldrT="[Testo]"/>
      <dgm:spPr/>
      <dgm:t>
        <a:bodyPr/>
        <a:lstStyle/>
        <a:p>
          <a:r>
            <a:rPr lang="it-IT" dirty="0" smtClean="0"/>
            <a:t>INTEGRAZIONE</a:t>
          </a:r>
          <a:r>
            <a:rPr lang="it-IT" baseline="0" dirty="0" smtClean="0"/>
            <a:t> DEI SERVIZI</a:t>
          </a:r>
          <a:endParaRPr lang="it-IT" dirty="0"/>
        </a:p>
      </dgm:t>
    </dgm:pt>
    <dgm:pt modelId="{60F5B80D-9C59-45B8-9C46-A16B20B4E939}" type="parTrans" cxnId="{0FC326A2-9811-4BA4-A620-7A1585E3F416}">
      <dgm:prSet/>
      <dgm:spPr/>
      <dgm:t>
        <a:bodyPr/>
        <a:lstStyle/>
        <a:p>
          <a:endParaRPr lang="it-IT"/>
        </a:p>
      </dgm:t>
    </dgm:pt>
    <dgm:pt modelId="{87C666DE-7E79-4558-A884-0EC0BD0D3A00}" type="sibTrans" cxnId="{0FC326A2-9811-4BA4-A620-7A1585E3F416}">
      <dgm:prSet/>
      <dgm:spPr/>
      <dgm:t>
        <a:bodyPr/>
        <a:lstStyle/>
        <a:p>
          <a:endParaRPr lang="it-IT"/>
        </a:p>
      </dgm:t>
    </dgm:pt>
    <dgm:pt modelId="{24E89656-9FC7-4369-A413-D97D599B7493}">
      <dgm:prSet phldrT="[Testo]"/>
      <dgm:spPr/>
      <dgm:t>
        <a:bodyPr/>
        <a:lstStyle/>
        <a:p>
          <a:r>
            <a:rPr lang="it-IT" dirty="0" smtClean="0"/>
            <a:t>PIÙ </a:t>
          </a:r>
          <a:r>
            <a:rPr lang="it-IT" dirty="0" err="1" smtClean="0"/>
            <a:t>ASS.DOMICILIARE</a:t>
          </a:r>
          <a:endParaRPr lang="it-IT" dirty="0"/>
        </a:p>
      </dgm:t>
    </dgm:pt>
    <dgm:pt modelId="{190E6EB5-FCCB-4AF8-93E0-2CD2C7ACA4CE}" type="parTrans" cxnId="{F15EAB75-B900-4C65-8FE5-382EBA9C9441}">
      <dgm:prSet/>
      <dgm:spPr/>
      <dgm:t>
        <a:bodyPr/>
        <a:lstStyle/>
        <a:p>
          <a:endParaRPr lang="it-IT"/>
        </a:p>
      </dgm:t>
    </dgm:pt>
    <dgm:pt modelId="{C81F2DD7-9FE7-47B4-8447-E9796413BEA7}" type="sibTrans" cxnId="{F15EAB75-B900-4C65-8FE5-382EBA9C9441}">
      <dgm:prSet/>
      <dgm:spPr/>
      <dgm:t>
        <a:bodyPr/>
        <a:lstStyle/>
        <a:p>
          <a:endParaRPr lang="it-IT"/>
        </a:p>
      </dgm:t>
    </dgm:pt>
    <dgm:pt modelId="{7B81BCF9-57F4-4065-AF2B-E54B44A009D0}">
      <dgm:prSet phldrT="[Testo]"/>
      <dgm:spPr/>
      <dgm:t>
        <a:bodyPr/>
        <a:lstStyle/>
        <a:p>
          <a:r>
            <a:rPr lang="it-IT" dirty="0" smtClean="0"/>
            <a:t>PERSONA AL CENTRO</a:t>
          </a:r>
          <a:endParaRPr lang="it-IT" dirty="0"/>
        </a:p>
      </dgm:t>
    </dgm:pt>
    <dgm:pt modelId="{FE7DCE28-9ECE-4E4E-9158-FDB310F37676}" type="parTrans" cxnId="{9C92C06C-09E2-4DCD-94AD-C3371051415B}">
      <dgm:prSet/>
      <dgm:spPr/>
      <dgm:t>
        <a:bodyPr/>
        <a:lstStyle/>
        <a:p>
          <a:endParaRPr lang="it-IT"/>
        </a:p>
      </dgm:t>
    </dgm:pt>
    <dgm:pt modelId="{5978A131-B73C-4FE3-88C0-5B8BB6B1CFFE}" type="sibTrans" cxnId="{9C92C06C-09E2-4DCD-94AD-C3371051415B}">
      <dgm:prSet/>
      <dgm:spPr/>
      <dgm:t>
        <a:bodyPr/>
        <a:lstStyle/>
        <a:p>
          <a:endParaRPr lang="it-IT"/>
        </a:p>
      </dgm:t>
    </dgm:pt>
    <dgm:pt modelId="{25BDD536-813F-4BC2-88B6-402A26AC5E21}">
      <dgm:prSet phldrT="[Testo]"/>
      <dgm:spPr/>
      <dgm:t>
        <a:bodyPr/>
        <a:lstStyle/>
        <a:p>
          <a:r>
            <a:rPr lang="it-IT" dirty="0" smtClean="0"/>
            <a:t>PERSONALIZZAZIONE DELLE CURE</a:t>
          </a:r>
          <a:endParaRPr lang="it-IT" dirty="0"/>
        </a:p>
      </dgm:t>
    </dgm:pt>
    <dgm:pt modelId="{51325796-F2D8-486D-9F0C-A3EB3C1B46F9}" type="parTrans" cxnId="{6A93FEF0-B0A9-4FD6-BC8E-2D6A55A38594}">
      <dgm:prSet/>
      <dgm:spPr/>
      <dgm:t>
        <a:bodyPr/>
        <a:lstStyle/>
        <a:p>
          <a:endParaRPr lang="it-IT"/>
        </a:p>
      </dgm:t>
    </dgm:pt>
    <dgm:pt modelId="{AA450265-3C9A-43A8-999B-62CF70DF5673}" type="sibTrans" cxnId="{6A93FEF0-B0A9-4FD6-BC8E-2D6A55A38594}">
      <dgm:prSet/>
      <dgm:spPr/>
      <dgm:t>
        <a:bodyPr/>
        <a:lstStyle/>
        <a:p>
          <a:endParaRPr lang="it-IT"/>
        </a:p>
      </dgm:t>
    </dgm:pt>
    <dgm:pt modelId="{CC01DA74-5325-43CC-9439-3071B822126B}" type="pres">
      <dgm:prSet presAssocID="{4AA74802-6804-44BF-B0B9-E1B967EF0828}" presName="matrix" presStyleCnt="0">
        <dgm:presLayoutVars>
          <dgm:chMax val="1"/>
          <dgm:dir/>
          <dgm:resizeHandles val="exact"/>
        </dgm:presLayoutVars>
      </dgm:prSet>
      <dgm:spPr/>
      <dgm:t>
        <a:bodyPr/>
        <a:lstStyle/>
        <a:p>
          <a:endParaRPr lang="it-IT"/>
        </a:p>
      </dgm:t>
    </dgm:pt>
    <dgm:pt modelId="{EDA39EA0-12A8-4483-B3DF-1A05029D08EF}" type="pres">
      <dgm:prSet presAssocID="{4AA74802-6804-44BF-B0B9-E1B967EF0828}" presName="diamond" presStyleLbl="bgShp" presStyleIdx="0" presStyleCnt="1"/>
      <dgm:spPr>
        <a:gradFill rotWithShape="0">
          <a:gsLst>
            <a:gs pos="0">
              <a:srgbClr val="03D4A8"/>
            </a:gs>
            <a:gs pos="25000">
              <a:srgbClr val="21D6E0"/>
            </a:gs>
            <a:gs pos="75000">
              <a:srgbClr val="0087E6"/>
            </a:gs>
            <a:gs pos="100000">
              <a:srgbClr val="005CBF"/>
            </a:gs>
          </a:gsLst>
          <a:lin ang="16200000" scaled="0"/>
        </a:gradFill>
      </dgm:spPr>
    </dgm:pt>
    <dgm:pt modelId="{33DD4486-5797-4098-8D0D-9C0A6108B265}" type="pres">
      <dgm:prSet presAssocID="{4AA74802-6804-44BF-B0B9-E1B967EF0828}" presName="quad1" presStyleLbl="node1" presStyleIdx="0" presStyleCnt="4">
        <dgm:presLayoutVars>
          <dgm:chMax val="0"/>
          <dgm:chPref val="0"/>
          <dgm:bulletEnabled val="1"/>
        </dgm:presLayoutVars>
      </dgm:prSet>
      <dgm:spPr/>
      <dgm:t>
        <a:bodyPr/>
        <a:lstStyle/>
        <a:p>
          <a:endParaRPr lang="it-IT"/>
        </a:p>
      </dgm:t>
    </dgm:pt>
    <dgm:pt modelId="{A5704562-8C3B-47C2-8434-A53C764C66F7}" type="pres">
      <dgm:prSet presAssocID="{4AA74802-6804-44BF-B0B9-E1B967EF0828}" presName="quad2" presStyleLbl="node1" presStyleIdx="1" presStyleCnt="4">
        <dgm:presLayoutVars>
          <dgm:chMax val="0"/>
          <dgm:chPref val="0"/>
          <dgm:bulletEnabled val="1"/>
        </dgm:presLayoutVars>
      </dgm:prSet>
      <dgm:spPr/>
      <dgm:t>
        <a:bodyPr/>
        <a:lstStyle/>
        <a:p>
          <a:endParaRPr lang="it-IT"/>
        </a:p>
      </dgm:t>
    </dgm:pt>
    <dgm:pt modelId="{A6F2DE93-8BE4-47B2-AF7C-7E1831C226E5}" type="pres">
      <dgm:prSet presAssocID="{4AA74802-6804-44BF-B0B9-E1B967EF0828}" presName="quad3" presStyleLbl="node1" presStyleIdx="2" presStyleCnt="4">
        <dgm:presLayoutVars>
          <dgm:chMax val="0"/>
          <dgm:chPref val="0"/>
          <dgm:bulletEnabled val="1"/>
        </dgm:presLayoutVars>
      </dgm:prSet>
      <dgm:spPr/>
      <dgm:t>
        <a:bodyPr/>
        <a:lstStyle/>
        <a:p>
          <a:endParaRPr lang="it-IT"/>
        </a:p>
      </dgm:t>
    </dgm:pt>
    <dgm:pt modelId="{95E2B6C0-0FB4-4C55-BE09-9D2E22A6FDBD}" type="pres">
      <dgm:prSet presAssocID="{4AA74802-6804-44BF-B0B9-E1B967EF0828}" presName="quad4" presStyleLbl="node1" presStyleIdx="3" presStyleCnt="4">
        <dgm:presLayoutVars>
          <dgm:chMax val="0"/>
          <dgm:chPref val="0"/>
          <dgm:bulletEnabled val="1"/>
        </dgm:presLayoutVars>
      </dgm:prSet>
      <dgm:spPr/>
      <dgm:t>
        <a:bodyPr/>
        <a:lstStyle/>
        <a:p>
          <a:endParaRPr lang="it-IT"/>
        </a:p>
      </dgm:t>
    </dgm:pt>
  </dgm:ptLst>
  <dgm:cxnLst>
    <dgm:cxn modelId="{9C92C06C-09E2-4DCD-94AD-C3371051415B}" srcId="{4AA74802-6804-44BF-B0B9-E1B967EF0828}" destId="{7B81BCF9-57F4-4065-AF2B-E54B44A009D0}" srcOrd="2" destOrd="0" parTransId="{FE7DCE28-9ECE-4E4E-9158-FDB310F37676}" sibTransId="{5978A131-B73C-4FE3-88C0-5B8BB6B1CFFE}"/>
    <dgm:cxn modelId="{F15EAB75-B900-4C65-8FE5-382EBA9C9441}" srcId="{4AA74802-6804-44BF-B0B9-E1B967EF0828}" destId="{24E89656-9FC7-4369-A413-D97D599B7493}" srcOrd="1" destOrd="0" parTransId="{190E6EB5-FCCB-4AF8-93E0-2CD2C7ACA4CE}" sibTransId="{C81F2DD7-9FE7-47B4-8447-E9796413BEA7}"/>
    <dgm:cxn modelId="{C1FC7A63-B095-4856-939E-4463C6083B80}" type="presOf" srcId="{5EA731F1-7758-4F76-A636-55B321264DF5}" destId="{33DD4486-5797-4098-8D0D-9C0A6108B265}" srcOrd="0" destOrd="0" presId="urn:microsoft.com/office/officeart/2005/8/layout/matrix3"/>
    <dgm:cxn modelId="{6A93FEF0-B0A9-4FD6-BC8E-2D6A55A38594}" srcId="{4AA74802-6804-44BF-B0B9-E1B967EF0828}" destId="{25BDD536-813F-4BC2-88B6-402A26AC5E21}" srcOrd="3" destOrd="0" parTransId="{51325796-F2D8-486D-9F0C-A3EB3C1B46F9}" sibTransId="{AA450265-3C9A-43A8-999B-62CF70DF5673}"/>
    <dgm:cxn modelId="{763BC746-3DF6-41D0-8F24-5C71B8C5FB32}" type="presOf" srcId="{4AA74802-6804-44BF-B0B9-E1B967EF0828}" destId="{CC01DA74-5325-43CC-9439-3071B822126B}" srcOrd="0" destOrd="0" presId="urn:microsoft.com/office/officeart/2005/8/layout/matrix3"/>
    <dgm:cxn modelId="{93914A6E-BDD0-4EDE-8BDE-A8440859073D}" type="presOf" srcId="{7B81BCF9-57F4-4065-AF2B-E54B44A009D0}" destId="{A6F2DE93-8BE4-47B2-AF7C-7E1831C226E5}" srcOrd="0" destOrd="0" presId="urn:microsoft.com/office/officeart/2005/8/layout/matrix3"/>
    <dgm:cxn modelId="{0893C999-A9B7-47C4-8599-076F5830987B}" type="presOf" srcId="{24E89656-9FC7-4369-A413-D97D599B7493}" destId="{A5704562-8C3B-47C2-8434-A53C764C66F7}" srcOrd="0" destOrd="0" presId="urn:microsoft.com/office/officeart/2005/8/layout/matrix3"/>
    <dgm:cxn modelId="{0FC326A2-9811-4BA4-A620-7A1585E3F416}" srcId="{4AA74802-6804-44BF-B0B9-E1B967EF0828}" destId="{5EA731F1-7758-4F76-A636-55B321264DF5}" srcOrd="0" destOrd="0" parTransId="{60F5B80D-9C59-45B8-9C46-A16B20B4E939}" sibTransId="{87C666DE-7E79-4558-A884-0EC0BD0D3A00}"/>
    <dgm:cxn modelId="{B449BE4C-F94C-49AC-A3DF-D5A30D77B07B}" type="presOf" srcId="{25BDD536-813F-4BC2-88B6-402A26AC5E21}" destId="{95E2B6C0-0FB4-4C55-BE09-9D2E22A6FDBD}" srcOrd="0" destOrd="0" presId="urn:microsoft.com/office/officeart/2005/8/layout/matrix3"/>
    <dgm:cxn modelId="{F520EEA6-1C15-4005-B199-96E2FAB539D5}" type="presParOf" srcId="{CC01DA74-5325-43CC-9439-3071B822126B}" destId="{EDA39EA0-12A8-4483-B3DF-1A05029D08EF}" srcOrd="0" destOrd="0" presId="urn:microsoft.com/office/officeart/2005/8/layout/matrix3"/>
    <dgm:cxn modelId="{9B833BC3-7959-4FA7-BCAD-859DC6A09DAB}" type="presParOf" srcId="{CC01DA74-5325-43CC-9439-3071B822126B}" destId="{33DD4486-5797-4098-8D0D-9C0A6108B265}" srcOrd="1" destOrd="0" presId="urn:microsoft.com/office/officeart/2005/8/layout/matrix3"/>
    <dgm:cxn modelId="{6B82219D-2BEE-46E2-82E0-F285A739B8B9}" type="presParOf" srcId="{CC01DA74-5325-43CC-9439-3071B822126B}" destId="{A5704562-8C3B-47C2-8434-A53C764C66F7}" srcOrd="2" destOrd="0" presId="urn:microsoft.com/office/officeart/2005/8/layout/matrix3"/>
    <dgm:cxn modelId="{563CB28F-36F6-46A1-9FFE-0E8AC2AC854D}" type="presParOf" srcId="{CC01DA74-5325-43CC-9439-3071B822126B}" destId="{A6F2DE93-8BE4-47B2-AF7C-7E1831C226E5}" srcOrd="3" destOrd="0" presId="urn:microsoft.com/office/officeart/2005/8/layout/matrix3"/>
    <dgm:cxn modelId="{78515208-A366-497F-8CA3-00D2278A365A}" type="presParOf" srcId="{CC01DA74-5325-43CC-9439-3071B822126B}" destId="{95E2B6C0-0FB4-4C55-BE09-9D2E22A6FDBD}" srcOrd="4" destOrd="0" presId="urn:microsoft.com/office/officeart/2005/8/layout/matrix3"/>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EDA39EA0-12A8-4483-B3DF-1A05029D08EF}">
      <dsp:nvSpPr>
        <dsp:cNvPr id="0" name=""/>
        <dsp:cNvSpPr/>
      </dsp:nvSpPr>
      <dsp:spPr>
        <a:xfrm>
          <a:off x="1520048" y="0"/>
          <a:ext cx="4818082" cy="4818082"/>
        </a:xfrm>
        <a:prstGeom prst="diamond">
          <a:avLst/>
        </a:prstGeom>
        <a:gradFill rotWithShape="0">
          <a:gsLst>
            <a:gs pos="0">
              <a:srgbClr val="03D4A8"/>
            </a:gs>
            <a:gs pos="25000">
              <a:srgbClr val="21D6E0"/>
            </a:gs>
            <a:gs pos="75000">
              <a:srgbClr val="0087E6"/>
            </a:gs>
            <a:gs pos="100000">
              <a:srgbClr val="005CBF"/>
            </a:gs>
          </a:gsLst>
          <a:lin ang="16200000" scaled="0"/>
        </a:gradFill>
        <a:ln>
          <a:noFill/>
        </a:ln>
        <a:effectLst/>
        <a:scene3d>
          <a:camera prst="orthographicFront"/>
          <a:lightRig rig="flat" dir="t"/>
        </a:scene3d>
        <a:sp3d z="-190500" extrusionH="12700" prstMaterial="plastic">
          <a:bevelT w="50800" h="50800"/>
        </a:sp3d>
      </dsp:spPr>
      <dsp:style>
        <a:lnRef idx="0">
          <a:scrgbClr r="0" g="0" b="0"/>
        </a:lnRef>
        <a:fillRef idx="3">
          <a:scrgbClr r="0" g="0" b="0"/>
        </a:fillRef>
        <a:effectRef idx="0">
          <a:scrgbClr r="0" g="0" b="0"/>
        </a:effectRef>
        <a:fontRef idx="minor"/>
      </dsp:style>
    </dsp:sp>
    <dsp:sp modelId="{33DD4486-5797-4098-8D0D-9C0A6108B265}">
      <dsp:nvSpPr>
        <dsp:cNvPr id="0" name=""/>
        <dsp:cNvSpPr/>
      </dsp:nvSpPr>
      <dsp:spPr>
        <a:xfrm>
          <a:off x="1977766" y="457717"/>
          <a:ext cx="1879051" cy="1879051"/>
        </a:xfrm>
        <a:prstGeom prst="round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it-IT" sz="1400" kern="1200" dirty="0" smtClean="0"/>
            <a:t>INTEGRAZIONE</a:t>
          </a:r>
          <a:r>
            <a:rPr lang="it-IT" sz="1400" kern="1200" baseline="0" dirty="0" smtClean="0"/>
            <a:t> DEI SERVIZI</a:t>
          </a:r>
          <a:endParaRPr lang="it-IT" sz="1400" kern="1200" dirty="0"/>
        </a:p>
      </dsp:txBody>
      <dsp:txXfrm>
        <a:off x="1977766" y="457717"/>
        <a:ext cx="1879051" cy="1879051"/>
      </dsp:txXfrm>
    </dsp:sp>
    <dsp:sp modelId="{A5704562-8C3B-47C2-8434-A53C764C66F7}">
      <dsp:nvSpPr>
        <dsp:cNvPr id="0" name=""/>
        <dsp:cNvSpPr/>
      </dsp:nvSpPr>
      <dsp:spPr>
        <a:xfrm>
          <a:off x="4001361" y="457717"/>
          <a:ext cx="1879051" cy="1879051"/>
        </a:xfrm>
        <a:prstGeom prst="round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it-IT" sz="1400" kern="1200" dirty="0" smtClean="0"/>
            <a:t>PIÙ </a:t>
          </a:r>
          <a:r>
            <a:rPr lang="it-IT" sz="1400" kern="1200" dirty="0" err="1" smtClean="0"/>
            <a:t>ASS.DOMICILIARE</a:t>
          </a:r>
          <a:endParaRPr lang="it-IT" sz="1400" kern="1200" dirty="0"/>
        </a:p>
      </dsp:txBody>
      <dsp:txXfrm>
        <a:off x="4001361" y="457717"/>
        <a:ext cx="1879051" cy="1879051"/>
      </dsp:txXfrm>
    </dsp:sp>
    <dsp:sp modelId="{A6F2DE93-8BE4-47B2-AF7C-7E1831C226E5}">
      <dsp:nvSpPr>
        <dsp:cNvPr id="0" name=""/>
        <dsp:cNvSpPr/>
      </dsp:nvSpPr>
      <dsp:spPr>
        <a:xfrm>
          <a:off x="1977766" y="2481312"/>
          <a:ext cx="1879051" cy="1879051"/>
        </a:xfrm>
        <a:prstGeom prst="round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it-IT" sz="1400" kern="1200" dirty="0" smtClean="0"/>
            <a:t>PERSONA AL CENTRO</a:t>
          </a:r>
          <a:endParaRPr lang="it-IT" sz="1400" kern="1200" dirty="0"/>
        </a:p>
      </dsp:txBody>
      <dsp:txXfrm>
        <a:off x="1977766" y="2481312"/>
        <a:ext cx="1879051" cy="1879051"/>
      </dsp:txXfrm>
    </dsp:sp>
    <dsp:sp modelId="{95E2B6C0-0FB4-4C55-BE09-9D2E22A6FDBD}">
      <dsp:nvSpPr>
        <dsp:cNvPr id="0" name=""/>
        <dsp:cNvSpPr/>
      </dsp:nvSpPr>
      <dsp:spPr>
        <a:xfrm>
          <a:off x="4001361" y="2481312"/>
          <a:ext cx="1879051" cy="1879051"/>
        </a:xfrm>
        <a:prstGeom prst="round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it-IT" sz="1400" kern="1200" dirty="0" smtClean="0"/>
            <a:t>PERSONALIZZAZIONE DELLE CURE</a:t>
          </a:r>
          <a:endParaRPr lang="it-IT" sz="1400" kern="1200" dirty="0"/>
        </a:p>
      </dsp:txBody>
      <dsp:txXfrm>
        <a:off x="4001361" y="2481312"/>
        <a:ext cx="1879051" cy="1879051"/>
      </dsp:txXfrm>
    </dsp:sp>
  </dsp:spTree>
</dsp:drawing>
</file>

<file path=ppt/diagrams/layout1.xml><?xml version="1.0" encoding="utf-8"?>
<dgm:layoutDef xmlns:dgm="http://schemas.openxmlformats.org/drawingml/2006/diagram" xmlns:a="http://schemas.openxmlformats.org/drawingml/2006/main" uniqueId="urn:microsoft.com/office/officeart/2005/8/layout/matrix3">
  <dgm:title val=""/>
  <dgm:desc val=""/>
  <dgm:catLst>
    <dgm:cat type="matrix" pri="1000"/>
    <dgm:cat type="convert" pri="18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0" destOrd="0"/>
        <dgm:cxn modelId="8" srcId="0" destId="4" srcOrd="1" destOrd="0"/>
      </dgm:cxnLst>
      <dgm:bg/>
      <dgm:whole/>
    </dgm:dataModel>
  </dgm:sampData>
  <dgm:styleData useDef="1">
    <dgm:dataModel>
      <dgm:ptLst/>
      <dgm:bg/>
      <dgm:whole/>
    </dgm:dataModel>
  </dgm:styleData>
  <dgm:clrData useDef="1">
    <dgm:dataModel>
      <dgm:ptLst/>
      <dgm:bg/>
      <dgm:whole/>
    </dgm:dataModel>
  </dgm:clrData>
  <dgm:layoutNode name="matrix">
    <dgm:varLst>
      <dgm:chMax val="1"/>
      <dgm:dir/>
      <dgm:resizeHandles val="exact"/>
    </dgm:varLst>
    <dgm:alg type="composite">
      <dgm:param type="ar" val="1"/>
    </dgm:alg>
    <dgm:shape xmlns:r="http://schemas.openxmlformats.org/officeDocument/2006/relationships" r:blip="">
      <dgm:adjLst/>
    </dgm:shape>
    <dgm:presOf/>
    <dgm:choose name="Name0">
      <dgm:if name="Name1" func="var" arg="dir" op="equ" val="norm">
        <dgm:constrLst>
          <dgm:constr type="w" for="ch" forName="diamond" refType="w"/>
          <dgm:constr type="h" for="ch" forName="diamond" refType="h"/>
          <dgm:constr type="w" for="ch" forName="quad1" refType="w" fact="0.39"/>
          <dgm:constr type="h" for="ch" forName="quad1" refType="h" fact="0.39"/>
          <dgm:constr type="ctrX" for="ch" forName="quad1" refType="w" fact="0.29"/>
          <dgm:constr type="ctrY" for="ch" forName="quad1" refType="h" fact="0.29"/>
          <dgm:constr type="w" for="ch" forName="quad2" refType="w" fact="0.39"/>
          <dgm:constr type="h" for="ch" forName="quad2" refType="h" fact="0.39"/>
          <dgm:constr type="ctrX" for="ch" forName="quad2" refType="w" fact="0.71"/>
          <dgm:constr type="ctrY" for="ch" forName="quad2" refType="h" fact="0.29"/>
          <dgm:constr type="w" for="ch" forName="quad3" refType="w" fact="0.39"/>
          <dgm:constr type="h" for="ch" forName="quad3" refType="h" fact="0.39"/>
          <dgm:constr type="ctrX" for="ch" forName="quad3" refType="w" fact="0.29"/>
          <dgm:constr type="ctrY" for="ch" forName="quad3" refType="h" fact="0.71"/>
          <dgm:constr type="w" for="ch" forName="quad4" refType="w" fact="0.39"/>
          <dgm:constr type="h" for="ch" forName="quad4" refType="h" fact="0.39"/>
          <dgm:constr type="ctrX" for="ch" forName="quad4" refType="w" fact="0.71"/>
          <dgm:constr type="ctrY" for="ch" forName="quad4" refType="h" fact="0.71"/>
          <dgm:constr type="primFontSz" for="des" ptType="node" op="equ" val="65"/>
        </dgm:constrLst>
      </dgm:if>
      <dgm:else name="Name2">
        <dgm:constrLst>
          <dgm:constr type="w" for="ch" forName="diamond" refType="w"/>
          <dgm:constr type="h" for="ch" forName="diamond" refType="h"/>
          <dgm:constr type="w" for="ch" forName="quad1" refType="w" fact="0.39"/>
          <dgm:constr type="h" for="ch" forName="quad1" refType="h" fact="0.39"/>
          <dgm:constr type="ctrX" for="ch" forName="quad1" refType="w" fact="0.71"/>
          <dgm:constr type="ctrY" for="ch" forName="quad1" refType="h" fact="0.29"/>
          <dgm:constr type="w" for="ch" forName="quad2" refType="w" fact="0.39"/>
          <dgm:constr type="h" for="ch" forName="quad2" refType="h" fact="0.39"/>
          <dgm:constr type="ctrX" for="ch" forName="quad2" refType="w" fact="0.29"/>
          <dgm:constr type="ctrY" for="ch" forName="quad2" refType="h" fact="0.29"/>
          <dgm:constr type="w" for="ch" forName="quad3" refType="w" fact="0.39"/>
          <dgm:constr type="h" for="ch" forName="quad3" refType="h" fact="0.39"/>
          <dgm:constr type="ctrX" for="ch" forName="quad3" refType="w" fact="0.71"/>
          <dgm:constr type="ctrY" for="ch" forName="quad3" refType="h" fact="0.71"/>
          <dgm:constr type="w" for="ch" forName="quad4" refType="w" fact="0.39"/>
          <dgm:constr type="h" for="ch" forName="quad4" refType="h" fact="0.39"/>
          <dgm:constr type="ctrX" for="ch" forName="quad4" refType="w" fact="0.29"/>
          <dgm:constr type="ctrY" for="ch" forName="quad4" refType="h" fact="0.71"/>
          <dgm:constr type="primFontSz" for="des" ptType="node" op="equ" val="65"/>
        </dgm:constrLst>
      </dgm:else>
    </dgm:choose>
    <dgm:ruleLst/>
    <dgm:choose name="Name3">
      <dgm:if name="Name4" axis="ch" ptType="node" func="cnt" op="gte" val="1">
        <dgm:layoutNode name="diamond" styleLbl="bgShp">
          <dgm:alg type="sp"/>
          <dgm:shape xmlns:r="http://schemas.openxmlformats.org/officeDocument/2006/relationships" type="diamond" r:blip="">
            <dgm:adjLst/>
          </dgm:shape>
          <dgm:presOf/>
          <dgm:constrLst>
            <dgm:constr type="w" refType="h" op="equ"/>
          </dgm:constrLst>
          <dgm:ruleLst/>
        </dgm:layoutNode>
        <dgm:layoutNode name="quad1">
          <dgm:varLst>
            <dgm:chMax val="0"/>
            <dgm:chPref val="0"/>
            <dgm:bulletEnabled val="1"/>
          </dgm:varLst>
          <dgm:alg type="tx"/>
          <dgm:shape xmlns:r="http://schemas.openxmlformats.org/officeDocument/2006/relationships" type="roundRect" r:blip="">
            <dgm:adjLst/>
          </dgm:shape>
          <dgm:presOf axis="ch desOrSelf" ptType="node node" st="1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2">
          <dgm:varLst>
            <dgm:chMax val="0"/>
            <dgm:chPref val="0"/>
            <dgm:bulletEnabled val="1"/>
          </dgm:varLst>
          <dgm:alg type="tx"/>
          <dgm:shape xmlns:r="http://schemas.openxmlformats.org/officeDocument/2006/relationships" type="roundRect" r:blip="">
            <dgm:adjLst/>
          </dgm:shape>
          <dgm:presOf axis="ch desOrSelf" ptType="node node" st="2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3">
          <dgm:varLst>
            <dgm:chMax val="0"/>
            <dgm:chPref val="0"/>
            <dgm:bulletEnabled val="1"/>
          </dgm:varLst>
          <dgm:alg type="tx"/>
          <dgm:shape xmlns:r="http://schemas.openxmlformats.org/officeDocument/2006/relationships" type="roundRect" r:blip="">
            <dgm:adjLst/>
          </dgm:shape>
          <dgm:presOf axis="ch desOrSelf" ptType="node node" st="3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4">
          <dgm:varLst>
            <dgm:chMax val="0"/>
            <dgm:chPref val="0"/>
            <dgm:bulletEnabled val="1"/>
          </dgm:varLst>
          <dgm:alg type="tx"/>
          <dgm:shape xmlns:r="http://schemas.openxmlformats.org/officeDocument/2006/relationships" type="roundRect" r:blip="">
            <dgm:adjLst/>
          </dgm:shape>
          <dgm:presOf axis="ch desOrSelf" ptType="node node" st="4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5"/>
    </dgm:choose>
  </dgm:layoutNode>
</dgm:layoutDef>
</file>

<file path=ppt/diagrams/quickStyle1.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685800" y="2130425"/>
            <a:ext cx="7772400" cy="1470025"/>
          </a:xfrm>
        </p:spPr>
        <p:txBody>
          <a:bodyPr/>
          <a:lstStyle/>
          <a:p>
            <a:r>
              <a:rPr lang="it-IT"/>
              <a:t>Fare clic per modificare lo stile del titolo</a:t>
            </a:r>
          </a:p>
        </p:txBody>
      </p:sp>
      <p:sp>
        <p:nvSpPr>
          <p:cNvPr id="3" name="Sottotitolo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it-IT"/>
              <a:t>Fare clic per modificare lo stile del sottotitolo dello schema</a:t>
            </a:r>
          </a:p>
        </p:txBody>
      </p:sp>
      <p:sp>
        <p:nvSpPr>
          <p:cNvPr id="4" name="Segnaposto data 3"/>
          <p:cNvSpPr>
            <a:spLocks noGrp="1"/>
          </p:cNvSpPr>
          <p:nvPr>
            <p:ph type="dt" sz="half" idx="10"/>
          </p:nvPr>
        </p:nvSpPr>
        <p:spPr/>
        <p:txBody>
          <a:bodyPr/>
          <a:lstStyle/>
          <a:p>
            <a:fld id="{5C71A8B0-5EF4-4ED2-A84D-79F2947863B3}" type="datetimeFigureOut">
              <a:rPr lang="it-IT" smtClean="0"/>
              <a:pPr/>
              <a:t>29/09/2017</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188CD8BA-B17F-4157-84B7-02155693C85B}" type="slidenum">
              <a:rPr lang="it-IT" smtClean="0"/>
              <a:pPr/>
              <a:t>‹N›</a:t>
            </a:fld>
            <a:endParaRPr lang="it-IT"/>
          </a:p>
        </p:txBody>
      </p:sp>
    </p:spTree>
    <p:extLst>
      <p:ext uri="{BB962C8B-B14F-4D97-AF65-F5344CB8AC3E}">
        <p14:creationId xmlns="" xmlns:p14="http://schemas.microsoft.com/office/powerpoint/2010/main" val="1835502526"/>
      </p:ext>
    </p:extLst>
  </p:cSld>
  <p:clrMapOvr>
    <a:masterClrMapping/>
  </p:clrMapOvr>
  <mc:AlternateContent xmlns:mc="http://schemas.openxmlformats.org/markup-compatibility/2006">
    <mc:Choice xmlns="" xmlns:p14="http://schemas.microsoft.com/office/powerpoint/2010/main" Requires="p14">
      <p:transition spd="slow" p14:dur="3400" advClick="0" advTm="6000">
        <p14:reveal/>
      </p:transition>
    </mc:Choice>
    <mc:Fallback>
      <p:transition spd="slow" advClick="0" advTm="6000">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Segnaposto testo verticale 2"/>
          <p:cNvSpPr>
            <a:spLocks noGrp="1"/>
          </p:cNvSpPr>
          <p:nvPr>
            <p:ph type="body" orient="vert" idx="1"/>
          </p:nvPr>
        </p:nvSpPr>
        <p:spPr/>
        <p:txBody>
          <a:bodyPr vert="eaVert"/>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p:cNvSpPr>
            <a:spLocks noGrp="1"/>
          </p:cNvSpPr>
          <p:nvPr>
            <p:ph type="dt" sz="half" idx="10"/>
          </p:nvPr>
        </p:nvSpPr>
        <p:spPr/>
        <p:txBody>
          <a:bodyPr/>
          <a:lstStyle/>
          <a:p>
            <a:fld id="{5C71A8B0-5EF4-4ED2-A84D-79F2947863B3}" type="datetimeFigureOut">
              <a:rPr lang="it-IT" smtClean="0"/>
              <a:pPr/>
              <a:t>29/09/2017</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188CD8BA-B17F-4157-84B7-02155693C85B}" type="slidenum">
              <a:rPr lang="it-IT" smtClean="0"/>
              <a:pPr/>
              <a:t>‹N›</a:t>
            </a:fld>
            <a:endParaRPr lang="it-IT"/>
          </a:p>
        </p:txBody>
      </p:sp>
    </p:spTree>
    <p:extLst>
      <p:ext uri="{BB962C8B-B14F-4D97-AF65-F5344CB8AC3E}">
        <p14:creationId xmlns="" xmlns:p14="http://schemas.microsoft.com/office/powerpoint/2010/main" val="2513437397"/>
      </p:ext>
    </p:extLst>
  </p:cSld>
  <p:clrMapOvr>
    <a:masterClrMapping/>
  </p:clrMapOvr>
  <mc:AlternateContent xmlns:mc="http://schemas.openxmlformats.org/markup-compatibility/2006">
    <mc:Choice xmlns="" xmlns:p14="http://schemas.microsoft.com/office/powerpoint/2010/main" Requires="p14">
      <p:transition spd="slow" p14:dur="3400" advClick="0" advTm="6000">
        <p14:reveal/>
      </p:transition>
    </mc:Choice>
    <mc:Fallback>
      <p:transition spd="slow" advClick="0" advTm="6000">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629400" y="274638"/>
            <a:ext cx="2057400" cy="5851525"/>
          </a:xfrm>
        </p:spPr>
        <p:txBody>
          <a:bodyPr vert="eaVert"/>
          <a:lstStyle/>
          <a:p>
            <a:r>
              <a:rPr lang="it-IT"/>
              <a:t>Fare clic per modificare lo stile del titolo</a:t>
            </a:r>
          </a:p>
        </p:txBody>
      </p:sp>
      <p:sp>
        <p:nvSpPr>
          <p:cNvPr id="3" name="Segnaposto testo verticale 2"/>
          <p:cNvSpPr>
            <a:spLocks noGrp="1"/>
          </p:cNvSpPr>
          <p:nvPr>
            <p:ph type="body" orient="vert" idx="1"/>
          </p:nvPr>
        </p:nvSpPr>
        <p:spPr>
          <a:xfrm>
            <a:off x="457200" y="274638"/>
            <a:ext cx="6019800" cy="5851525"/>
          </a:xfrm>
        </p:spPr>
        <p:txBody>
          <a:bodyPr vert="eaVert"/>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p:cNvSpPr>
            <a:spLocks noGrp="1"/>
          </p:cNvSpPr>
          <p:nvPr>
            <p:ph type="dt" sz="half" idx="10"/>
          </p:nvPr>
        </p:nvSpPr>
        <p:spPr/>
        <p:txBody>
          <a:bodyPr/>
          <a:lstStyle/>
          <a:p>
            <a:fld id="{5C71A8B0-5EF4-4ED2-A84D-79F2947863B3}" type="datetimeFigureOut">
              <a:rPr lang="it-IT" smtClean="0"/>
              <a:pPr/>
              <a:t>29/09/2017</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188CD8BA-B17F-4157-84B7-02155693C85B}" type="slidenum">
              <a:rPr lang="it-IT" smtClean="0"/>
              <a:pPr/>
              <a:t>‹N›</a:t>
            </a:fld>
            <a:endParaRPr lang="it-IT"/>
          </a:p>
        </p:txBody>
      </p:sp>
    </p:spTree>
    <p:extLst>
      <p:ext uri="{BB962C8B-B14F-4D97-AF65-F5344CB8AC3E}">
        <p14:creationId xmlns="" xmlns:p14="http://schemas.microsoft.com/office/powerpoint/2010/main" val="2069487358"/>
      </p:ext>
    </p:extLst>
  </p:cSld>
  <p:clrMapOvr>
    <a:masterClrMapping/>
  </p:clrMapOvr>
  <mc:AlternateContent xmlns:mc="http://schemas.openxmlformats.org/markup-compatibility/2006">
    <mc:Choice xmlns="" xmlns:p14="http://schemas.microsoft.com/office/powerpoint/2010/main" Requires="p14">
      <p:transition spd="slow" p14:dur="3400" advClick="0" advTm="6000">
        <p14:reveal/>
      </p:transition>
    </mc:Choice>
    <mc:Fallback>
      <p:transition spd="slow" advClick="0" advTm="6000">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Segnaposto contenuto 2"/>
          <p:cNvSpPr>
            <a:spLocks noGrp="1"/>
          </p:cNvSpPr>
          <p:nvPr>
            <p:ph idx="1"/>
          </p:nvPr>
        </p:nvSpPr>
        <p:spPr/>
        <p:txBody>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p:cNvSpPr>
            <a:spLocks noGrp="1"/>
          </p:cNvSpPr>
          <p:nvPr>
            <p:ph type="dt" sz="half" idx="10"/>
          </p:nvPr>
        </p:nvSpPr>
        <p:spPr/>
        <p:txBody>
          <a:bodyPr/>
          <a:lstStyle/>
          <a:p>
            <a:fld id="{5C71A8B0-5EF4-4ED2-A84D-79F2947863B3}" type="datetimeFigureOut">
              <a:rPr lang="it-IT" smtClean="0"/>
              <a:pPr/>
              <a:t>29/09/2017</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188CD8BA-B17F-4157-84B7-02155693C85B}" type="slidenum">
              <a:rPr lang="it-IT" smtClean="0"/>
              <a:pPr/>
              <a:t>‹N›</a:t>
            </a:fld>
            <a:endParaRPr lang="it-IT"/>
          </a:p>
        </p:txBody>
      </p:sp>
    </p:spTree>
    <p:extLst>
      <p:ext uri="{BB962C8B-B14F-4D97-AF65-F5344CB8AC3E}">
        <p14:creationId xmlns="" xmlns:p14="http://schemas.microsoft.com/office/powerpoint/2010/main" val="338999275"/>
      </p:ext>
    </p:extLst>
  </p:cSld>
  <p:clrMapOvr>
    <a:masterClrMapping/>
  </p:clrMapOvr>
  <mc:AlternateContent xmlns:mc="http://schemas.openxmlformats.org/markup-compatibility/2006">
    <mc:Choice xmlns="" xmlns:p14="http://schemas.microsoft.com/office/powerpoint/2010/main" Requires="p14">
      <p:transition spd="slow" p14:dur="3400" advClick="0" advTm="6000">
        <p14:reveal/>
      </p:transition>
    </mc:Choice>
    <mc:Fallback>
      <p:transition spd="slow" advClick="0" advTm="6000">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722313" y="4406900"/>
            <a:ext cx="7772400" cy="1362075"/>
          </a:xfrm>
        </p:spPr>
        <p:txBody>
          <a:bodyPr anchor="t"/>
          <a:lstStyle>
            <a:lvl1pPr algn="l">
              <a:defRPr sz="4000" b="1" cap="all"/>
            </a:lvl1pPr>
          </a:lstStyle>
          <a:p>
            <a:r>
              <a:rPr lang="it-IT"/>
              <a:t>Fare clic per modificare lo stile del titolo</a:t>
            </a:r>
          </a:p>
        </p:txBody>
      </p:sp>
      <p:sp>
        <p:nvSpPr>
          <p:cNvPr id="3" name="Segnaposto testo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a:t>Fare clic per modificare stili del testo dello schema</a:t>
            </a:r>
          </a:p>
        </p:txBody>
      </p:sp>
      <p:sp>
        <p:nvSpPr>
          <p:cNvPr id="4" name="Segnaposto data 3"/>
          <p:cNvSpPr>
            <a:spLocks noGrp="1"/>
          </p:cNvSpPr>
          <p:nvPr>
            <p:ph type="dt" sz="half" idx="10"/>
          </p:nvPr>
        </p:nvSpPr>
        <p:spPr/>
        <p:txBody>
          <a:bodyPr/>
          <a:lstStyle/>
          <a:p>
            <a:fld id="{5C71A8B0-5EF4-4ED2-A84D-79F2947863B3}" type="datetimeFigureOut">
              <a:rPr lang="it-IT" smtClean="0"/>
              <a:pPr/>
              <a:t>29/09/2017</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188CD8BA-B17F-4157-84B7-02155693C85B}" type="slidenum">
              <a:rPr lang="it-IT" smtClean="0"/>
              <a:pPr/>
              <a:t>‹N›</a:t>
            </a:fld>
            <a:endParaRPr lang="it-IT"/>
          </a:p>
        </p:txBody>
      </p:sp>
    </p:spTree>
    <p:extLst>
      <p:ext uri="{BB962C8B-B14F-4D97-AF65-F5344CB8AC3E}">
        <p14:creationId xmlns="" xmlns:p14="http://schemas.microsoft.com/office/powerpoint/2010/main" val="272778804"/>
      </p:ext>
    </p:extLst>
  </p:cSld>
  <p:clrMapOvr>
    <a:masterClrMapping/>
  </p:clrMapOvr>
  <mc:AlternateContent xmlns:mc="http://schemas.openxmlformats.org/markup-compatibility/2006">
    <mc:Choice xmlns="" xmlns:p14="http://schemas.microsoft.com/office/powerpoint/2010/main" Requires="p14">
      <p:transition spd="slow" p14:dur="3400" advClick="0" advTm="6000">
        <p14:reveal/>
      </p:transition>
    </mc:Choice>
    <mc:Fallback>
      <p:transition spd="slow" advClick="0" advTm="6000">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Segnaposto contenuto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contenuto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data 4"/>
          <p:cNvSpPr>
            <a:spLocks noGrp="1"/>
          </p:cNvSpPr>
          <p:nvPr>
            <p:ph type="dt" sz="half" idx="10"/>
          </p:nvPr>
        </p:nvSpPr>
        <p:spPr/>
        <p:txBody>
          <a:bodyPr/>
          <a:lstStyle/>
          <a:p>
            <a:fld id="{5C71A8B0-5EF4-4ED2-A84D-79F2947863B3}" type="datetimeFigureOut">
              <a:rPr lang="it-IT" smtClean="0"/>
              <a:pPr/>
              <a:t>29/09/2017</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188CD8BA-B17F-4157-84B7-02155693C85B}" type="slidenum">
              <a:rPr lang="it-IT" smtClean="0"/>
              <a:pPr/>
              <a:t>‹N›</a:t>
            </a:fld>
            <a:endParaRPr lang="it-IT"/>
          </a:p>
        </p:txBody>
      </p:sp>
    </p:spTree>
    <p:extLst>
      <p:ext uri="{BB962C8B-B14F-4D97-AF65-F5344CB8AC3E}">
        <p14:creationId xmlns="" xmlns:p14="http://schemas.microsoft.com/office/powerpoint/2010/main" val="2202589682"/>
      </p:ext>
    </p:extLst>
  </p:cSld>
  <p:clrMapOvr>
    <a:masterClrMapping/>
  </p:clrMapOvr>
  <mc:AlternateContent xmlns:mc="http://schemas.openxmlformats.org/markup-compatibility/2006">
    <mc:Choice xmlns="" xmlns:p14="http://schemas.microsoft.com/office/powerpoint/2010/main" Requires="p14">
      <p:transition spd="slow" p14:dur="3400" advClick="0" advTm="6000">
        <p14:reveal/>
      </p:transition>
    </mc:Choice>
    <mc:Fallback>
      <p:transition spd="slow" advClick="0" advTm="6000">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lvl1pPr>
              <a:defRPr/>
            </a:lvl1pPr>
          </a:lstStyle>
          <a:p>
            <a:r>
              <a:rPr lang="it-IT"/>
              <a:t>Fare clic per modificare lo stile del titolo</a:t>
            </a:r>
          </a:p>
        </p:txBody>
      </p:sp>
      <p:sp>
        <p:nvSpPr>
          <p:cNvPr id="3" name="Segnaposto tes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stili del testo dello schema</a:t>
            </a:r>
          </a:p>
        </p:txBody>
      </p:sp>
      <p:sp>
        <p:nvSpPr>
          <p:cNvPr id="4" name="Segnaposto contenut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tes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stili del testo dello schema</a:t>
            </a:r>
          </a:p>
        </p:txBody>
      </p:sp>
      <p:sp>
        <p:nvSpPr>
          <p:cNvPr id="6" name="Segnaposto contenut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7" name="Segnaposto data 6"/>
          <p:cNvSpPr>
            <a:spLocks noGrp="1"/>
          </p:cNvSpPr>
          <p:nvPr>
            <p:ph type="dt" sz="half" idx="10"/>
          </p:nvPr>
        </p:nvSpPr>
        <p:spPr/>
        <p:txBody>
          <a:bodyPr/>
          <a:lstStyle/>
          <a:p>
            <a:fld id="{5C71A8B0-5EF4-4ED2-A84D-79F2947863B3}" type="datetimeFigureOut">
              <a:rPr lang="it-IT" smtClean="0"/>
              <a:pPr/>
              <a:t>29/09/2017</a:t>
            </a:fld>
            <a:endParaRPr lang="it-IT"/>
          </a:p>
        </p:txBody>
      </p:sp>
      <p:sp>
        <p:nvSpPr>
          <p:cNvPr id="8" name="Segnaposto piè di pagina 7"/>
          <p:cNvSpPr>
            <a:spLocks noGrp="1"/>
          </p:cNvSpPr>
          <p:nvPr>
            <p:ph type="ftr" sz="quarter" idx="11"/>
          </p:nvPr>
        </p:nvSpPr>
        <p:spPr/>
        <p:txBody>
          <a:bodyPr/>
          <a:lstStyle/>
          <a:p>
            <a:endParaRPr lang="it-IT"/>
          </a:p>
        </p:txBody>
      </p:sp>
      <p:sp>
        <p:nvSpPr>
          <p:cNvPr id="9" name="Segnaposto numero diapositiva 8"/>
          <p:cNvSpPr>
            <a:spLocks noGrp="1"/>
          </p:cNvSpPr>
          <p:nvPr>
            <p:ph type="sldNum" sz="quarter" idx="12"/>
          </p:nvPr>
        </p:nvSpPr>
        <p:spPr/>
        <p:txBody>
          <a:bodyPr/>
          <a:lstStyle/>
          <a:p>
            <a:fld id="{188CD8BA-B17F-4157-84B7-02155693C85B}" type="slidenum">
              <a:rPr lang="it-IT" smtClean="0"/>
              <a:pPr/>
              <a:t>‹N›</a:t>
            </a:fld>
            <a:endParaRPr lang="it-IT"/>
          </a:p>
        </p:txBody>
      </p:sp>
    </p:spTree>
    <p:extLst>
      <p:ext uri="{BB962C8B-B14F-4D97-AF65-F5344CB8AC3E}">
        <p14:creationId xmlns="" xmlns:p14="http://schemas.microsoft.com/office/powerpoint/2010/main" val="193311039"/>
      </p:ext>
    </p:extLst>
  </p:cSld>
  <p:clrMapOvr>
    <a:masterClrMapping/>
  </p:clrMapOvr>
  <mc:AlternateContent xmlns:mc="http://schemas.openxmlformats.org/markup-compatibility/2006">
    <mc:Choice xmlns="" xmlns:p14="http://schemas.microsoft.com/office/powerpoint/2010/main" Requires="p14">
      <p:transition spd="slow" p14:dur="3400" advClick="0" advTm="6000">
        <p14:reveal/>
      </p:transition>
    </mc:Choice>
    <mc:Fallback>
      <p:transition spd="slow" advClick="0" advTm="6000">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Segnaposto data 2"/>
          <p:cNvSpPr>
            <a:spLocks noGrp="1"/>
          </p:cNvSpPr>
          <p:nvPr>
            <p:ph type="dt" sz="half" idx="10"/>
          </p:nvPr>
        </p:nvSpPr>
        <p:spPr/>
        <p:txBody>
          <a:bodyPr/>
          <a:lstStyle/>
          <a:p>
            <a:fld id="{5C71A8B0-5EF4-4ED2-A84D-79F2947863B3}" type="datetimeFigureOut">
              <a:rPr lang="it-IT" smtClean="0"/>
              <a:pPr/>
              <a:t>29/09/2017</a:t>
            </a:fld>
            <a:endParaRPr lang="it-IT"/>
          </a:p>
        </p:txBody>
      </p:sp>
      <p:sp>
        <p:nvSpPr>
          <p:cNvPr id="4" name="Segnaposto piè di pagina 3"/>
          <p:cNvSpPr>
            <a:spLocks noGrp="1"/>
          </p:cNvSpPr>
          <p:nvPr>
            <p:ph type="ftr" sz="quarter" idx="11"/>
          </p:nvPr>
        </p:nvSpPr>
        <p:spPr/>
        <p:txBody>
          <a:bodyPr/>
          <a:lstStyle/>
          <a:p>
            <a:endParaRPr lang="it-IT"/>
          </a:p>
        </p:txBody>
      </p:sp>
      <p:sp>
        <p:nvSpPr>
          <p:cNvPr id="5" name="Segnaposto numero diapositiva 4"/>
          <p:cNvSpPr>
            <a:spLocks noGrp="1"/>
          </p:cNvSpPr>
          <p:nvPr>
            <p:ph type="sldNum" sz="quarter" idx="12"/>
          </p:nvPr>
        </p:nvSpPr>
        <p:spPr/>
        <p:txBody>
          <a:bodyPr/>
          <a:lstStyle/>
          <a:p>
            <a:fld id="{188CD8BA-B17F-4157-84B7-02155693C85B}" type="slidenum">
              <a:rPr lang="it-IT" smtClean="0"/>
              <a:pPr/>
              <a:t>‹N›</a:t>
            </a:fld>
            <a:endParaRPr lang="it-IT"/>
          </a:p>
        </p:txBody>
      </p:sp>
    </p:spTree>
    <p:extLst>
      <p:ext uri="{BB962C8B-B14F-4D97-AF65-F5344CB8AC3E}">
        <p14:creationId xmlns="" xmlns:p14="http://schemas.microsoft.com/office/powerpoint/2010/main" val="1495686849"/>
      </p:ext>
    </p:extLst>
  </p:cSld>
  <p:clrMapOvr>
    <a:masterClrMapping/>
  </p:clrMapOvr>
  <mc:AlternateContent xmlns:mc="http://schemas.openxmlformats.org/markup-compatibility/2006">
    <mc:Choice xmlns="" xmlns:p14="http://schemas.microsoft.com/office/powerpoint/2010/main" Requires="p14">
      <p:transition spd="slow" p14:dur="3400" advClick="0" advTm="6000">
        <p14:reveal/>
      </p:transition>
    </mc:Choice>
    <mc:Fallback>
      <p:transition spd="slow" advClick="0" advTm="6000">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1"/>
          <p:cNvSpPr>
            <a:spLocks noGrp="1"/>
          </p:cNvSpPr>
          <p:nvPr>
            <p:ph type="dt" sz="half" idx="10"/>
          </p:nvPr>
        </p:nvSpPr>
        <p:spPr/>
        <p:txBody>
          <a:bodyPr/>
          <a:lstStyle/>
          <a:p>
            <a:fld id="{5C71A8B0-5EF4-4ED2-A84D-79F2947863B3}" type="datetimeFigureOut">
              <a:rPr lang="it-IT" smtClean="0"/>
              <a:pPr/>
              <a:t>29/09/2017</a:t>
            </a:fld>
            <a:endParaRPr lang="it-IT"/>
          </a:p>
        </p:txBody>
      </p:sp>
      <p:sp>
        <p:nvSpPr>
          <p:cNvPr id="3" name="Segnaposto piè di pagina 2"/>
          <p:cNvSpPr>
            <a:spLocks noGrp="1"/>
          </p:cNvSpPr>
          <p:nvPr>
            <p:ph type="ftr" sz="quarter" idx="11"/>
          </p:nvPr>
        </p:nvSpPr>
        <p:spPr/>
        <p:txBody>
          <a:bodyPr/>
          <a:lstStyle/>
          <a:p>
            <a:endParaRPr lang="it-IT"/>
          </a:p>
        </p:txBody>
      </p:sp>
      <p:sp>
        <p:nvSpPr>
          <p:cNvPr id="4" name="Segnaposto numero diapositiva 3"/>
          <p:cNvSpPr>
            <a:spLocks noGrp="1"/>
          </p:cNvSpPr>
          <p:nvPr>
            <p:ph type="sldNum" sz="quarter" idx="12"/>
          </p:nvPr>
        </p:nvSpPr>
        <p:spPr/>
        <p:txBody>
          <a:bodyPr/>
          <a:lstStyle/>
          <a:p>
            <a:fld id="{188CD8BA-B17F-4157-84B7-02155693C85B}" type="slidenum">
              <a:rPr lang="it-IT" smtClean="0"/>
              <a:pPr/>
              <a:t>‹N›</a:t>
            </a:fld>
            <a:endParaRPr lang="it-IT"/>
          </a:p>
        </p:txBody>
      </p:sp>
    </p:spTree>
    <p:extLst>
      <p:ext uri="{BB962C8B-B14F-4D97-AF65-F5344CB8AC3E}">
        <p14:creationId xmlns="" xmlns:p14="http://schemas.microsoft.com/office/powerpoint/2010/main" val="3740534718"/>
      </p:ext>
    </p:extLst>
  </p:cSld>
  <p:clrMapOvr>
    <a:masterClrMapping/>
  </p:clrMapOvr>
  <mc:AlternateContent xmlns:mc="http://schemas.openxmlformats.org/markup-compatibility/2006">
    <mc:Choice xmlns="" xmlns:p14="http://schemas.microsoft.com/office/powerpoint/2010/main" Requires="p14">
      <p:transition spd="slow" p14:dur="3400" advClick="0" advTm="6000">
        <p14:reveal/>
      </p:transition>
    </mc:Choice>
    <mc:Fallback>
      <p:transition spd="slow" advClick="0" advTm="6000">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457200" y="273050"/>
            <a:ext cx="3008313" cy="1162050"/>
          </a:xfrm>
        </p:spPr>
        <p:txBody>
          <a:bodyPr anchor="b"/>
          <a:lstStyle>
            <a:lvl1pPr algn="l">
              <a:defRPr sz="2000" b="1"/>
            </a:lvl1pPr>
          </a:lstStyle>
          <a:p>
            <a:r>
              <a:rPr lang="it-IT"/>
              <a:t>Fare clic per modificare lo stile del titolo</a:t>
            </a:r>
          </a:p>
        </p:txBody>
      </p:sp>
      <p:sp>
        <p:nvSpPr>
          <p:cNvPr id="3" name="Segnaposto contenut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tes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stili del testo dello schema</a:t>
            </a:r>
          </a:p>
        </p:txBody>
      </p:sp>
      <p:sp>
        <p:nvSpPr>
          <p:cNvPr id="5" name="Segnaposto data 4"/>
          <p:cNvSpPr>
            <a:spLocks noGrp="1"/>
          </p:cNvSpPr>
          <p:nvPr>
            <p:ph type="dt" sz="half" idx="10"/>
          </p:nvPr>
        </p:nvSpPr>
        <p:spPr/>
        <p:txBody>
          <a:bodyPr/>
          <a:lstStyle/>
          <a:p>
            <a:fld id="{5C71A8B0-5EF4-4ED2-A84D-79F2947863B3}" type="datetimeFigureOut">
              <a:rPr lang="it-IT" smtClean="0"/>
              <a:pPr/>
              <a:t>29/09/2017</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188CD8BA-B17F-4157-84B7-02155693C85B}" type="slidenum">
              <a:rPr lang="it-IT" smtClean="0"/>
              <a:pPr/>
              <a:t>‹N›</a:t>
            </a:fld>
            <a:endParaRPr lang="it-IT"/>
          </a:p>
        </p:txBody>
      </p:sp>
    </p:spTree>
    <p:extLst>
      <p:ext uri="{BB962C8B-B14F-4D97-AF65-F5344CB8AC3E}">
        <p14:creationId xmlns="" xmlns:p14="http://schemas.microsoft.com/office/powerpoint/2010/main" val="515155698"/>
      </p:ext>
    </p:extLst>
  </p:cSld>
  <p:clrMapOvr>
    <a:masterClrMapping/>
  </p:clrMapOvr>
  <mc:AlternateContent xmlns:mc="http://schemas.openxmlformats.org/markup-compatibility/2006">
    <mc:Choice xmlns="" xmlns:p14="http://schemas.microsoft.com/office/powerpoint/2010/main" Requires="p14">
      <p:transition spd="slow" p14:dur="3400" advClick="0" advTm="6000">
        <p14:reveal/>
      </p:transition>
    </mc:Choice>
    <mc:Fallback>
      <p:transition spd="slow" advClick="0" advTm="6000">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1792288" y="4800600"/>
            <a:ext cx="5486400" cy="566738"/>
          </a:xfrm>
        </p:spPr>
        <p:txBody>
          <a:bodyPr anchor="b"/>
          <a:lstStyle>
            <a:lvl1pPr algn="l">
              <a:defRPr sz="2000" b="1"/>
            </a:lvl1pPr>
          </a:lstStyle>
          <a:p>
            <a:r>
              <a:rPr lang="it-IT"/>
              <a:t>Fare clic per modificare lo stile del titolo</a:t>
            </a:r>
          </a:p>
        </p:txBody>
      </p:sp>
      <p:sp>
        <p:nvSpPr>
          <p:cNvPr id="3" name="Segnaposto immagin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t-IT"/>
          </a:p>
        </p:txBody>
      </p:sp>
      <p:sp>
        <p:nvSpPr>
          <p:cNvPr id="4" name="Segnaposto tes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stili del testo dello schema</a:t>
            </a:r>
          </a:p>
        </p:txBody>
      </p:sp>
      <p:sp>
        <p:nvSpPr>
          <p:cNvPr id="5" name="Segnaposto data 4"/>
          <p:cNvSpPr>
            <a:spLocks noGrp="1"/>
          </p:cNvSpPr>
          <p:nvPr>
            <p:ph type="dt" sz="half" idx="10"/>
          </p:nvPr>
        </p:nvSpPr>
        <p:spPr/>
        <p:txBody>
          <a:bodyPr/>
          <a:lstStyle/>
          <a:p>
            <a:fld id="{5C71A8B0-5EF4-4ED2-A84D-79F2947863B3}" type="datetimeFigureOut">
              <a:rPr lang="it-IT" smtClean="0"/>
              <a:pPr/>
              <a:t>29/09/2017</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188CD8BA-B17F-4157-84B7-02155693C85B}" type="slidenum">
              <a:rPr lang="it-IT" smtClean="0"/>
              <a:pPr/>
              <a:t>‹N›</a:t>
            </a:fld>
            <a:endParaRPr lang="it-IT"/>
          </a:p>
        </p:txBody>
      </p:sp>
    </p:spTree>
    <p:extLst>
      <p:ext uri="{BB962C8B-B14F-4D97-AF65-F5344CB8AC3E}">
        <p14:creationId xmlns="" xmlns:p14="http://schemas.microsoft.com/office/powerpoint/2010/main" val="316914373"/>
      </p:ext>
    </p:extLst>
  </p:cSld>
  <p:clrMapOvr>
    <a:masterClrMapping/>
  </p:clrMapOvr>
  <mc:AlternateContent xmlns:mc="http://schemas.openxmlformats.org/markup-compatibility/2006">
    <mc:Choice xmlns="" xmlns:p14="http://schemas.microsoft.com/office/powerpoint/2010/main" Requires="p14">
      <p:transition spd="slow" p14:dur="3400" advClick="0" advTm="6000">
        <p14:reveal/>
      </p:transition>
    </mc:Choice>
    <mc:Fallback>
      <p:transition spd="slow" advClick="0" advTm="6000">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titolo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it-IT"/>
              <a:t>Fare clic per modificare lo stile del titolo</a:t>
            </a:r>
          </a:p>
        </p:txBody>
      </p:sp>
      <p:sp>
        <p:nvSpPr>
          <p:cNvPr id="3" name="Segnaposto testo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C71A8B0-5EF4-4ED2-A84D-79F2947863B3}" type="datetimeFigureOut">
              <a:rPr lang="it-IT" smtClean="0"/>
              <a:pPr/>
              <a:t>29/09/2017</a:t>
            </a:fld>
            <a:endParaRPr lang="it-IT"/>
          </a:p>
        </p:txBody>
      </p:sp>
      <p:sp>
        <p:nvSpPr>
          <p:cNvPr id="5" name="Segnaposto piè di pagina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it-IT"/>
          </a:p>
        </p:txBody>
      </p:sp>
      <p:sp>
        <p:nvSpPr>
          <p:cNvPr id="6" name="Segnaposto numero diapositiva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88CD8BA-B17F-4157-84B7-02155693C85B}" type="slidenum">
              <a:rPr lang="it-IT" smtClean="0"/>
              <a:pPr/>
              <a:t>‹N›</a:t>
            </a:fld>
            <a:endParaRPr lang="it-IT"/>
          </a:p>
        </p:txBody>
      </p:sp>
    </p:spTree>
    <p:extLst>
      <p:ext uri="{BB962C8B-B14F-4D97-AF65-F5344CB8AC3E}">
        <p14:creationId xmlns="" xmlns:p14="http://schemas.microsoft.com/office/powerpoint/2010/main" val="376721822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mc:Choice xmlns="" xmlns:p14="http://schemas.microsoft.com/office/powerpoint/2010/main" Requires="p14">
      <p:transition spd="slow" p14:dur="3400" advClick="0" advTm="6000">
        <p14:reveal/>
      </p:transition>
    </mc:Choice>
    <mc:Fallback>
      <p:transition spd="slow" advClick="0" advTm="6000">
        <p:fade/>
      </p:transition>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mailto:mt.bressi@cittadinanzattiva.it" TargetMode="External"/><Relationship Id="rId2" Type="http://schemas.openxmlformats.org/officeDocument/2006/relationships/image" Target="../media/image1.jpeg"/><Relationship Id="rId1" Type="http://schemas.openxmlformats.org/officeDocument/2006/relationships/slideLayout" Target="../slideLayouts/slideLayout7.xml"/><Relationship Id="rId4" Type="http://schemas.openxmlformats.org/officeDocument/2006/relationships/hyperlink" Target="http://www.cittadinanzattiva.it/" TargetMode="External"/></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7" Type="http://schemas.openxmlformats.org/officeDocument/2006/relationships/image" Target="../media/image11.png"/><Relationship Id="rId2" Type="http://schemas.openxmlformats.org/officeDocument/2006/relationships/image" Target="../media/image1.jpeg"/><Relationship Id="rId1" Type="http://schemas.openxmlformats.org/officeDocument/2006/relationships/slideLayout" Target="../slideLayouts/slideLayout7.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jpeg"/><Relationship Id="rId1" Type="http://schemas.openxmlformats.org/officeDocument/2006/relationships/slideLayout" Target="../slideLayouts/slideLayout7.xml"/><Relationship Id="rId4" Type="http://schemas.openxmlformats.org/officeDocument/2006/relationships/image" Target="../media/image13.png"/></Relationships>
</file>

<file path=ppt/slides/_rels/slide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slideLayout" Target="../slideLayouts/slideLayout7.xml"/><Relationship Id="rId1" Type="http://schemas.openxmlformats.org/officeDocument/2006/relationships/themeOverride" Target="../theme/themeOverride1.xml"/></Relationships>
</file>

<file path=ppt/slides/_rels/slide1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1.jpeg"/><Relationship Id="rId1" Type="http://schemas.openxmlformats.org/officeDocument/2006/relationships/slideLayout" Target="../slideLayouts/slideLayout7.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ttangolo 2"/>
          <p:cNvSpPr/>
          <p:nvPr/>
        </p:nvSpPr>
        <p:spPr>
          <a:xfrm>
            <a:off x="0" y="6309320"/>
            <a:ext cx="9144000" cy="548679"/>
          </a:xfrm>
          <a:prstGeom prst="rect">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1200" b="1" dirty="0">
                <a:latin typeface="Century Gothic" panose="020B0502020202020204" pitchFamily="34" charset="0"/>
              </a:rPr>
              <a:t>INCONTRO ANNUALE “GIORNATA MONDIALE DEL CUORE” - ROMA, 29 SETTEMBRE 2017</a:t>
            </a:r>
            <a:endParaRPr lang="it-IT" sz="1200" dirty="0">
              <a:latin typeface="Century Gothic" panose="020B0502020202020204" pitchFamily="34" charset="0"/>
            </a:endParaRPr>
          </a:p>
          <a:p>
            <a:pPr algn="ctr"/>
            <a:r>
              <a:rPr lang="it-IT" sz="1200" b="1" dirty="0">
                <a:latin typeface="Century Gothic" panose="020B0502020202020204" pitchFamily="34" charset="0"/>
              </a:rPr>
              <a:t>REGIONE LAZIO - PIAZZA ODERICO DA PORDENONE, 15 - SALA TIRRENO</a:t>
            </a:r>
          </a:p>
          <a:p>
            <a:pPr algn="ctr"/>
            <a:r>
              <a:rPr lang="it-IT" sz="1200" b="1" dirty="0">
                <a:solidFill>
                  <a:prstClr val="white"/>
                </a:solidFill>
                <a:latin typeface="Century Gothic" panose="020B0502020202020204" pitchFamily="34" charset="0"/>
              </a:rPr>
              <a:t>www.associazioneaisc.org  					segreteria@associazioneaisc.org</a:t>
            </a:r>
            <a:endParaRPr lang="it-IT" sz="1200" b="1" dirty="0">
              <a:latin typeface="Century Gothic" panose="020B0502020202020204" pitchFamily="34" charset="0"/>
            </a:endParaRPr>
          </a:p>
        </p:txBody>
      </p:sp>
      <p:sp>
        <p:nvSpPr>
          <p:cNvPr id="116" name="CasellaDiTesto 115"/>
          <p:cNvSpPr txBox="1"/>
          <p:nvPr/>
        </p:nvSpPr>
        <p:spPr>
          <a:xfrm>
            <a:off x="683568" y="3032177"/>
            <a:ext cx="2234907" cy="369332"/>
          </a:xfrm>
          <a:prstGeom prst="rect">
            <a:avLst/>
          </a:prstGeom>
          <a:noFill/>
        </p:spPr>
        <p:txBody>
          <a:bodyPr wrap="none" rtlCol="0">
            <a:spAutoFit/>
          </a:bodyPr>
          <a:lstStyle/>
          <a:p>
            <a:r>
              <a:rPr lang="it-IT" b="1" dirty="0">
                <a:solidFill>
                  <a:schemeClr val="bg1"/>
                </a:solidFill>
                <a:latin typeface="Century Gothic" panose="020B0502020202020204" pitchFamily="34" charset="0"/>
              </a:rPr>
              <a:t>Una testimonianza</a:t>
            </a:r>
            <a:endParaRPr lang="it-IT" dirty="0">
              <a:solidFill>
                <a:schemeClr val="bg1"/>
              </a:solidFill>
            </a:endParaRPr>
          </a:p>
        </p:txBody>
      </p:sp>
      <p:pic>
        <p:nvPicPr>
          <p:cNvPr id="1026" name="Picture 2" descr="Senza titolo">
            <a:extLst>
              <a:ext uri="{FF2B5EF4-FFF2-40B4-BE49-F238E27FC236}">
                <a16:creationId xmlns="" xmlns:a16="http://schemas.microsoft.com/office/drawing/2014/main" id="{B3899BFB-AB08-41CC-A790-E83A54B8AC12}"/>
              </a:ext>
            </a:extLst>
          </p:cNvPr>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539552" y="110137"/>
            <a:ext cx="8022282" cy="92837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8" name="CasellaDiTesto 7"/>
          <p:cNvSpPr txBox="1"/>
          <p:nvPr/>
        </p:nvSpPr>
        <p:spPr>
          <a:xfrm>
            <a:off x="214282" y="1214422"/>
            <a:ext cx="8640762" cy="4708981"/>
          </a:xfrm>
          <a:prstGeom prst="rect">
            <a:avLst/>
          </a:prstGeom>
          <a:noFill/>
        </p:spPr>
        <p:txBody>
          <a:bodyPr>
            <a:spAutoFit/>
          </a:bodyPr>
          <a:lstStyle/>
          <a:p>
            <a:pPr algn="ctr" fontAlgn="auto">
              <a:spcBef>
                <a:spcPts val="0"/>
              </a:spcBef>
              <a:spcAft>
                <a:spcPts val="0"/>
              </a:spcAft>
              <a:defRPr/>
            </a:pPr>
            <a:endParaRPr lang="it-IT" sz="2400" b="1" i="1" dirty="0" smtClean="0">
              <a:solidFill>
                <a:srgbClr val="FF0000"/>
              </a:solidFill>
            </a:endParaRPr>
          </a:p>
          <a:p>
            <a:pPr algn="ctr" fontAlgn="auto">
              <a:spcBef>
                <a:spcPts val="0"/>
              </a:spcBef>
              <a:spcAft>
                <a:spcPts val="0"/>
              </a:spcAft>
              <a:defRPr/>
            </a:pPr>
            <a:endParaRPr lang="it-IT" sz="2400" b="1" i="1" dirty="0">
              <a:solidFill>
                <a:srgbClr val="FF0000"/>
              </a:solidFill>
            </a:endParaRPr>
          </a:p>
          <a:p>
            <a:pPr algn="ctr" fontAlgn="auto">
              <a:spcBef>
                <a:spcPts val="0"/>
              </a:spcBef>
              <a:spcAft>
                <a:spcPts val="0"/>
              </a:spcAft>
              <a:defRPr/>
            </a:pPr>
            <a:endParaRPr lang="it-IT" sz="2400" b="1" i="1" dirty="0">
              <a:solidFill>
                <a:srgbClr val="FF0000"/>
              </a:solidFill>
              <a:latin typeface="+mn-lt"/>
              <a:cs typeface="+mn-cs"/>
            </a:endParaRPr>
          </a:p>
          <a:p>
            <a:pPr algn="ctr" fontAlgn="auto">
              <a:spcBef>
                <a:spcPts val="0"/>
              </a:spcBef>
              <a:spcAft>
                <a:spcPts val="0"/>
              </a:spcAft>
              <a:defRPr/>
            </a:pPr>
            <a:endParaRPr lang="it-IT" sz="2400" b="1" dirty="0">
              <a:solidFill>
                <a:schemeClr val="accent1">
                  <a:lumMod val="50000"/>
                </a:schemeClr>
              </a:solidFill>
              <a:latin typeface="+mn-lt"/>
              <a:cs typeface="+mn-cs"/>
            </a:endParaRPr>
          </a:p>
          <a:p>
            <a:pPr algn="ctr" fontAlgn="auto">
              <a:spcBef>
                <a:spcPts val="0"/>
              </a:spcBef>
              <a:spcAft>
                <a:spcPts val="0"/>
              </a:spcAft>
              <a:defRPr/>
            </a:pPr>
            <a:r>
              <a:rPr lang="it-IT" b="1" dirty="0">
                <a:solidFill>
                  <a:srgbClr val="002060"/>
                </a:solidFill>
                <a:latin typeface="+mn-lt"/>
                <a:cs typeface="+mn-cs"/>
              </a:rPr>
              <a:t>Maria Teresa </a:t>
            </a:r>
            <a:r>
              <a:rPr lang="it-IT" b="1" dirty="0" err="1">
                <a:solidFill>
                  <a:srgbClr val="002060"/>
                </a:solidFill>
                <a:latin typeface="+mn-lt"/>
                <a:cs typeface="+mn-cs"/>
              </a:rPr>
              <a:t>Bressi</a:t>
            </a:r>
            <a:endParaRPr lang="it-IT" b="1" dirty="0">
              <a:solidFill>
                <a:srgbClr val="002060"/>
              </a:solidFill>
              <a:latin typeface="+mn-lt"/>
              <a:cs typeface="+mn-cs"/>
            </a:endParaRPr>
          </a:p>
          <a:p>
            <a:pPr algn="ctr" fontAlgn="auto">
              <a:spcBef>
                <a:spcPts val="0"/>
              </a:spcBef>
              <a:spcAft>
                <a:spcPts val="0"/>
              </a:spcAft>
              <a:defRPr/>
            </a:pPr>
            <a:endParaRPr lang="it-IT" dirty="0">
              <a:solidFill>
                <a:schemeClr val="accent1">
                  <a:lumMod val="75000"/>
                </a:schemeClr>
              </a:solidFill>
              <a:latin typeface="+mn-lt"/>
              <a:cs typeface="+mn-cs"/>
            </a:endParaRPr>
          </a:p>
          <a:p>
            <a:pPr algn="ctr" fontAlgn="auto">
              <a:spcBef>
                <a:spcPts val="0"/>
              </a:spcBef>
              <a:spcAft>
                <a:spcPts val="0"/>
              </a:spcAft>
              <a:defRPr/>
            </a:pPr>
            <a:r>
              <a:rPr lang="it-IT" dirty="0">
                <a:solidFill>
                  <a:schemeClr val="accent1">
                    <a:lumMod val="75000"/>
                  </a:schemeClr>
                </a:solidFill>
                <a:latin typeface="+mn-lt"/>
                <a:cs typeface="+mn-cs"/>
              </a:rPr>
              <a:t>Responsabile Networking </a:t>
            </a:r>
            <a:r>
              <a:rPr lang="it-IT" dirty="0" err="1">
                <a:solidFill>
                  <a:schemeClr val="accent1">
                    <a:lumMod val="75000"/>
                  </a:schemeClr>
                </a:solidFill>
                <a:latin typeface="+mn-lt"/>
                <a:cs typeface="+mn-cs"/>
              </a:rPr>
              <a:t>CnAMC</a:t>
            </a:r>
            <a:endParaRPr lang="it-IT" dirty="0">
              <a:solidFill>
                <a:schemeClr val="accent1">
                  <a:lumMod val="75000"/>
                </a:schemeClr>
              </a:solidFill>
              <a:latin typeface="+mn-lt"/>
              <a:cs typeface="+mn-cs"/>
            </a:endParaRPr>
          </a:p>
          <a:p>
            <a:pPr algn="ctr" fontAlgn="auto">
              <a:spcBef>
                <a:spcPts val="0"/>
              </a:spcBef>
              <a:spcAft>
                <a:spcPts val="0"/>
              </a:spcAft>
              <a:defRPr/>
            </a:pPr>
            <a:r>
              <a:rPr lang="it-IT" dirty="0">
                <a:solidFill>
                  <a:schemeClr val="accent1">
                    <a:lumMod val="75000"/>
                  </a:schemeClr>
                </a:solidFill>
                <a:latin typeface="+mn-lt"/>
                <a:cs typeface="+mn-cs"/>
              </a:rPr>
              <a:t>Coordinamento nazionale delle Associazioni dei Malati Cronici</a:t>
            </a:r>
          </a:p>
          <a:p>
            <a:pPr algn="ctr" fontAlgn="auto">
              <a:spcBef>
                <a:spcPts val="0"/>
              </a:spcBef>
              <a:spcAft>
                <a:spcPts val="0"/>
              </a:spcAft>
              <a:defRPr/>
            </a:pPr>
            <a:endParaRPr lang="it-IT" dirty="0">
              <a:solidFill>
                <a:schemeClr val="accent1">
                  <a:lumMod val="75000"/>
                </a:schemeClr>
              </a:solidFill>
              <a:latin typeface="+mn-lt"/>
              <a:cs typeface="+mn-cs"/>
            </a:endParaRPr>
          </a:p>
          <a:p>
            <a:pPr algn="ctr" fontAlgn="auto">
              <a:spcBef>
                <a:spcPts val="0"/>
              </a:spcBef>
              <a:spcAft>
                <a:spcPts val="0"/>
              </a:spcAft>
              <a:defRPr/>
            </a:pPr>
            <a:r>
              <a:rPr lang="it-IT" dirty="0">
                <a:solidFill>
                  <a:schemeClr val="accent1">
                    <a:lumMod val="75000"/>
                  </a:schemeClr>
                </a:solidFill>
                <a:latin typeface="+mn-lt"/>
                <a:cs typeface="+mn-cs"/>
                <a:hlinkClick r:id="rId3"/>
              </a:rPr>
              <a:t>mt.bressi@cittadinanzattiva.it</a:t>
            </a:r>
            <a:endParaRPr lang="it-IT" dirty="0">
              <a:solidFill>
                <a:schemeClr val="accent1">
                  <a:lumMod val="75000"/>
                </a:schemeClr>
              </a:solidFill>
              <a:latin typeface="+mn-lt"/>
              <a:cs typeface="+mn-cs"/>
            </a:endParaRPr>
          </a:p>
          <a:p>
            <a:pPr algn="ctr" fontAlgn="auto">
              <a:spcBef>
                <a:spcPts val="0"/>
              </a:spcBef>
              <a:spcAft>
                <a:spcPts val="0"/>
              </a:spcAft>
              <a:defRPr/>
            </a:pPr>
            <a:endParaRPr lang="it-IT" dirty="0">
              <a:solidFill>
                <a:schemeClr val="accent1">
                  <a:lumMod val="75000"/>
                </a:schemeClr>
              </a:solidFill>
              <a:latin typeface="+mn-lt"/>
              <a:cs typeface="+mn-cs"/>
            </a:endParaRPr>
          </a:p>
          <a:p>
            <a:pPr algn="ctr" fontAlgn="auto">
              <a:spcBef>
                <a:spcPts val="0"/>
              </a:spcBef>
              <a:spcAft>
                <a:spcPts val="0"/>
              </a:spcAft>
              <a:defRPr/>
            </a:pPr>
            <a:r>
              <a:rPr lang="it-IT" dirty="0">
                <a:solidFill>
                  <a:schemeClr val="accent1">
                    <a:lumMod val="75000"/>
                  </a:schemeClr>
                </a:solidFill>
                <a:latin typeface="+mn-lt"/>
                <a:cs typeface="+mn-cs"/>
                <a:hlinkClick r:id="rId4"/>
              </a:rPr>
              <a:t>www.cittadinanzattiva.it</a:t>
            </a:r>
            <a:endParaRPr lang="it-IT" dirty="0">
              <a:solidFill>
                <a:schemeClr val="accent1">
                  <a:lumMod val="75000"/>
                </a:schemeClr>
              </a:solidFill>
              <a:latin typeface="+mn-lt"/>
              <a:cs typeface="+mn-cs"/>
            </a:endParaRPr>
          </a:p>
          <a:p>
            <a:pPr algn="ctr" fontAlgn="auto">
              <a:spcBef>
                <a:spcPts val="0"/>
              </a:spcBef>
              <a:spcAft>
                <a:spcPts val="0"/>
              </a:spcAft>
              <a:defRPr/>
            </a:pPr>
            <a:endParaRPr lang="it-IT" sz="2000" dirty="0">
              <a:solidFill>
                <a:schemeClr val="accent1">
                  <a:lumMod val="75000"/>
                </a:schemeClr>
              </a:solidFill>
              <a:latin typeface="+mn-lt"/>
              <a:cs typeface="+mn-cs"/>
            </a:endParaRPr>
          </a:p>
          <a:p>
            <a:pPr algn="ctr" fontAlgn="auto">
              <a:spcBef>
                <a:spcPts val="0"/>
              </a:spcBef>
              <a:spcAft>
                <a:spcPts val="0"/>
              </a:spcAft>
              <a:defRPr/>
            </a:pPr>
            <a:endParaRPr lang="it-IT" sz="2000" dirty="0">
              <a:solidFill>
                <a:schemeClr val="accent1">
                  <a:lumMod val="75000"/>
                </a:schemeClr>
              </a:solidFill>
              <a:latin typeface="+mn-lt"/>
              <a:cs typeface="+mn-cs"/>
            </a:endParaRPr>
          </a:p>
          <a:p>
            <a:pPr algn="r" fontAlgn="auto">
              <a:spcBef>
                <a:spcPts val="0"/>
              </a:spcBef>
              <a:spcAft>
                <a:spcPts val="0"/>
              </a:spcAft>
              <a:defRPr/>
            </a:pPr>
            <a:endParaRPr lang="it-IT" sz="2000" i="1" dirty="0">
              <a:solidFill>
                <a:schemeClr val="accent1">
                  <a:lumMod val="75000"/>
                </a:schemeClr>
              </a:solidFill>
              <a:latin typeface="+mn-lt"/>
              <a:cs typeface="+mn-cs"/>
            </a:endParaRPr>
          </a:p>
        </p:txBody>
      </p:sp>
      <p:sp>
        <p:nvSpPr>
          <p:cNvPr id="9" name="Rettangolo 8"/>
          <p:cNvSpPr/>
          <p:nvPr/>
        </p:nvSpPr>
        <p:spPr>
          <a:xfrm>
            <a:off x="1857356" y="1928802"/>
            <a:ext cx="5469254" cy="461665"/>
          </a:xfrm>
          <a:prstGeom prst="rect">
            <a:avLst/>
          </a:prstGeom>
        </p:spPr>
        <p:txBody>
          <a:bodyPr wrap="none">
            <a:spAutoFit/>
          </a:bodyPr>
          <a:lstStyle/>
          <a:p>
            <a:r>
              <a:rPr lang="it-IT" sz="2400" b="1" i="1" dirty="0" smtClean="0">
                <a:solidFill>
                  <a:srgbClr val="FF0000"/>
                </a:solidFill>
              </a:rPr>
              <a:t>La sfida della cronicità: il Piano Nazionale</a:t>
            </a:r>
            <a:endParaRPr lang="it-IT" sz="2400" b="1" i="1" dirty="0">
              <a:solidFill>
                <a:srgbClr val="FF0000"/>
              </a:solidFill>
            </a:endParaRPr>
          </a:p>
        </p:txBody>
      </p:sp>
    </p:spTree>
    <p:extLst>
      <p:ext uri="{BB962C8B-B14F-4D97-AF65-F5344CB8AC3E}">
        <p14:creationId xmlns="" xmlns:p14="http://schemas.microsoft.com/office/powerpoint/2010/main" val="2456881044"/>
      </p:ext>
    </p:extLst>
  </p:cSld>
  <p:clrMapOvr>
    <a:masterClrMapping/>
  </p:clrMapOvr>
  <mc:AlternateContent xmlns:mc="http://schemas.openxmlformats.org/markup-compatibility/2006">
    <mc:Choice xmlns="" xmlns:p14="http://schemas.microsoft.com/office/powerpoint/2010/main" Requires="p14">
      <p:transition spd="slow" p14:dur="3400" advClick="0" advTm="6000">
        <p14:reveal/>
      </p:transition>
    </mc:Choice>
    <mc:Fallback>
      <p:transition spd="slow" advClick="0" advTm="6000">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ttangolo 2"/>
          <p:cNvSpPr/>
          <p:nvPr/>
        </p:nvSpPr>
        <p:spPr>
          <a:xfrm>
            <a:off x="0" y="6309320"/>
            <a:ext cx="9144000" cy="548679"/>
          </a:xfrm>
          <a:prstGeom prst="rect">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1200" b="1" dirty="0">
                <a:latin typeface="Century Gothic" panose="020B0502020202020204" pitchFamily="34" charset="0"/>
              </a:rPr>
              <a:t>INCONTRO ANNUALE “GIORNATA MONDIALE DEL CUORE” - ROMA, 29 SETTEMBRE 2017</a:t>
            </a:r>
            <a:endParaRPr lang="it-IT" sz="1200" dirty="0">
              <a:latin typeface="Century Gothic" panose="020B0502020202020204" pitchFamily="34" charset="0"/>
            </a:endParaRPr>
          </a:p>
          <a:p>
            <a:pPr algn="ctr"/>
            <a:r>
              <a:rPr lang="it-IT" sz="1200" b="1" dirty="0">
                <a:latin typeface="Century Gothic" panose="020B0502020202020204" pitchFamily="34" charset="0"/>
              </a:rPr>
              <a:t>REGIONE LAZIO - PIAZZA ODERICO DA PORDENONE, 15 - SALA TIRRENO</a:t>
            </a:r>
          </a:p>
          <a:p>
            <a:pPr algn="ctr"/>
            <a:r>
              <a:rPr lang="it-IT" sz="1200" b="1" dirty="0">
                <a:solidFill>
                  <a:prstClr val="white"/>
                </a:solidFill>
                <a:latin typeface="Century Gothic" panose="020B0502020202020204" pitchFamily="34" charset="0"/>
              </a:rPr>
              <a:t>www.associazioneaisc.org  					segreteria@associazioneaisc.org</a:t>
            </a:r>
            <a:endParaRPr lang="it-IT" sz="1200" b="1" dirty="0">
              <a:latin typeface="Century Gothic" panose="020B0502020202020204" pitchFamily="34" charset="0"/>
            </a:endParaRPr>
          </a:p>
        </p:txBody>
      </p:sp>
      <p:sp>
        <p:nvSpPr>
          <p:cNvPr id="116" name="CasellaDiTesto 115"/>
          <p:cNvSpPr txBox="1"/>
          <p:nvPr/>
        </p:nvSpPr>
        <p:spPr>
          <a:xfrm>
            <a:off x="683568" y="3032177"/>
            <a:ext cx="2234907" cy="369332"/>
          </a:xfrm>
          <a:prstGeom prst="rect">
            <a:avLst/>
          </a:prstGeom>
          <a:noFill/>
        </p:spPr>
        <p:txBody>
          <a:bodyPr wrap="none" rtlCol="0">
            <a:spAutoFit/>
          </a:bodyPr>
          <a:lstStyle/>
          <a:p>
            <a:r>
              <a:rPr lang="it-IT" b="1" dirty="0">
                <a:solidFill>
                  <a:schemeClr val="bg1"/>
                </a:solidFill>
                <a:latin typeface="Century Gothic" panose="020B0502020202020204" pitchFamily="34" charset="0"/>
              </a:rPr>
              <a:t>Una testimonianza</a:t>
            </a:r>
            <a:endParaRPr lang="it-IT" dirty="0">
              <a:solidFill>
                <a:schemeClr val="bg1"/>
              </a:solidFill>
            </a:endParaRPr>
          </a:p>
        </p:txBody>
      </p:sp>
      <p:pic>
        <p:nvPicPr>
          <p:cNvPr id="1026" name="Picture 2" descr="Senza titolo">
            <a:extLst>
              <a:ext uri="{FF2B5EF4-FFF2-40B4-BE49-F238E27FC236}">
                <a16:creationId xmlns="" xmlns:a16="http://schemas.microsoft.com/office/drawing/2014/main" id="{B3899BFB-AB08-41CC-A790-E83A54B8AC12}"/>
              </a:ext>
            </a:extLst>
          </p:cNvPr>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539552" y="110137"/>
            <a:ext cx="8022282" cy="92837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8" name="CasellaDiTesto 7"/>
          <p:cNvSpPr txBox="1"/>
          <p:nvPr/>
        </p:nvSpPr>
        <p:spPr>
          <a:xfrm>
            <a:off x="285720" y="1142984"/>
            <a:ext cx="8640762" cy="2769989"/>
          </a:xfrm>
          <a:prstGeom prst="rect">
            <a:avLst/>
          </a:prstGeom>
          <a:noFill/>
        </p:spPr>
        <p:txBody>
          <a:bodyPr>
            <a:spAutoFit/>
          </a:bodyPr>
          <a:lstStyle/>
          <a:p>
            <a:pPr algn="ctr" fontAlgn="auto">
              <a:spcBef>
                <a:spcPts val="0"/>
              </a:spcBef>
              <a:spcAft>
                <a:spcPts val="0"/>
              </a:spcAft>
              <a:defRPr/>
            </a:pPr>
            <a:endParaRPr lang="it-IT" sz="2400" b="1" i="1" dirty="0" smtClean="0">
              <a:solidFill>
                <a:srgbClr val="FF0000"/>
              </a:solidFill>
            </a:endParaRPr>
          </a:p>
          <a:p>
            <a:pPr algn="ctr" fontAlgn="auto">
              <a:spcBef>
                <a:spcPts val="0"/>
              </a:spcBef>
              <a:spcAft>
                <a:spcPts val="0"/>
              </a:spcAft>
              <a:defRPr/>
            </a:pPr>
            <a:endParaRPr lang="it-IT" sz="2400" b="1" i="1" dirty="0">
              <a:solidFill>
                <a:srgbClr val="FF0000"/>
              </a:solidFill>
            </a:endParaRPr>
          </a:p>
          <a:p>
            <a:pPr algn="ctr" fontAlgn="auto">
              <a:spcBef>
                <a:spcPts val="0"/>
              </a:spcBef>
              <a:spcAft>
                <a:spcPts val="0"/>
              </a:spcAft>
              <a:defRPr/>
            </a:pPr>
            <a:endParaRPr lang="it-IT" sz="2400" b="1" i="1" dirty="0">
              <a:solidFill>
                <a:srgbClr val="FF0000"/>
              </a:solidFill>
              <a:latin typeface="+mn-lt"/>
              <a:cs typeface="+mn-cs"/>
            </a:endParaRPr>
          </a:p>
          <a:p>
            <a:pPr algn="ctr" fontAlgn="auto">
              <a:spcBef>
                <a:spcPts val="0"/>
              </a:spcBef>
              <a:spcAft>
                <a:spcPts val="0"/>
              </a:spcAft>
              <a:defRPr/>
            </a:pPr>
            <a:endParaRPr lang="it-IT" sz="2400" b="1" dirty="0">
              <a:solidFill>
                <a:schemeClr val="accent1">
                  <a:lumMod val="50000"/>
                </a:schemeClr>
              </a:solidFill>
              <a:latin typeface="+mn-lt"/>
              <a:cs typeface="+mn-cs"/>
            </a:endParaRPr>
          </a:p>
          <a:p>
            <a:pPr algn="ctr" fontAlgn="auto">
              <a:spcBef>
                <a:spcPts val="0"/>
              </a:spcBef>
              <a:spcAft>
                <a:spcPts val="0"/>
              </a:spcAft>
              <a:defRPr/>
            </a:pPr>
            <a:endParaRPr lang="it-IT" dirty="0">
              <a:solidFill>
                <a:schemeClr val="accent1">
                  <a:lumMod val="75000"/>
                </a:schemeClr>
              </a:solidFill>
              <a:latin typeface="+mn-lt"/>
              <a:cs typeface="+mn-cs"/>
            </a:endParaRPr>
          </a:p>
          <a:p>
            <a:pPr algn="ctr" fontAlgn="auto">
              <a:spcBef>
                <a:spcPts val="0"/>
              </a:spcBef>
              <a:spcAft>
                <a:spcPts val="0"/>
              </a:spcAft>
              <a:defRPr/>
            </a:pPr>
            <a:endParaRPr lang="it-IT" sz="2000" dirty="0">
              <a:solidFill>
                <a:schemeClr val="accent1">
                  <a:lumMod val="75000"/>
                </a:schemeClr>
              </a:solidFill>
              <a:latin typeface="+mn-lt"/>
              <a:cs typeface="+mn-cs"/>
            </a:endParaRPr>
          </a:p>
          <a:p>
            <a:pPr algn="ctr" fontAlgn="auto">
              <a:spcBef>
                <a:spcPts val="0"/>
              </a:spcBef>
              <a:spcAft>
                <a:spcPts val="0"/>
              </a:spcAft>
              <a:defRPr/>
            </a:pPr>
            <a:endParaRPr lang="it-IT" sz="2000" dirty="0">
              <a:solidFill>
                <a:schemeClr val="accent1">
                  <a:lumMod val="75000"/>
                </a:schemeClr>
              </a:solidFill>
              <a:latin typeface="+mn-lt"/>
              <a:cs typeface="+mn-cs"/>
            </a:endParaRPr>
          </a:p>
          <a:p>
            <a:pPr algn="r" fontAlgn="auto">
              <a:spcBef>
                <a:spcPts val="0"/>
              </a:spcBef>
              <a:spcAft>
                <a:spcPts val="0"/>
              </a:spcAft>
              <a:defRPr/>
            </a:pPr>
            <a:endParaRPr lang="it-IT" sz="2000" i="1" dirty="0">
              <a:solidFill>
                <a:schemeClr val="accent1">
                  <a:lumMod val="75000"/>
                </a:schemeClr>
              </a:solidFill>
              <a:latin typeface="+mn-lt"/>
              <a:cs typeface="+mn-cs"/>
            </a:endParaRPr>
          </a:p>
        </p:txBody>
      </p:sp>
      <p:pic>
        <p:nvPicPr>
          <p:cNvPr id="3074" name="Picture 2"/>
          <p:cNvPicPr>
            <a:picLocks noChangeAspect="1" noChangeArrowheads="1"/>
          </p:cNvPicPr>
          <p:nvPr/>
        </p:nvPicPr>
        <p:blipFill>
          <a:blip r:embed="rId3" cstate="print"/>
          <a:srcRect/>
          <a:stretch>
            <a:fillRect/>
          </a:stretch>
        </p:blipFill>
        <p:spPr bwMode="auto">
          <a:xfrm>
            <a:off x="785786" y="1214422"/>
            <a:ext cx="2143140" cy="1730557"/>
          </a:xfrm>
          <a:prstGeom prst="rect">
            <a:avLst/>
          </a:prstGeom>
          <a:noFill/>
          <a:ln w="9525">
            <a:noFill/>
            <a:miter lim="800000"/>
            <a:headEnd/>
            <a:tailEnd/>
          </a:ln>
          <a:effectLst/>
        </p:spPr>
      </p:pic>
      <p:pic>
        <p:nvPicPr>
          <p:cNvPr id="3075" name="Picture 3"/>
          <p:cNvPicPr>
            <a:picLocks noChangeAspect="1" noChangeArrowheads="1"/>
          </p:cNvPicPr>
          <p:nvPr/>
        </p:nvPicPr>
        <p:blipFill>
          <a:blip r:embed="rId4" cstate="print"/>
          <a:srcRect/>
          <a:stretch>
            <a:fillRect/>
          </a:stretch>
        </p:blipFill>
        <p:spPr bwMode="auto">
          <a:xfrm>
            <a:off x="3071801" y="1214421"/>
            <a:ext cx="2214579" cy="1866739"/>
          </a:xfrm>
          <a:prstGeom prst="rect">
            <a:avLst/>
          </a:prstGeom>
          <a:noFill/>
          <a:ln w="9525">
            <a:noFill/>
            <a:miter lim="800000"/>
            <a:headEnd/>
            <a:tailEnd/>
          </a:ln>
          <a:effectLst/>
        </p:spPr>
      </p:pic>
      <p:pic>
        <p:nvPicPr>
          <p:cNvPr id="3076" name="Picture 4"/>
          <p:cNvPicPr>
            <a:picLocks noChangeAspect="1" noChangeArrowheads="1"/>
          </p:cNvPicPr>
          <p:nvPr/>
        </p:nvPicPr>
        <p:blipFill>
          <a:blip r:embed="rId5" cstate="print"/>
          <a:srcRect/>
          <a:stretch>
            <a:fillRect/>
          </a:stretch>
        </p:blipFill>
        <p:spPr bwMode="auto">
          <a:xfrm>
            <a:off x="5292960" y="1142984"/>
            <a:ext cx="2279436" cy="1785950"/>
          </a:xfrm>
          <a:prstGeom prst="rect">
            <a:avLst/>
          </a:prstGeom>
          <a:noFill/>
          <a:ln w="9525">
            <a:noFill/>
            <a:miter lim="800000"/>
            <a:headEnd/>
            <a:tailEnd/>
          </a:ln>
          <a:effectLst/>
        </p:spPr>
      </p:pic>
      <p:pic>
        <p:nvPicPr>
          <p:cNvPr id="3078" name="Picture 6"/>
          <p:cNvPicPr>
            <a:picLocks noChangeAspect="1" noChangeArrowheads="1"/>
          </p:cNvPicPr>
          <p:nvPr/>
        </p:nvPicPr>
        <p:blipFill>
          <a:blip r:embed="rId6" cstate="print"/>
          <a:srcRect/>
          <a:stretch>
            <a:fillRect/>
          </a:stretch>
        </p:blipFill>
        <p:spPr bwMode="auto">
          <a:xfrm>
            <a:off x="1643043" y="3429001"/>
            <a:ext cx="2397832" cy="2000264"/>
          </a:xfrm>
          <a:prstGeom prst="rect">
            <a:avLst/>
          </a:prstGeom>
          <a:noFill/>
          <a:ln w="9525">
            <a:noFill/>
            <a:miter lim="800000"/>
            <a:headEnd/>
            <a:tailEnd/>
          </a:ln>
          <a:effectLst/>
        </p:spPr>
      </p:pic>
      <p:pic>
        <p:nvPicPr>
          <p:cNvPr id="3079" name="Picture 7"/>
          <p:cNvPicPr>
            <a:picLocks noChangeAspect="1" noChangeArrowheads="1"/>
          </p:cNvPicPr>
          <p:nvPr/>
        </p:nvPicPr>
        <p:blipFill>
          <a:blip r:embed="rId7" cstate="print"/>
          <a:srcRect/>
          <a:stretch>
            <a:fillRect/>
          </a:stretch>
        </p:blipFill>
        <p:spPr bwMode="auto">
          <a:xfrm>
            <a:off x="4214810" y="3357562"/>
            <a:ext cx="1733502" cy="1928826"/>
          </a:xfrm>
          <a:prstGeom prst="rect">
            <a:avLst/>
          </a:prstGeom>
          <a:noFill/>
          <a:ln w="9525">
            <a:noFill/>
            <a:miter lim="800000"/>
            <a:headEnd/>
            <a:tailEnd/>
          </a:ln>
          <a:effectLst/>
        </p:spPr>
      </p:pic>
    </p:spTree>
    <p:extLst>
      <p:ext uri="{BB962C8B-B14F-4D97-AF65-F5344CB8AC3E}">
        <p14:creationId xmlns="" xmlns:p14="http://schemas.microsoft.com/office/powerpoint/2010/main" val="2456881044"/>
      </p:ext>
    </p:extLst>
  </p:cSld>
  <p:clrMapOvr>
    <a:masterClrMapping/>
  </p:clrMapOvr>
  <mc:AlternateContent xmlns:mc="http://schemas.openxmlformats.org/markup-compatibility/2006">
    <mc:Choice xmlns="" xmlns:p14="http://schemas.microsoft.com/office/powerpoint/2010/main" Requires="p14">
      <p:transition spd="slow" p14:dur="3400" advClick="0" advTm="6000">
        <p14:reveal/>
      </p:transition>
    </mc:Choice>
    <mc:Fallback>
      <p:transition spd="slow" advClick="0" advTm="6000">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ttangolo 2"/>
          <p:cNvSpPr/>
          <p:nvPr/>
        </p:nvSpPr>
        <p:spPr>
          <a:xfrm>
            <a:off x="0" y="6309320"/>
            <a:ext cx="9144000" cy="548679"/>
          </a:xfrm>
          <a:prstGeom prst="rect">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1200" b="1" dirty="0">
                <a:latin typeface="Century Gothic" panose="020B0502020202020204" pitchFamily="34" charset="0"/>
              </a:rPr>
              <a:t>INCONTRO ANNUALE “GIORNATA MONDIALE DEL CUORE” - ROMA, 29 SETTEMBRE 2017</a:t>
            </a:r>
            <a:endParaRPr lang="it-IT" sz="1200" dirty="0">
              <a:latin typeface="Century Gothic" panose="020B0502020202020204" pitchFamily="34" charset="0"/>
            </a:endParaRPr>
          </a:p>
          <a:p>
            <a:pPr algn="ctr"/>
            <a:r>
              <a:rPr lang="it-IT" sz="1200" b="1" dirty="0">
                <a:latin typeface="Century Gothic" panose="020B0502020202020204" pitchFamily="34" charset="0"/>
              </a:rPr>
              <a:t>REGIONE LAZIO - PIAZZA ODERICO DA PORDENONE, 15 - SALA TIRRENO</a:t>
            </a:r>
          </a:p>
          <a:p>
            <a:pPr algn="ctr"/>
            <a:r>
              <a:rPr lang="it-IT" sz="1200" b="1" dirty="0">
                <a:solidFill>
                  <a:prstClr val="white"/>
                </a:solidFill>
                <a:latin typeface="Century Gothic" panose="020B0502020202020204" pitchFamily="34" charset="0"/>
              </a:rPr>
              <a:t>www.associazioneaisc.org  					segreteria@associazioneaisc.org</a:t>
            </a:r>
            <a:endParaRPr lang="it-IT" sz="1200" b="1" dirty="0">
              <a:latin typeface="Century Gothic" panose="020B0502020202020204" pitchFamily="34" charset="0"/>
            </a:endParaRPr>
          </a:p>
        </p:txBody>
      </p:sp>
      <p:sp>
        <p:nvSpPr>
          <p:cNvPr id="116" name="CasellaDiTesto 115"/>
          <p:cNvSpPr txBox="1"/>
          <p:nvPr/>
        </p:nvSpPr>
        <p:spPr>
          <a:xfrm>
            <a:off x="683568" y="3032177"/>
            <a:ext cx="2234907" cy="369332"/>
          </a:xfrm>
          <a:prstGeom prst="rect">
            <a:avLst/>
          </a:prstGeom>
          <a:noFill/>
        </p:spPr>
        <p:txBody>
          <a:bodyPr wrap="none" rtlCol="0">
            <a:spAutoFit/>
          </a:bodyPr>
          <a:lstStyle/>
          <a:p>
            <a:r>
              <a:rPr lang="it-IT" b="1" dirty="0">
                <a:solidFill>
                  <a:schemeClr val="bg1"/>
                </a:solidFill>
                <a:latin typeface="Century Gothic" panose="020B0502020202020204" pitchFamily="34" charset="0"/>
              </a:rPr>
              <a:t>Una testimonianza</a:t>
            </a:r>
            <a:endParaRPr lang="it-IT" dirty="0">
              <a:solidFill>
                <a:schemeClr val="bg1"/>
              </a:solidFill>
            </a:endParaRPr>
          </a:p>
        </p:txBody>
      </p:sp>
      <p:pic>
        <p:nvPicPr>
          <p:cNvPr id="1026" name="Picture 2" descr="Senza titolo">
            <a:extLst>
              <a:ext uri="{FF2B5EF4-FFF2-40B4-BE49-F238E27FC236}">
                <a16:creationId xmlns="" xmlns:a16="http://schemas.microsoft.com/office/drawing/2014/main" id="{B3899BFB-AB08-41CC-A790-E83A54B8AC12}"/>
              </a:ext>
            </a:extLst>
          </p:cNvPr>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539552" y="110137"/>
            <a:ext cx="8022282" cy="92837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8" name="CasellaDiTesto 7"/>
          <p:cNvSpPr txBox="1"/>
          <p:nvPr/>
        </p:nvSpPr>
        <p:spPr>
          <a:xfrm>
            <a:off x="285720" y="1142984"/>
            <a:ext cx="8640762" cy="2769989"/>
          </a:xfrm>
          <a:prstGeom prst="rect">
            <a:avLst/>
          </a:prstGeom>
          <a:noFill/>
        </p:spPr>
        <p:txBody>
          <a:bodyPr>
            <a:spAutoFit/>
          </a:bodyPr>
          <a:lstStyle/>
          <a:p>
            <a:pPr algn="ctr" fontAlgn="auto">
              <a:spcBef>
                <a:spcPts val="0"/>
              </a:spcBef>
              <a:spcAft>
                <a:spcPts val="0"/>
              </a:spcAft>
              <a:defRPr/>
            </a:pPr>
            <a:endParaRPr lang="it-IT" sz="2400" b="1" i="1" dirty="0" smtClean="0">
              <a:solidFill>
                <a:srgbClr val="FF0000"/>
              </a:solidFill>
            </a:endParaRPr>
          </a:p>
          <a:p>
            <a:pPr algn="ctr" fontAlgn="auto">
              <a:spcBef>
                <a:spcPts val="0"/>
              </a:spcBef>
              <a:spcAft>
                <a:spcPts val="0"/>
              </a:spcAft>
              <a:defRPr/>
            </a:pPr>
            <a:endParaRPr lang="it-IT" sz="2400" b="1" i="1" dirty="0">
              <a:solidFill>
                <a:srgbClr val="FF0000"/>
              </a:solidFill>
            </a:endParaRPr>
          </a:p>
          <a:p>
            <a:pPr algn="ctr" fontAlgn="auto">
              <a:spcBef>
                <a:spcPts val="0"/>
              </a:spcBef>
              <a:spcAft>
                <a:spcPts val="0"/>
              </a:spcAft>
              <a:defRPr/>
            </a:pPr>
            <a:endParaRPr lang="it-IT" sz="2400" b="1" i="1" dirty="0">
              <a:solidFill>
                <a:srgbClr val="FF0000"/>
              </a:solidFill>
              <a:latin typeface="+mn-lt"/>
              <a:cs typeface="+mn-cs"/>
            </a:endParaRPr>
          </a:p>
          <a:p>
            <a:pPr algn="ctr" fontAlgn="auto">
              <a:spcBef>
                <a:spcPts val="0"/>
              </a:spcBef>
              <a:spcAft>
                <a:spcPts val="0"/>
              </a:spcAft>
              <a:defRPr/>
            </a:pPr>
            <a:endParaRPr lang="it-IT" sz="2400" b="1" dirty="0">
              <a:solidFill>
                <a:schemeClr val="accent1">
                  <a:lumMod val="50000"/>
                </a:schemeClr>
              </a:solidFill>
              <a:latin typeface="+mn-lt"/>
              <a:cs typeface="+mn-cs"/>
            </a:endParaRPr>
          </a:p>
          <a:p>
            <a:pPr algn="ctr" fontAlgn="auto">
              <a:spcBef>
                <a:spcPts val="0"/>
              </a:spcBef>
              <a:spcAft>
                <a:spcPts val="0"/>
              </a:spcAft>
              <a:defRPr/>
            </a:pPr>
            <a:endParaRPr lang="it-IT" dirty="0">
              <a:solidFill>
                <a:schemeClr val="accent1">
                  <a:lumMod val="75000"/>
                </a:schemeClr>
              </a:solidFill>
              <a:latin typeface="+mn-lt"/>
              <a:cs typeface="+mn-cs"/>
            </a:endParaRPr>
          </a:p>
          <a:p>
            <a:pPr algn="ctr" fontAlgn="auto">
              <a:spcBef>
                <a:spcPts val="0"/>
              </a:spcBef>
              <a:spcAft>
                <a:spcPts val="0"/>
              </a:spcAft>
              <a:defRPr/>
            </a:pPr>
            <a:endParaRPr lang="it-IT" sz="2000" dirty="0">
              <a:solidFill>
                <a:schemeClr val="accent1">
                  <a:lumMod val="75000"/>
                </a:schemeClr>
              </a:solidFill>
              <a:latin typeface="+mn-lt"/>
              <a:cs typeface="+mn-cs"/>
            </a:endParaRPr>
          </a:p>
          <a:p>
            <a:pPr algn="ctr" fontAlgn="auto">
              <a:spcBef>
                <a:spcPts val="0"/>
              </a:spcBef>
              <a:spcAft>
                <a:spcPts val="0"/>
              </a:spcAft>
              <a:defRPr/>
            </a:pPr>
            <a:endParaRPr lang="it-IT" sz="2000" dirty="0">
              <a:solidFill>
                <a:schemeClr val="accent1">
                  <a:lumMod val="75000"/>
                </a:schemeClr>
              </a:solidFill>
              <a:latin typeface="+mn-lt"/>
              <a:cs typeface="+mn-cs"/>
            </a:endParaRPr>
          </a:p>
          <a:p>
            <a:pPr algn="r" fontAlgn="auto">
              <a:spcBef>
                <a:spcPts val="0"/>
              </a:spcBef>
              <a:spcAft>
                <a:spcPts val="0"/>
              </a:spcAft>
              <a:defRPr/>
            </a:pPr>
            <a:endParaRPr lang="it-IT" sz="2000" i="1" dirty="0">
              <a:solidFill>
                <a:schemeClr val="accent1">
                  <a:lumMod val="75000"/>
                </a:schemeClr>
              </a:solidFill>
              <a:latin typeface="+mn-lt"/>
              <a:cs typeface="+mn-cs"/>
            </a:endParaRPr>
          </a:p>
        </p:txBody>
      </p:sp>
      <p:sp>
        <p:nvSpPr>
          <p:cNvPr id="6" name="CasellaDiTesto 5"/>
          <p:cNvSpPr txBox="1"/>
          <p:nvPr/>
        </p:nvSpPr>
        <p:spPr>
          <a:xfrm>
            <a:off x="1571604" y="1285860"/>
            <a:ext cx="6578992" cy="400110"/>
          </a:xfrm>
          <a:prstGeom prst="rect">
            <a:avLst/>
          </a:prstGeom>
          <a:noFill/>
        </p:spPr>
        <p:txBody>
          <a:bodyPr wrap="square" rtlCol="0">
            <a:spAutoFit/>
          </a:bodyPr>
          <a:lstStyle/>
          <a:p>
            <a:pPr algn="just"/>
            <a:r>
              <a:rPr lang="it-IT" sz="2000" b="1" dirty="0" smtClean="0">
                <a:solidFill>
                  <a:srgbClr val="CC0000"/>
                </a:solidFill>
                <a:latin typeface="Franklin Gothic Heavy" panose="020B0903020102020204" pitchFamily="34" charset="0"/>
              </a:rPr>
              <a:t>IL PIANO NAZIONALE DELLA CRONICITÀ</a:t>
            </a:r>
            <a:endParaRPr lang="it-IT" sz="2000" b="1" dirty="0">
              <a:solidFill>
                <a:srgbClr val="CC0000"/>
              </a:solidFill>
              <a:latin typeface="Franklin Gothic Heavy" panose="020B0903020102020204" pitchFamily="34" charset="0"/>
            </a:endParaRPr>
          </a:p>
        </p:txBody>
      </p:sp>
      <p:sp>
        <p:nvSpPr>
          <p:cNvPr id="7" name="CasellaDiTesto 6"/>
          <p:cNvSpPr txBox="1"/>
          <p:nvPr/>
        </p:nvSpPr>
        <p:spPr>
          <a:xfrm>
            <a:off x="395536" y="2500868"/>
            <a:ext cx="8391306" cy="400110"/>
          </a:xfrm>
          <a:prstGeom prst="rect">
            <a:avLst/>
          </a:prstGeom>
          <a:noFill/>
        </p:spPr>
        <p:txBody>
          <a:bodyPr wrap="square" rtlCol="0">
            <a:spAutoFit/>
          </a:bodyPr>
          <a:lstStyle/>
          <a:p>
            <a:r>
              <a:rPr lang="it-IT" sz="2000" dirty="0" smtClean="0">
                <a:solidFill>
                  <a:srgbClr val="002060"/>
                </a:solidFill>
              </a:rPr>
              <a:t>L’esempio dell’</a:t>
            </a:r>
            <a:r>
              <a:rPr lang="it-IT" sz="2000" b="1" dirty="0" smtClean="0">
                <a:solidFill>
                  <a:srgbClr val="FF0000"/>
                </a:solidFill>
              </a:rPr>
              <a:t>UMBRIA </a:t>
            </a:r>
            <a:r>
              <a:rPr lang="it-IT" sz="2000" dirty="0" smtClean="0">
                <a:solidFill>
                  <a:srgbClr val="002060"/>
                </a:solidFill>
              </a:rPr>
              <a:t>sulla</a:t>
            </a:r>
            <a:endParaRPr lang="it-IT" sz="2000" dirty="0">
              <a:solidFill>
                <a:srgbClr val="002060"/>
              </a:solidFill>
            </a:endParaRPr>
          </a:p>
        </p:txBody>
      </p:sp>
      <p:sp>
        <p:nvSpPr>
          <p:cNvPr id="9" name="Rettangolo 8"/>
          <p:cNvSpPr/>
          <p:nvPr/>
        </p:nvSpPr>
        <p:spPr>
          <a:xfrm>
            <a:off x="3428992" y="2559602"/>
            <a:ext cx="4105932" cy="369332"/>
          </a:xfrm>
          <a:prstGeom prst="rect">
            <a:avLst/>
          </a:prstGeom>
        </p:spPr>
        <p:txBody>
          <a:bodyPr wrap="none">
            <a:spAutoFit/>
          </a:bodyPr>
          <a:lstStyle/>
          <a:p>
            <a:r>
              <a:rPr lang="it-IT" b="1" dirty="0" smtClean="0">
                <a:solidFill>
                  <a:srgbClr val="CC0000"/>
                </a:solidFill>
                <a:latin typeface="Franklin Gothic Heavy" panose="020B0903020102020204" pitchFamily="34" charset="0"/>
              </a:rPr>
              <a:t>INSUFFICIENZA CARDIACA CRONICA </a:t>
            </a:r>
            <a:endParaRPr lang="it-IT" dirty="0"/>
          </a:p>
        </p:txBody>
      </p:sp>
      <p:pic>
        <p:nvPicPr>
          <p:cNvPr id="8194" name="Picture 2" descr="Risultati immagini per umbria"/>
          <p:cNvPicPr>
            <a:picLocks noChangeAspect="1" noChangeArrowheads="1"/>
          </p:cNvPicPr>
          <p:nvPr/>
        </p:nvPicPr>
        <p:blipFill>
          <a:blip r:embed="rId3" cstate="print"/>
          <a:srcRect/>
          <a:stretch>
            <a:fillRect/>
          </a:stretch>
        </p:blipFill>
        <p:spPr bwMode="auto">
          <a:xfrm>
            <a:off x="2357422" y="3071810"/>
            <a:ext cx="2276475" cy="2857500"/>
          </a:xfrm>
          <a:prstGeom prst="rect">
            <a:avLst/>
          </a:prstGeom>
          <a:noFill/>
        </p:spPr>
      </p:pic>
      <p:pic>
        <p:nvPicPr>
          <p:cNvPr id="10" name="Picture 2"/>
          <p:cNvPicPr>
            <a:picLocks noChangeAspect="1" noChangeArrowheads="1"/>
          </p:cNvPicPr>
          <p:nvPr/>
        </p:nvPicPr>
        <p:blipFill>
          <a:blip r:embed="rId4" cstate="print"/>
          <a:srcRect/>
          <a:stretch>
            <a:fillRect/>
          </a:stretch>
        </p:blipFill>
        <p:spPr bwMode="auto">
          <a:xfrm>
            <a:off x="5214942" y="3143248"/>
            <a:ext cx="2720692" cy="1773140"/>
          </a:xfrm>
          <a:prstGeom prst="rect">
            <a:avLst/>
          </a:prstGeom>
          <a:noFill/>
          <a:ln w="9525">
            <a:noFill/>
            <a:miter lim="800000"/>
            <a:headEnd/>
            <a:tailEnd/>
          </a:ln>
          <a:effectLst/>
        </p:spPr>
      </p:pic>
    </p:spTree>
    <p:extLst>
      <p:ext uri="{BB962C8B-B14F-4D97-AF65-F5344CB8AC3E}">
        <p14:creationId xmlns="" xmlns:p14="http://schemas.microsoft.com/office/powerpoint/2010/main" val="2456881044"/>
      </p:ext>
    </p:extLst>
  </p:cSld>
  <p:clrMapOvr>
    <a:masterClrMapping/>
  </p:clrMapOvr>
  <mc:AlternateContent xmlns:mc="http://schemas.openxmlformats.org/markup-compatibility/2006">
    <mc:Choice xmlns="" xmlns:p14="http://schemas.microsoft.com/office/powerpoint/2010/main" Requires="p14">
      <p:transition spd="slow" p14:dur="3400" advClick="0" advTm="6000">
        <p14:reveal/>
      </p:transition>
    </mc:Choice>
    <mc:Fallback>
      <p:transition spd="slow" advClick="0" advTm="6000">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ttangolo 2"/>
          <p:cNvSpPr/>
          <p:nvPr/>
        </p:nvSpPr>
        <p:spPr>
          <a:xfrm>
            <a:off x="0" y="6309320"/>
            <a:ext cx="9144000" cy="548679"/>
          </a:xfrm>
          <a:prstGeom prst="rect">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1200" b="1" dirty="0">
                <a:latin typeface="Century Gothic" panose="020B0502020202020204" pitchFamily="34" charset="0"/>
              </a:rPr>
              <a:t>INCONTRO ANNUALE “GIORNATA MONDIALE DEL CUORE” - ROMA, 29 SETTEMBRE 2017</a:t>
            </a:r>
            <a:endParaRPr lang="it-IT" sz="1200" dirty="0">
              <a:latin typeface="Century Gothic" panose="020B0502020202020204" pitchFamily="34" charset="0"/>
            </a:endParaRPr>
          </a:p>
          <a:p>
            <a:pPr algn="ctr"/>
            <a:r>
              <a:rPr lang="it-IT" sz="1200" b="1" dirty="0">
                <a:latin typeface="Century Gothic" panose="020B0502020202020204" pitchFamily="34" charset="0"/>
              </a:rPr>
              <a:t>REGIONE LAZIO - PIAZZA ODERICO DA PORDENONE, 15 - SALA TIRRENO</a:t>
            </a:r>
          </a:p>
          <a:p>
            <a:pPr algn="ctr"/>
            <a:r>
              <a:rPr lang="it-IT" sz="1200" b="1" dirty="0">
                <a:solidFill>
                  <a:prstClr val="white"/>
                </a:solidFill>
                <a:latin typeface="Century Gothic" panose="020B0502020202020204" pitchFamily="34" charset="0"/>
              </a:rPr>
              <a:t>www.associazioneaisc.org  					segreteria@associazioneaisc.org</a:t>
            </a:r>
            <a:endParaRPr lang="it-IT" sz="1200" b="1" dirty="0">
              <a:latin typeface="Century Gothic" panose="020B0502020202020204" pitchFamily="34" charset="0"/>
            </a:endParaRPr>
          </a:p>
        </p:txBody>
      </p:sp>
      <p:sp>
        <p:nvSpPr>
          <p:cNvPr id="116" name="CasellaDiTesto 115"/>
          <p:cNvSpPr txBox="1"/>
          <p:nvPr/>
        </p:nvSpPr>
        <p:spPr>
          <a:xfrm>
            <a:off x="683568" y="3032177"/>
            <a:ext cx="2234907" cy="369332"/>
          </a:xfrm>
          <a:prstGeom prst="rect">
            <a:avLst/>
          </a:prstGeom>
          <a:noFill/>
        </p:spPr>
        <p:txBody>
          <a:bodyPr wrap="none" rtlCol="0">
            <a:spAutoFit/>
          </a:bodyPr>
          <a:lstStyle/>
          <a:p>
            <a:r>
              <a:rPr lang="it-IT" b="1" dirty="0">
                <a:solidFill>
                  <a:schemeClr val="bg1"/>
                </a:solidFill>
                <a:latin typeface="Century Gothic" panose="020B0502020202020204" pitchFamily="34" charset="0"/>
              </a:rPr>
              <a:t>Una testimonianza</a:t>
            </a:r>
            <a:endParaRPr lang="it-IT" dirty="0">
              <a:solidFill>
                <a:schemeClr val="bg1"/>
              </a:solidFill>
            </a:endParaRPr>
          </a:p>
        </p:txBody>
      </p:sp>
      <p:pic>
        <p:nvPicPr>
          <p:cNvPr id="1026" name="Picture 2" descr="Senza titolo">
            <a:extLst>
              <a:ext uri="{FF2B5EF4-FFF2-40B4-BE49-F238E27FC236}">
                <a16:creationId xmlns="" xmlns:a16="http://schemas.microsoft.com/office/drawing/2014/main" id="{B3899BFB-AB08-41CC-A790-E83A54B8AC12}"/>
              </a:ext>
            </a:extLst>
          </p:cNvPr>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539552" y="110137"/>
            <a:ext cx="8022282" cy="92837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8" name="CasellaDiTesto 7"/>
          <p:cNvSpPr txBox="1"/>
          <p:nvPr/>
        </p:nvSpPr>
        <p:spPr>
          <a:xfrm>
            <a:off x="285720" y="1142984"/>
            <a:ext cx="8640762" cy="2769989"/>
          </a:xfrm>
          <a:prstGeom prst="rect">
            <a:avLst/>
          </a:prstGeom>
          <a:noFill/>
        </p:spPr>
        <p:txBody>
          <a:bodyPr>
            <a:spAutoFit/>
          </a:bodyPr>
          <a:lstStyle/>
          <a:p>
            <a:pPr algn="ctr" fontAlgn="auto">
              <a:spcBef>
                <a:spcPts val="0"/>
              </a:spcBef>
              <a:spcAft>
                <a:spcPts val="0"/>
              </a:spcAft>
              <a:defRPr/>
            </a:pPr>
            <a:endParaRPr lang="it-IT" sz="2400" b="1" i="1" dirty="0" smtClean="0">
              <a:solidFill>
                <a:srgbClr val="FF0000"/>
              </a:solidFill>
            </a:endParaRPr>
          </a:p>
          <a:p>
            <a:pPr algn="ctr" fontAlgn="auto">
              <a:spcBef>
                <a:spcPts val="0"/>
              </a:spcBef>
              <a:spcAft>
                <a:spcPts val="0"/>
              </a:spcAft>
              <a:defRPr/>
            </a:pPr>
            <a:endParaRPr lang="it-IT" sz="2400" b="1" i="1" dirty="0">
              <a:solidFill>
                <a:srgbClr val="FF0000"/>
              </a:solidFill>
            </a:endParaRPr>
          </a:p>
          <a:p>
            <a:pPr algn="ctr" fontAlgn="auto">
              <a:spcBef>
                <a:spcPts val="0"/>
              </a:spcBef>
              <a:spcAft>
                <a:spcPts val="0"/>
              </a:spcAft>
              <a:defRPr/>
            </a:pPr>
            <a:endParaRPr lang="it-IT" sz="2400" b="1" i="1" dirty="0">
              <a:solidFill>
                <a:srgbClr val="FF0000"/>
              </a:solidFill>
              <a:latin typeface="+mn-lt"/>
              <a:cs typeface="+mn-cs"/>
            </a:endParaRPr>
          </a:p>
          <a:p>
            <a:pPr algn="ctr" fontAlgn="auto">
              <a:spcBef>
                <a:spcPts val="0"/>
              </a:spcBef>
              <a:spcAft>
                <a:spcPts val="0"/>
              </a:spcAft>
              <a:defRPr/>
            </a:pPr>
            <a:endParaRPr lang="it-IT" sz="2400" b="1" dirty="0">
              <a:solidFill>
                <a:schemeClr val="accent1">
                  <a:lumMod val="50000"/>
                </a:schemeClr>
              </a:solidFill>
              <a:latin typeface="+mn-lt"/>
              <a:cs typeface="+mn-cs"/>
            </a:endParaRPr>
          </a:p>
          <a:p>
            <a:pPr algn="ctr" fontAlgn="auto">
              <a:spcBef>
                <a:spcPts val="0"/>
              </a:spcBef>
              <a:spcAft>
                <a:spcPts val="0"/>
              </a:spcAft>
              <a:defRPr/>
            </a:pPr>
            <a:endParaRPr lang="it-IT" dirty="0">
              <a:solidFill>
                <a:schemeClr val="accent1">
                  <a:lumMod val="75000"/>
                </a:schemeClr>
              </a:solidFill>
              <a:latin typeface="+mn-lt"/>
              <a:cs typeface="+mn-cs"/>
            </a:endParaRPr>
          </a:p>
          <a:p>
            <a:pPr algn="ctr" fontAlgn="auto">
              <a:spcBef>
                <a:spcPts val="0"/>
              </a:spcBef>
              <a:spcAft>
                <a:spcPts val="0"/>
              </a:spcAft>
              <a:defRPr/>
            </a:pPr>
            <a:endParaRPr lang="it-IT" sz="2000" dirty="0">
              <a:solidFill>
                <a:schemeClr val="accent1">
                  <a:lumMod val="75000"/>
                </a:schemeClr>
              </a:solidFill>
              <a:latin typeface="+mn-lt"/>
              <a:cs typeface="+mn-cs"/>
            </a:endParaRPr>
          </a:p>
          <a:p>
            <a:pPr algn="ctr" fontAlgn="auto">
              <a:spcBef>
                <a:spcPts val="0"/>
              </a:spcBef>
              <a:spcAft>
                <a:spcPts val="0"/>
              </a:spcAft>
              <a:defRPr/>
            </a:pPr>
            <a:endParaRPr lang="it-IT" sz="2000" dirty="0">
              <a:solidFill>
                <a:schemeClr val="accent1">
                  <a:lumMod val="75000"/>
                </a:schemeClr>
              </a:solidFill>
              <a:latin typeface="+mn-lt"/>
              <a:cs typeface="+mn-cs"/>
            </a:endParaRPr>
          </a:p>
          <a:p>
            <a:pPr algn="r" fontAlgn="auto">
              <a:spcBef>
                <a:spcPts val="0"/>
              </a:spcBef>
              <a:spcAft>
                <a:spcPts val="0"/>
              </a:spcAft>
              <a:defRPr/>
            </a:pPr>
            <a:endParaRPr lang="it-IT" sz="2000" i="1" dirty="0">
              <a:solidFill>
                <a:schemeClr val="accent1">
                  <a:lumMod val="75000"/>
                </a:schemeClr>
              </a:solidFill>
              <a:latin typeface="+mn-lt"/>
              <a:cs typeface="+mn-cs"/>
            </a:endParaRPr>
          </a:p>
        </p:txBody>
      </p:sp>
      <p:sp>
        <p:nvSpPr>
          <p:cNvPr id="9" name="Rettangolo 8"/>
          <p:cNvSpPr/>
          <p:nvPr/>
        </p:nvSpPr>
        <p:spPr>
          <a:xfrm>
            <a:off x="285720" y="1000109"/>
            <a:ext cx="7715304" cy="5016758"/>
          </a:xfrm>
          <a:prstGeom prst="rect">
            <a:avLst/>
          </a:prstGeom>
        </p:spPr>
        <p:txBody>
          <a:bodyPr wrap="square">
            <a:spAutoFit/>
          </a:bodyPr>
          <a:lstStyle/>
          <a:p>
            <a:pPr algn="ctr"/>
            <a:r>
              <a:rPr lang="it-IT" sz="2000" b="1" dirty="0" smtClean="0">
                <a:solidFill>
                  <a:srgbClr val="CC0000"/>
                </a:solidFill>
                <a:latin typeface="Franklin Gothic Heavy" panose="020B0903020102020204" pitchFamily="34" charset="0"/>
              </a:rPr>
              <a:t>EPIDEMIOLOGIA IN UMBRIA </a:t>
            </a:r>
          </a:p>
          <a:p>
            <a:endParaRPr lang="it-IT" sz="2000" dirty="0" smtClean="0">
              <a:solidFill>
                <a:srgbClr val="002060"/>
              </a:solidFill>
            </a:endParaRPr>
          </a:p>
          <a:p>
            <a:pPr algn="just"/>
            <a:r>
              <a:rPr lang="it-IT" sz="2000" dirty="0" smtClean="0">
                <a:solidFill>
                  <a:srgbClr val="002060"/>
                </a:solidFill>
              </a:rPr>
              <a:t>- Al 1 Gennaio 2016, le persone viventi residenti nelle provincie di Perugia e Terni affette da Scompenso Cardiaco assommano a </a:t>
            </a:r>
            <a:r>
              <a:rPr lang="it-IT" sz="2000" dirty="0" smtClean="0">
                <a:solidFill>
                  <a:srgbClr val="FF0000"/>
                </a:solidFill>
              </a:rPr>
              <a:t>11306</a:t>
            </a:r>
            <a:r>
              <a:rPr lang="it-IT" sz="2000" dirty="0" smtClean="0">
                <a:solidFill>
                  <a:srgbClr val="002060"/>
                </a:solidFill>
              </a:rPr>
              <a:t>, con una prevalenza cruda pari a 1.26% (popolazione Umbra alla stessa data pari a 891.181 – Osservatorio Epidemiologico Umbria), in linea con le precedenti rilevazioni per l’Umbria e con il dato Italiano. </a:t>
            </a:r>
          </a:p>
          <a:p>
            <a:pPr algn="just"/>
            <a:r>
              <a:rPr lang="it-IT" sz="2000" dirty="0" smtClean="0">
                <a:solidFill>
                  <a:srgbClr val="002060"/>
                </a:solidFill>
              </a:rPr>
              <a:t>- Relativamente alle variazioni </a:t>
            </a:r>
            <a:r>
              <a:rPr lang="it-IT" sz="2000" dirty="0" err="1" smtClean="0">
                <a:solidFill>
                  <a:srgbClr val="002060"/>
                </a:solidFill>
              </a:rPr>
              <a:t>intra-regionali</a:t>
            </a:r>
            <a:r>
              <a:rPr lang="it-IT" sz="2000" dirty="0" smtClean="0">
                <a:solidFill>
                  <a:srgbClr val="002060"/>
                </a:solidFill>
              </a:rPr>
              <a:t> </a:t>
            </a:r>
            <a:r>
              <a:rPr lang="it-IT" sz="2000" dirty="0" smtClean="0">
                <a:solidFill>
                  <a:srgbClr val="FF0000"/>
                </a:solidFill>
              </a:rPr>
              <a:t>la prevalenza </a:t>
            </a:r>
            <a:r>
              <a:rPr lang="it-IT" sz="2000" dirty="0" smtClean="0">
                <a:solidFill>
                  <a:srgbClr val="002060"/>
                </a:solidFill>
              </a:rPr>
              <a:t>tra le due USL Umbria 1 e 2 si è dimostrata significativamente diversa, essendo maggiore (1.49%) per </a:t>
            </a:r>
            <a:r>
              <a:rPr lang="it-IT" sz="2000" dirty="0" smtClean="0">
                <a:solidFill>
                  <a:srgbClr val="FF0000"/>
                </a:solidFill>
              </a:rPr>
              <a:t>l’USL Umbria 2 </a:t>
            </a:r>
            <a:r>
              <a:rPr lang="it-IT" sz="2000" dirty="0" smtClean="0">
                <a:solidFill>
                  <a:srgbClr val="002060"/>
                </a:solidFill>
              </a:rPr>
              <a:t>rispetto all’Usl Umbria 1 (1.09%) (</a:t>
            </a:r>
            <a:r>
              <a:rPr lang="it-IT" sz="2000" dirty="0" err="1" smtClean="0">
                <a:solidFill>
                  <a:srgbClr val="002060"/>
                </a:solidFill>
              </a:rPr>
              <a:t>p=</a:t>
            </a:r>
            <a:r>
              <a:rPr lang="it-IT" sz="2000" dirty="0" smtClean="0">
                <a:solidFill>
                  <a:srgbClr val="002060"/>
                </a:solidFill>
              </a:rPr>
              <a:t> &lt;0.001). </a:t>
            </a:r>
          </a:p>
          <a:p>
            <a:pPr algn="just"/>
            <a:r>
              <a:rPr lang="it-IT" sz="2000" dirty="0" smtClean="0">
                <a:solidFill>
                  <a:srgbClr val="002060"/>
                </a:solidFill>
              </a:rPr>
              <a:t>-  Dal punto di vista anagrafico, sul totale di 11306 casi, il rapporto maschi/femmine si è dimostrato equilibrato (5688/5618) mentre la distribuzione della malattia per età vede </a:t>
            </a:r>
            <a:r>
              <a:rPr lang="it-IT" sz="2000" dirty="0" smtClean="0">
                <a:solidFill>
                  <a:srgbClr val="FF0000"/>
                </a:solidFill>
              </a:rPr>
              <a:t>picchi di frequenza nelle fasce comprese tra 74 e 85 anni (4498 pazienti </a:t>
            </a:r>
            <a:r>
              <a:rPr lang="it-IT" sz="2000" dirty="0" smtClean="0">
                <a:solidFill>
                  <a:srgbClr val="002060"/>
                </a:solidFill>
              </a:rPr>
              <a:t>, 39.7%) con più del 60% della popolazione rappresentata da pazienti di età superiore ai 75 anni. </a:t>
            </a:r>
          </a:p>
        </p:txBody>
      </p:sp>
    </p:spTree>
    <p:extLst>
      <p:ext uri="{BB962C8B-B14F-4D97-AF65-F5344CB8AC3E}">
        <p14:creationId xmlns="" xmlns:p14="http://schemas.microsoft.com/office/powerpoint/2010/main" val="2456881044"/>
      </p:ext>
    </p:extLst>
  </p:cSld>
  <p:clrMapOvr>
    <a:masterClrMapping/>
  </p:clrMapOvr>
  <mc:AlternateContent xmlns:mc="http://schemas.openxmlformats.org/markup-compatibility/2006">
    <mc:Choice xmlns="" xmlns:p14="http://schemas.microsoft.com/office/powerpoint/2010/main" Requires="p14">
      <p:transition spd="slow" p14:dur="3400" advClick="0" advTm="6000">
        <p14:reveal/>
      </p:transition>
    </mc:Choice>
    <mc:Fallback>
      <p:transition spd="slow" advClick="0" advTm="6000">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ttangolo 2"/>
          <p:cNvSpPr/>
          <p:nvPr/>
        </p:nvSpPr>
        <p:spPr>
          <a:xfrm>
            <a:off x="0" y="6309320"/>
            <a:ext cx="9144000" cy="548679"/>
          </a:xfrm>
          <a:prstGeom prst="rect">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1200" b="1" dirty="0">
                <a:latin typeface="Century Gothic" panose="020B0502020202020204" pitchFamily="34" charset="0"/>
              </a:rPr>
              <a:t>INCONTRO ANNUALE “GIORNATA MONDIALE DEL CUORE” - ROMA, 29 SETTEMBRE 2017</a:t>
            </a:r>
            <a:endParaRPr lang="it-IT" sz="1200" dirty="0">
              <a:latin typeface="Century Gothic" panose="020B0502020202020204" pitchFamily="34" charset="0"/>
            </a:endParaRPr>
          </a:p>
          <a:p>
            <a:pPr algn="ctr"/>
            <a:r>
              <a:rPr lang="it-IT" sz="1200" b="1" dirty="0">
                <a:latin typeface="Century Gothic" panose="020B0502020202020204" pitchFamily="34" charset="0"/>
              </a:rPr>
              <a:t>REGIONE LAZIO - PIAZZA ODERICO DA PORDENONE, 15 - SALA TIRRENO</a:t>
            </a:r>
          </a:p>
          <a:p>
            <a:pPr algn="ctr"/>
            <a:r>
              <a:rPr lang="it-IT" sz="1200" b="1" dirty="0">
                <a:solidFill>
                  <a:prstClr val="white"/>
                </a:solidFill>
                <a:latin typeface="Century Gothic" panose="020B0502020202020204" pitchFamily="34" charset="0"/>
              </a:rPr>
              <a:t>www.associazioneaisc.org  					segreteria@associazioneaisc.org</a:t>
            </a:r>
            <a:endParaRPr lang="it-IT" sz="1200" b="1" dirty="0">
              <a:latin typeface="Century Gothic" panose="020B0502020202020204" pitchFamily="34" charset="0"/>
            </a:endParaRPr>
          </a:p>
        </p:txBody>
      </p:sp>
      <p:sp>
        <p:nvSpPr>
          <p:cNvPr id="116" name="CasellaDiTesto 115"/>
          <p:cNvSpPr txBox="1"/>
          <p:nvPr/>
        </p:nvSpPr>
        <p:spPr>
          <a:xfrm>
            <a:off x="683568" y="3032177"/>
            <a:ext cx="2234907" cy="369332"/>
          </a:xfrm>
          <a:prstGeom prst="rect">
            <a:avLst/>
          </a:prstGeom>
          <a:noFill/>
        </p:spPr>
        <p:txBody>
          <a:bodyPr wrap="none" rtlCol="0">
            <a:spAutoFit/>
          </a:bodyPr>
          <a:lstStyle/>
          <a:p>
            <a:r>
              <a:rPr lang="it-IT" b="1" dirty="0">
                <a:solidFill>
                  <a:schemeClr val="bg1"/>
                </a:solidFill>
                <a:latin typeface="Century Gothic" panose="020B0502020202020204" pitchFamily="34" charset="0"/>
              </a:rPr>
              <a:t>Una testimonianza</a:t>
            </a:r>
            <a:endParaRPr lang="it-IT" dirty="0">
              <a:solidFill>
                <a:schemeClr val="bg1"/>
              </a:solidFill>
            </a:endParaRPr>
          </a:p>
        </p:txBody>
      </p:sp>
      <p:pic>
        <p:nvPicPr>
          <p:cNvPr id="1026" name="Picture 2" descr="Senza titolo">
            <a:extLst>
              <a:ext uri="{FF2B5EF4-FFF2-40B4-BE49-F238E27FC236}">
                <a16:creationId xmlns="" xmlns:a16="http://schemas.microsoft.com/office/drawing/2014/main" id="{B3899BFB-AB08-41CC-A790-E83A54B8AC12}"/>
              </a:ext>
            </a:extLst>
          </p:cNvPr>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539552" y="110137"/>
            <a:ext cx="8022282" cy="92837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8" name="CasellaDiTesto 7"/>
          <p:cNvSpPr txBox="1"/>
          <p:nvPr/>
        </p:nvSpPr>
        <p:spPr>
          <a:xfrm>
            <a:off x="285720" y="1142984"/>
            <a:ext cx="8640762" cy="2769989"/>
          </a:xfrm>
          <a:prstGeom prst="rect">
            <a:avLst/>
          </a:prstGeom>
          <a:noFill/>
        </p:spPr>
        <p:txBody>
          <a:bodyPr>
            <a:spAutoFit/>
          </a:bodyPr>
          <a:lstStyle/>
          <a:p>
            <a:pPr algn="ctr" fontAlgn="auto">
              <a:spcBef>
                <a:spcPts val="0"/>
              </a:spcBef>
              <a:spcAft>
                <a:spcPts val="0"/>
              </a:spcAft>
              <a:defRPr/>
            </a:pPr>
            <a:endParaRPr lang="it-IT" sz="2400" b="1" i="1" dirty="0" smtClean="0">
              <a:solidFill>
                <a:srgbClr val="FF0000"/>
              </a:solidFill>
            </a:endParaRPr>
          </a:p>
          <a:p>
            <a:pPr algn="ctr" fontAlgn="auto">
              <a:spcBef>
                <a:spcPts val="0"/>
              </a:spcBef>
              <a:spcAft>
                <a:spcPts val="0"/>
              </a:spcAft>
              <a:defRPr/>
            </a:pPr>
            <a:endParaRPr lang="it-IT" sz="2400" b="1" i="1" dirty="0">
              <a:solidFill>
                <a:srgbClr val="FF0000"/>
              </a:solidFill>
            </a:endParaRPr>
          </a:p>
          <a:p>
            <a:pPr algn="ctr" fontAlgn="auto">
              <a:spcBef>
                <a:spcPts val="0"/>
              </a:spcBef>
              <a:spcAft>
                <a:spcPts val="0"/>
              </a:spcAft>
              <a:defRPr/>
            </a:pPr>
            <a:endParaRPr lang="it-IT" sz="2400" b="1" i="1" dirty="0">
              <a:solidFill>
                <a:srgbClr val="FF0000"/>
              </a:solidFill>
              <a:latin typeface="+mn-lt"/>
              <a:cs typeface="+mn-cs"/>
            </a:endParaRPr>
          </a:p>
          <a:p>
            <a:pPr algn="ctr" fontAlgn="auto">
              <a:spcBef>
                <a:spcPts val="0"/>
              </a:spcBef>
              <a:spcAft>
                <a:spcPts val="0"/>
              </a:spcAft>
              <a:defRPr/>
            </a:pPr>
            <a:endParaRPr lang="it-IT" sz="2400" b="1" dirty="0">
              <a:solidFill>
                <a:schemeClr val="accent1">
                  <a:lumMod val="50000"/>
                </a:schemeClr>
              </a:solidFill>
              <a:latin typeface="+mn-lt"/>
              <a:cs typeface="+mn-cs"/>
            </a:endParaRPr>
          </a:p>
          <a:p>
            <a:pPr algn="ctr" fontAlgn="auto">
              <a:spcBef>
                <a:spcPts val="0"/>
              </a:spcBef>
              <a:spcAft>
                <a:spcPts val="0"/>
              </a:spcAft>
              <a:defRPr/>
            </a:pPr>
            <a:endParaRPr lang="it-IT" dirty="0">
              <a:solidFill>
                <a:schemeClr val="accent1">
                  <a:lumMod val="75000"/>
                </a:schemeClr>
              </a:solidFill>
              <a:latin typeface="+mn-lt"/>
              <a:cs typeface="+mn-cs"/>
            </a:endParaRPr>
          </a:p>
          <a:p>
            <a:pPr algn="ctr" fontAlgn="auto">
              <a:spcBef>
                <a:spcPts val="0"/>
              </a:spcBef>
              <a:spcAft>
                <a:spcPts val="0"/>
              </a:spcAft>
              <a:defRPr/>
            </a:pPr>
            <a:endParaRPr lang="it-IT" sz="2000" dirty="0">
              <a:solidFill>
                <a:schemeClr val="accent1">
                  <a:lumMod val="75000"/>
                </a:schemeClr>
              </a:solidFill>
              <a:latin typeface="+mn-lt"/>
              <a:cs typeface="+mn-cs"/>
            </a:endParaRPr>
          </a:p>
          <a:p>
            <a:pPr algn="ctr" fontAlgn="auto">
              <a:spcBef>
                <a:spcPts val="0"/>
              </a:spcBef>
              <a:spcAft>
                <a:spcPts val="0"/>
              </a:spcAft>
              <a:defRPr/>
            </a:pPr>
            <a:endParaRPr lang="it-IT" sz="2000" dirty="0">
              <a:solidFill>
                <a:schemeClr val="accent1">
                  <a:lumMod val="75000"/>
                </a:schemeClr>
              </a:solidFill>
              <a:latin typeface="+mn-lt"/>
              <a:cs typeface="+mn-cs"/>
            </a:endParaRPr>
          </a:p>
          <a:p>
            <a:pPr algn="r" fontAlgn="auto">
              <a:spcBef>
                <a:spcPts val="0"/>
              </a:spcBef>
              <a:spcAft>
                <a:spcPts val="0"/>
              </a:spcAft>
              <a:defRPr/>
            </a:pPr>
            <a:endParaRPr lang="it-IT" sz="2000" i="1" dirty="0">
              <a:solidFill>
                <a:schemeClr val="accent1">
                  <a:lumMod val="75000"/>
                </a:schemeClr>
              </a:solidFill>
              <a:latin typeface="+mn-lt"/>
              <a:cs typeface="+mn-cs"/>
            </a:endParaRPr>
          </a:p>
        </p:txBody>
      </p:sp>
      <p:sp>
        <p:nvSpPr>
          <p:cNvPr id="6" name="Rettangolo 5"/>
          <p:cNvSpPr/>
          <p:nvPr/>
        </p:nvSpPr>
        <p:spPr>
          <a:xfrm>
            <a:off x="2857488" y="1214422"/>
            <a:ext cx="2453620" cy="400110"/>
          </a:xfrm>
          <a:prstGeom prst="rect">
            <a:avLst/>
          </a:prstGeom>
        </p:spPr>
        <p:txBody>
          <a:bodyPr wrap="none">
            <a:spAutoFit/>
          </a:bodyPr>
          <a:lstStyle/>
          <a:p>
            <a:r>
              <a:rPr lang="it-IT" sz="2000" b="1" dirty="0" smtClean="0">
                <a:solidFill>
                  <a:srgbClr val="CC0000"/>
                </a:solidFill>
                <a:latin typeface="Franklin Gothic Heavy" panose="020B0903020102020204" pitchFamily="34" charset="0"/>
              </a:rPr>
              <a:t>CRITICITA’ ATTUALI </a:t>
            </a:r>
          </a:p>
        </p:txBody>
      </p:sp>
      <p:sp>
        <p:nvSpPr>
          <p:cNvPr id="7" name="Rettangolo 6"/>
          <p:cNvSpPr/>
          <p:nvPr/>
        </p:nvSpPr>
        <p:spPr>
          <a:xfrm>
            <a:off x="714348" y="1643050"/>
            <a:ext cx="7929586" cy="4031873"/>
          </a:xfrm>
          <a:prstGeom prst="rect">
            <a:avLst/>
          </a:prstGeom>
        </p:spPr>
        <p:txBody>
          <a:bodyPr wrap="square">
            <a:spAutoFit/>
          </a:bodyPr>
          <a:lstStyle/>
          <a:p>
            <a:endParaRPr lang="it-IT" dirty="0" smtClean="0"/>
          </a:p>
          <a:p>
            <a:pPr algn="just">
              <a:buFont typeface="Arial" pitchFamily="34" charset="0"/>
              <a:buChar char="•"/>
            </a:pPr>
            <a:r>
              <a:rPr lang="it-IT" dirty="0" smtClean="0"/>
              <a:t> </a:t>
            </a:r>
            <a:r>
              <a:rPr lang="it-IT" sz="2000" dirty="0" smtClean="0">
                <a:solidFill>
                  <a:srgbClr val="002060"/>
                </a:solidFill>
              </a:rPr>
              <a:t>Esistono i servizi (Unità di Cardiologie, ambulatori dedicati allo scompenso, centri di riabilitazione) ma nono sono integrati fra loro in una vera rete assistenziale dedicata. </a:t>
            </a:r>
          </a:p>
          <a:p>
            <a:pPr algn="just">
              <a:buFont typeface="Arial" pitchFamily="34" charset="0"/>
              <a:buChar char="•"/>
            </a:pPr>
            <a:r>
              <a:rPr lang="it-IT" sz="2000" dirty="0" smtClean="0">
                <a:solidFill>
                  <a:srgbClr val="002060"/>
                </a:solidFill>
              </a:rPr>
              <a:t> I pazienti affetti o a rischio di sviluppare scompenso cardiaco presentano caratteristiche cliniche ed esigenze assistenziali diverse a seconda dello stadio della malattia pertanto la gestione efficace di questa patologia non può prescindere da un approccio integrato tra territorio ed ospedale nella logica di una solida Rete di attività assistenziali. </a:t>
            </a:r>
          </a:p>
          <a:p>
            <a:pPr algn="just">
              <a:buFont typeface="Arial" pitchFamily="34" charset="0"/>
              <a:buChar char="•"/>
            </a:pPr>
            <a:r>
              <a:rPr lang="it-IT" sz="2000" dirty="0" smtClean="0">
                <a:solidFill>
                  <a:srgbClr val="002060"/>
                </a:solidFill>
              </a:rPr>
              <a:t> La Rete assistenziale integrata deve consentire il decentramento delle attività e la creazione di interazioni di competenze , ottimizzando l’impiego delle risorse. </a:t>
            </a:r>
          </a:p>
          <a:p>
            <a:pPr algn="just"/>
            <a:r>
              <a:rPr lang="it-IT" sz="2000" dirty="0" smtClean="0">
                <a:solidFill>
                  <a:srgbClr val="002060"/>
                </a:solidFill>
              </a:rPr>
              <a:t> </a:t>
            </a:r>
          </a:p>
        </p:txBody>
      </p:sp>
    </p:spTree>
    <p:extLst>
      <p:ext uri="{BB962C8B-B14F-4D97-AF65-F5344CB8AC3E}">
        <p14:creationId xmlns="" xmlns:p14="http://schemas.microsoft.com/office/powerpoint/2010/main" val="2456881044"/>
      </p:ext>
    </p:extLst>
  </p:cSld>
  <p:clrMapOvr>
    <a:masterClrMapping/>
  </p:clrMapOvr>
  <mc:AlternateContent xmlns:mc="http://schemas.openxmlformats.org/markup-compatibility/2006">
    <mc:Choice xmlns="" xmlns:p14="http://schemas.microsoft.com/office/powerpoint/2010/main" Requires="p14">
      <p:transition spd="slow" p14:dur="3400" advClick="0" advTm="6000">
        <p14:reveal/>
      </p:transition>
    </mc:Choice>
    <mc:Fallback>
      <p:transition spd="slow" advClick="0" advTm="6000">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ttangolo 2"/>
          <p:cNvSpPr/>
          <p:nvPr/>
        </p:nvSpPr>
        <p:spPr>
          <a:xfrm>
            <a:off x="0" y="6309320"/>
            <a:ext cx="9144000" cy="548679"/>
          </a:xfrm>
          <a:prstGeom prst="rect">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1200" b="1" dirty="0">
                <a:latin typeface="Century Gothic" panose="020B0502020202020204" pitchFamily="34" charset="0"/>
              </a:rPr>
              <a:t>INCONTRO ANNUALE “GIORNATA MONDIALE DEL CUORE” - ROMA, 29 SETTEMBRE 2017</a:t>
            </a:r>
            <a:endParaRPr lang="it-IT" sz="1200" dirty="0">
              <a:latin typeface="Century Gothic" panose="020B0502020202020204" pitchFamily="34" charset="0"/>
            </a:endParaRPr>
          </a:p>
          <a:p>
            <a:pPr algn="ctr"/>
            <a:r>
              <a:rPr lang="it-IT" sz="1200" b="1" dirty="0">
                <a:latin typeface="Century Gothic" panose="020B0502020202020204" pitchFamily="34" charset="0"/>
              </a:rPr>
              <a:t>REGIONE LAZIO - PIAZZA ODERICO DA PORDENONE, 15 - SALA TIRRENO</a:t>
            </a:r>
          </a:p>
          <a:p>
            <a:pPr algn="ctr"/>
            <a:r>
              <a:rPr lang="it-IT" sz="1200" b="1" dirty="0">
                <a:solidFill>
                  <a:prstClr val="white"/>
                </a:solidFill>
                <a:latin typeface="Century Gothic" panose="020B0502020202020204" pitchFamily="34" charset="0"/>
              </a:rPr>
              <a:t>www.associazioneaisc.org  					segreteria@associazioneaisc.org</a:t>
            </a:r>
            <a:endParaRPr lang="it-IT" sz="1200" b="1" dirty="0">
              <a:latin typeface="Century Gothic" panose="020B0502020202020204" pitchFamily="34" charset="0"/>
            </a:endParaRPr>
          </a:p>
        </p:txBody>
      </p:sp>
      <p:sp>
        <p:nvSpPr>
          <p:cNvPr id="116" name="CasellaDiTesto 115"/>
          <p:cNvSpPr txBox="1"/>
          <p:nvPr/>
        </p:nvSpPr>
        <p:spPr>
          <a:xfrm>
            <a:off x="214282" y="1714488"/>
            <a:ext cx="10986558" cy="3416320"/>
          </a:xfrm>
          <a:prstGeom prst="rect">
            <a:avLst/>
          </a:prstGeom>
          <a:noFill/>
        </p:spPr>
        <p:txBody>
          <a:bodyPr wrap="square" rtlCol="0">
            <a:spAutoFit/>
          </a:bodyPr>
          <a:lstStyle/>
          <a:p>
            <a:r>
              <a:rPr lang="it-IT" b="1" dirty="0">
                <a:solidFill>
                  <a:schemeClr val="bg1"/>
                </a:solidFill>
                <a:latin typeface="Century Gothic" panose="020B0502020202020204" pitchFamily="34" charset="0"/>
              </a:rPr>
              <a:t>Una </a:t>
            </a:r>
            <a:r>
              <a:rPr lang="it-IT" b="1" dirty="0" smtClean="0">
                <a:solidFill>
                  <a:schemeClr val="bg1"/>
                </a:solidFill>
                <a:latin typeface="Century Gothic" panose="020B0502020202020204" pitchFamily="34" charset="0"/>
              </a:rPr>
              <a:t>testimonia</a:t>
            </a:r>
            <a:endParaRPr lang="it-IT" dirty="0" smtClean="0"/>
          </a:p>
          <a:p>
            <a:pPr>
              <a:buFont typeface="Arial" pitchFamily="34" charset="0"/>
              <a:buChar char="•"/>
            </a:pPr>
            <a:r>
              <a:rPr lang="it-IT" sz="2000" dirty="0" smtClean="0">
                <a:solidFill>
                  <a:srgbClr val="002060"/>
                </a:solidFill>
              </a:rPr>
              <a:t> Favorire la diffusione e l’implementazione del </a:t>
            </a:r>
            <a:r>
              <a:rPr lang="it-IT" sz="2000" dirty="0" smtClean="0">
                <a:solidFill>
                  <a:srgbClr val="FF0000"/>
                </a:solidFill>
              </a:rPr>
              <a:t>PDTA regionale </a:t>
            </a:r>
          </a:p>
          <a:p>
            <a:pPr>
              <a:buFont typeface="Arial" pitchFamily="34" charset="0"/>
              <a:buChar char="•"/>
            </a:pPr>
            <a:r>
              <a:rPr lang="it-IT" sz="2000" dirty="0" smtClean="0">
                <a:solidFill>
                  <a:srgbClr val="002060"/>
                </a:solidFill>
              </a:rPr>
              <a:t> Implementazione della </a:t>
            </a:r>
            <a:r>
              <a:rPr lang="it-IT" sz="2000" dirty="0" smtClean="0">
                <a:solidFill>
                  <a:srgbClr val="FF0000"/>
                </a:solidFill>
              </a:rPr>
              <a:t>rete dei Servizi regionali </a:t>
            </a:r>
            <a:r>
              <a:rPr lang="it-IT" sz="2000" dirty="0" smtClean="0">
                <a:solidFill>
                  <a:srgbClr val="002060"/>
                </a:solidFill>
              </a:rPr>
              <a:t>per lo SC al </a:t>
            </a:r>
          </a:p>
          <a:p>
            <a:r>
              <a:rPr lang="it-IT" sz="2000" dirty="0" smtClean="0">
                <a:solidFill>
                  <a:srgbClr val="002060"/>
                </a:solidFill>
              </a:rPr>
              <a:t>fine di realizzare un modello organizzativo che garantisca la presa in carico e </a:t>
            </a:r>
          </a:p>
          <a:p>
            <a:r>
              <a:rPr lang="it-IT" sz="2000" dirty="0" smtClean="0">
                <a:solidFill>
                  <a:srgbClr val="002060"/>
                </a:solidFill>
              </a:rPr>
              <a:t>la gestione integrata territorio-ospedale </a:t>
            </a:r>
          </a:p>
          <a:p>
            <a:pPr>
              <a:buFont typeface="Arial" pitchFamily="34" charset="0"/>
              <a:buChar char="•"/>
            </a:pPr>
            <a:r>
              <a:rPr lang="it-IT" sz="2000" dirty="0" smtClean="0">
                <a:solidFill>
                  <a:srgbClr val="002060"/>
                </a:solidFill>
              </a:rPr>
              <a:t> </a:t>
            </a:r>
            <a:r>
              <a:rPr lang="it-IT" sz="2000" dirty="0" smtClean="0">
                <a:solidFill>
                  <a:srgbClr val="FF0000"/>
                </a:solidFill>
              </a:rPr>
              <a:t>Formazione specifica </a:t>
            </a:r>
            <a:r>
              <a:rPr lang="it-IT" sz="2000" dirty="0" smtClean="0">
                <a:solidFill>
                  <a:srgbClr val="002060"/>
                </a:solidFill>
              </a:rPr>
              <a:t>per tutti gli attori coinvolti e promozione delle </a:t>
            </a:r>
          </a:p>
          <a:p>
            <a:r>
              <a:rPr lang="it-IT" sz="2000" dirty="0" smtClean="0">
                <a:solidFill>
                  <a:srgbClr val="FF0000"/>
                </a:solidFill>
              </a:rPr>
              <a:t>forme di collaborazione professionale </a:t>
            </a:r>
            <a:r>
              <a:rPr lang="it-IT" sz="2000" dirty="0" err="1" smtClean="0">
                <a:solidFill>
                  <a:srgbClr val="002060"/>
                </a:solidFill>
              </a:rPr>
              <a:t>intra</a:t>
            </a:r>
            <a:r>
              <a:rPr lang="it-IT" sz="2000" dirty="0" smtClean="0">
                <a:solidFill>
                  <a:srgbClr val="002060"/>
                </a:solidFill>
              </a:rPr>
              <a:t> ed extra ospedaliera </a:t>
            </a:r>
          </a:p>
          <a:p>
            <a:pPr>
              <a:buFont typeface="Arial" pitchFamily="34" charset="0"/>
              <a:buChar char="•"/>
            </a:pPr>
            <a:r>
              <a:rPr lang="it-IT" sz="2000" dirty="0" smtClean="0">
                <a:solidFill>
                  <a:srgbClr val="002060"/>
                </a:solidFill>
              </a:rPr>
              <a:t> </a:t>
            </a:r>
            <a:r>
              <a:rPr lang="it-IT" sz="2000" dirty="0" smtClean="0">
                <a:solidFill>
                  <a:srgbClr val="FF0000"/>
                </a:solidFill>
              </a:rPr>
              <a:t>Informazione </a:t>
            </a:r>
            <a:r>
              <a:rPr lang="it-IT" sz="2000" dirty="0" smtClean="0">
                <a:solidFill>
                  <a:srgbClr val="002060"/>
                </a:solidFill>
              </a:rPr>
              <a:t>alla popolazione generale ed agli operatori sull'esistenza, </a:t>
            </a:r>
          </a:p>
          <a:p>
            <a:r>
              <a:rPr lang="it-IT" sz="2000" dirty="0" smtClean="0">
                <a:solidFill>
                  <a:srgbClr val="002060"/>
                </a:solidFill>
              </a:rPr>
              <a:t>finalità e modalità di </a:t>
            </a:r>
            <a:r>
              <a:rPr lang="it-IT" sz="2000" dirty="0" smtClean="0">
                <a:solidFill>
                  <a:srgbClr val="FF0000"/>
                </a:solidFill>
              </a:rPr>
              <a:t>accesso alla rete dei servizi </a:t>
            </a:r>
            <a:r>
              <a:rPr lang="it-IT" sz="2000" dirty="0" smtClean="0">
                <a:solidFill>
                  <a:srgbClr val="002060"/>
                </a:solidFill>
              </a:rPr>
              <a:t>(LSC e CDA) </a:t>
            </a:r>
          </a:p>
          <a:p>
            <a:pPr>
              <a:buFont typeface="Arial" pitchFamily="34" charset="0"/>
              <a:buChar char="•"/>
            </a:pPr>
            <a:r>
              <a:rPr lang="it-IT" sz="2000" dirty="0" smtClean="0">
                <a:solidFill>
                  <a:srgbClr val="002060"/>
                </a:solidFill>
              </a:rPr>
              <a:t> Promozione della </a:t>
            </a:r>
            <a:r>
              <a:rPr lang="it-IT" sz="2000" dirty="0" smtClean="0">
                <a:solidFill>
                  <a:srgbClr val="FF0000"/>
                </a:solidFill>
              </a:rPr>
              <a:t>tele-salute</a:t>
            </a:r>
            <a:r>
              <a:rPr lang="it-IT" sz="2000" dirty="0" smtClean="0">
                <a:solidFill>
                  <a:srgbClr val="002060"/>
                </a:solidFill>
              </a:rPr>
              <a:t> </a:t>
            </a:r>
          </a:p>
          <a:p>
            <a:endParaRPr lang="it-IT" sz="2000" dirty="0">
              <a:solidFill>
                <a:srgbClr val="002060"/>
              </a:solidFill>
            </a:endParaRPr>
          </a:p>
        </p:txBody>
      </p:sp>
      <p:pic>
        <p:nvPicPr>
          <p:cNvPr id="1026" name="Picture 2" descr="Senza titolo">
            <a:extLst>
              <a:ext uri="{FF2B5EF4-FFF2-40B4-BE49-F238E27FC236}">
                <a16:creationId xmlns="" xmlns:a16="http://schemas.microsoft.com/office/drawing/2014/main" id="{B3899BFB-AB08-41CC-A790-E83A54B8AC12}"/>
              </a:ext>
            </a:extLst>
          </p:cNvPr>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539552" y="110137"/>
            <a:ext cx="8022282" cy="92837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8" name="CasellaDiTesto 7"/>
          <p:cNvSpPr txBox="1"/>
          <p:nvPr/>
        </p:nvSpPr>
        <p:spPr>
          <a:xfrm>
            <a:off x="285720" y="1142984"/>
            <a:ext cx="8640762" cy="2769989"/>
          </a:xfrm>
          <a:prstGeom prst="rect">
            <a:avLst/>
          </a:prstGeom>
          <a:noFill/>
        </p:spPr>
        <p:txBody>
          <a:bodyPr>
            <a:spAutoFit/>
          </a:bodyPr>
          <a:lstStyle/>
          <a:p>
            <a:pPr algn="ctr" fontAlgn="auto">
              <a:spcBef>
                <a:spcPts val="0"/>
              </a:spcBef>
              <a:spcAft>
                <a:spcPts val="0"/>
              </a:spcAft>
              <a:defRPr/>
            </a:pPr>
            <a:endParaRPr lang="it-IT" sz="2400" b="1" i="1" dirty="0" smtClean="0">
              <a:solidFill>
                <a:srgbClr val="FF0000"/>
              </a:solidFill>
            </a:endParaRPr>
          </a:p>
          <a:p>
            <a:pPr algn="ctr" fontAlgn="auto">
              <a:spcBef>
                <a:spcPts val="0"/>
              </a:spcBef>
              <a:spcAft>
                <a:spcPts val="0"/>
              </a:spcAft>
              <a:defRPr/>
            </a:pPr>
            <a:endParaRPr lang="it-IT" sz="2400" b="1" i="1" dirty="0">
              <a:solidFill>
                <a:srgbClr val="FF0000"/>
              </a:solidFill>
            </a:endParaRPr>
          </a:p>
          <a:p>
            <a:pPr algn="ctr" fontAlgn="auto">
              <a:spcBef>
                <a:spcPts val="0"/>
              </a:spcBef>
              <a:spcAft>
                <a:spcPts val="0"/>
              </a:spcAft>
              <a:defRPr/>
            </a:pPr>
            <a:endParaRPr lang="it-IT" sz="2400" b="1" i="1" dirty="0">
              <a:solidFill>
                <a:srgbClr val="FF0000"/>
              </a:solidFill>
              <a:latin typeface="+mn-lt"/>
              <a:cs typeface="+mn-cs"/>
            </a:endParaRPr>
          </a:p>
          <a:p>
            <a:pPr algn="ctr" fontAlgn="auto">
              <a:spcBef>
                <a:spcPts val="0"/>
              </a:spcBef>
              <a:spcAft>
                <a:spcPts val="0"/>
              </a:spcAft>
              <a:defRPr/>
            </a:pPr>
            <a:endParaRPr lang="it-IT" sz="2400" b="1" dirty="0">
              <a:solidFill>
                <a:schemeClr val="accent1">
                  <a:lumMod val="50000"/>
                </a:schemeClr>
              </a:solidFill>
              <a:latin typeface="+mn-lt"/>
              <a:cs typeface="+mn-cs"/>
            </a:endParaRPr>
          </a:p>
          <a:p>
            <a:pPr algn="ctr" fontAlgn="auto">
              <a:spcBef>
                <a:spcPts val="0"/>
              </a:spcBef>
              <a:spcAft>
                <a:spcPts val="0"/>
              </a:spcAft>
              <a:defRPr/>
            </a:pPr>
            <a:endParaRPr lang="it-IT" dirty="0">
              <a:solidFill>
                <a:schemeClr val="accent1">
                  <a:lumMod val="75000"/>
                </a:schemeClr>
              </a:solidFill>
              <a:latin typeface="+mn-lt"/>
              <a:cs typeface="+mn-cs"/>
            </a:endParaRPr>
          </a:p>
          <a:p>
            <a:pPr algn="ctr" fontAlgn="auto">
              <a:spcBef>
                <a:spcPts val="0"/>
              </a:spcBef>
              <a:spcAft>
                <a:spcPts val="0"/>
              </a:spcAft>
              <a:defRPr/>
            </a:pPr>
            <a:endParaRPr lang="it-IT" sz="2000" dirty="0">
              <a:solidFill>
                <a:schemeClr val="accent1">
                  <a:lumMod val="75000"/>
                </a:schemeClr>
              </a:solidFill>
              <a:latin typeface="+mn-lt"/>
              <a:cs typeface="+mn-cs"/>
            </a:endParaRPr>
          </a:p>
          <a:p>
            <a:pPr algn="ctr" fontAlgn="auto">
              <a:spcBef>
                <a:spcPts val="0"/>
              </a:spcBef>
              <a:spcAft>
                <a:spcPts val="0"/>
              </a:spcAft>
              <a:defRPr/>
            </a:pPr>
            <a:endParaRPr lang="it-IT" sz="2000" dirty="0">
              <a:solidFill>
                <a:schemeClr val="accent1">
                  <a:lumMod val="75000"/>
                </a:schemeClr>
              </a:solidFill>
              <a:latin typeface="+mn-lt"/>
              <a:cs typeface="+mn-cs"/>
            </a:endParaRPr>
          </a:p>
          <a:p>
            <a:pPr algn="r" fontAlgn="auto">
              <a:spcBef>
                <a:spcPts val="0"/>
              </a:spcBef>
              <a:spcAft>
                <a:spcPts val="0"/>
              </a:spcAft>
              <a:defRPr/>
            </a:pPr>
            <a:endParaRPr lang="it-IT" sz="2000" i="1" dirty="0">
              <a:solidFill>
                <a:schemeClr val="accent1">
                  <a:lumMod val="75000"/>
                </a:schemeClr>
              </a:solidFill>
              <a:latin typeface="+mn-lt"/>
              <a:cs typeface="+mn-cs"/>
            </a:endParaRPr>
          </a:p>
        </p:txBody>
      </p:sp>
      <p:sp>
        <p:nvSpPr>
          <p:cNvPr id="6" name="Rettangolo 5"/>
          <p:cNvSpPr/>
          <p:nvPr/>
        </p:nvSpPr>
        <p:spPr>
          <a:xfrm>
            <a:off x="2428860" y="1285860"/>
            <a:ext cx="3071818" cy="404769"/>
          </a:xfrm>
          <a:prstGeom prst="rect">
            <a:avLst/>
          </a:prstGeom>
        </p:spPr>
        <p:txBody>
          <a:bodyPr wrap="square">
            <a:spAutoFit/>
          </a:bodyPr>
          <a:lstStyle/>
          <a:p>
            <a:r>
              <a:rPr lang="it-IT" sz="2000" b="1" dirty="0" smtClean="0">
                <a:solidFill>
                  <a:srgbClr val="CC0000"/>
                </a:solidFill>
                <a:latin typeface="Franklin Gothic Heavy" panose="020B0903020102020204" pitchFamily="34" charset="0"/>
              </a:rPr>
              <a:t>LINEE </a:t>
            </a:r>
            <a:r>
              <a:rPr lang="it-IT" sz="2000" b="1" dirty="0" err="1" smtClean="0">
                <a:solidFill>
                  <a:srgbClr val="CC0000"/>
                </a:solidFill>
                <a:latin typeface="Franklin Gothic Heavy" panose="020B0903020102020204" pitchFamily="34" charset="0"/>
              </a:rPr>
              <a:t>DI</a:t>
            </a:r>
            <a:r>
              <a:rPr lang="it-IT" sz="2000" b="1" dirty="0" smtClean="0">
                <a:solidFill>
                  <a:srgbClr val="CC0000"/>
                </a:solidFill>
                <a:latin typeface="Franklin Gothic Heavy" panose="020B0903020102020204" pitchFamily="34" charset="0"/>
              </a:rPr>
              <a:t> INTERVENTO </a:t>
            </a:r>
          </a:p>
        </p:txBody>
      </p:sp>
    </p:spTree>
    <p:extLst>
      <p:ext uri="{BB962C8B-B14F-4D97-AF65-F5344CB8AC3E}">
        <p14:creationId xmlns="" xmlns:p14="http://schemas.microsoft.com/office/powerpoint/2010/main" val="2456881044"/>
      </p:ext>
    </p:extLst>
  </p:cSld>
  <p:clrMapOvr>
    <a:masterClrMapping/>
  </p:clrMapOvr>
  <mc:AlternateContent xmlns:mc="http://schemas.openxmlformats.org/markup-compatibility/2006">
    <mc:Choice xmlns="" xmlns:p14="http://schemas.microsoft.com/office/powerpoint/2010/main" Requires="p14">
      <p:transition spd="slow" p14:dur="3400" advClick="0" advTm="6000">
        <p14:reveal/>
      </p:transition>
    </mc:Choice>
    <mc:Fallback>
      <p:transition spd="slow" advClick="0" advTm="6000">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Rettangolo 2"/>
          <p:cNvSpPr/>
          <p:nvPr/>
        </p:nvSpPr>
        <p:spPr>
          <a:xfrm>
            <a:off x="0" y="6309320"/>
            <a:ext cx="9144000" cy="548679"/>
          </a:xfrm>
          <a:prstGeom prst="rect">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1200" b="1" dirty="0">
                <a:latin typeface="Century Gothic" panose="020B0502020202020204" pitchFamily="34" charset="0"/>
              </a:rPr>
              <a:t>INCONTRO ANNUALE “GIORNATA MONDIALE DEL CUORE” - ROMA, 29 SETTEMBRE 2017</a:t>
            </a:r>
            <a:endParaRPr lang="it-IT" sz="1200" dirty="0">
              <a:latin typeface="Century Gothic" panose="020B0502020202020204" pitchFamily="34" charset="0"/>
            </a:endParaRPr>
          </a:p>
          <a:p>
            <a:pPr algn="ctr"/>
            <a:r>
              <a:rPr lang="it-IT" sz="1200" b="1" dirty="0">
                <a:latin typeface="Century Gothic" panose="020B0502020202020204" pitchFamily="34" charset="0"/>
              </a:rPr>
              <a:t>REGIONE LAZIO - PIAZZA ODERICO DA PORDENONE, 15 - SALA TIRRENO</a:t>
            </a:r>
          </a:p>
          <a:p>
            <a:pPr algn="ctr"/>
            <a:r>
              <a:rPr lang="it-IT" sz="1200" b="1" dirty="0">
                <a:solidFill>
                  <a:prstClr val="white"/>
                </a:solidFill>
                <a:latin typeface="Century Gothic" panose="020B0502020202020204" pitchFamily="34" charset="0"/>
              </a:rPr>
              <a:t>www.associazioneaisc.org  					segreteria@associazioneaisc.org</a:t>
            </a:r>
            <a:endParaRPr lang="it-IT" sz="1200" b="1" dirty="0">
              <a:latin typeface="Century Gothic" panose="020B0502020202020204" pitchFamily="34" charset="0"/>
            </a:endParaRPr>
          </a:p>
        </p:txBody>
      </p:sp>
      <p:sp>
        <p:nvSpPr>
          <p:cNvPr id="116" name="CasellaDiTesto 115"/>
          <p:cNvSpPr txBox="1"/>
          <p:nvPr/>
        </p:nvSpPr>
        <p:spPr>
          <a:xfrm>
            <a:off x="683568" y="3032177"/>
            <a:ext cx="2234907" cy="369332"/>
          </a:xfrm>
          <a:prstGeom prst="rect">
            <a:avLst/>
          </a:prstGeom>
          <a:noFill/>
        </p:spPr>
        <p:txBody>
          <a:bodyPr wrap="none" rtlCol="0">
            <a:spAutoFit/>
          </a:bodyPr>
          <a:lstStyle/>
          <a:p>
            <a:r>
              <a:rPr lang="it-IT" b="1" dirty="0">
                <a:solidFill>
                  <a:schemeClr val="bg1"/>
                </a:solidFill>
                <a:latin typeface="Century Gothic" panose="020B0502020202020204" pitchFamily="34" charset="0"/>
              </a:rPr>
              <a:t>Una testimonianza</a:t>
            </a:r>
            <a:endParaRPr lang="it-IT" dirty="0">
              <a:solidFill>
                <a:schemeClr val="bg1"/>
              </a:solidFill>
            </a:endParaRPr>
          </a:p>
        </p:txBody>
      </p:sp>
      <p:pic>
        <p:nvPicPr>
          <p:cNvPr id="1026" name="Picture 2" descr="Senza titolo">
            <a:extLst>
              <a:ext uri="{FF2B5EF4-FFF2-40B4-BE49-F238E27FC236}">
                <a16:creationId xmlns="" xmlns:a16="http://schemas.microsoft.com/office/drawing/2014/main" id="{B3899BFB-AB08-41CC-A790-E83A54B8AC12}"/>
              </a:ext>
            </a:extLst>
          </p:cNvPr>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539552" y="110137"/>
            <a:ext cx="8022282" cy="92837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8" name="CasellaDiTesto 7"/>
          <p:cNvSpPr txBox="1"/>
          <p:nvPr/>
        </p:nvSpPr>
        <p:spPr>
          <a:xfrm>
            <a:off x="285720" y="1142984"/>
            <a:ext cx="8640762" cy="2769989"/>
          </a:xfrm>
          <a:prstGeom prst="rect">
            <a:avLst/>
          </a:prstGeom>
          <a:noFill/>
        </p:spPr>
        <p:txBody>
          <a:bodyPr>
            <a:spAutoFit/>
          </a:bodyPr>
          <a:lstStyle/>
          <a:p>
            <a:pPr algn="ctr" fontAlgn="auto">
              <a:spcBef>
                <a:spcPts val="0"/>
              </a:spcBef>
              <a:spcAft>
                <a:spcPts val="0"/>
              </a:spcAft>
              <a:defRPr/>
            </a:pPr>
            <a:endParaRPr lang="it-IT" sz="2400" b="1" i="1" dirty="0" smtClean="0">
              <a:solidFill>
                <a:srgbClr val="FF0000"/>
              </a:solidFill>
            </a:endParaRPr>
          </a:p>
          <a:p>
            <a:pPr algn="ctr" fontAlgn="auto">
              <a:spcBef>
                <a:spcPts val="0"/>
              </a:spcBef>
              <a:spcAft>
                <a:spcPts val="0"/>
              </a:spcAft>
              <a:defRPr/>
            </a:pPr>
            <a:endParaRPr lang="it-IT" sz="2400" b="1" i="1" dirty="0">
              <a:solidFill>
                <a:srgbClr val="FF0000"/>
              </a:solidFill>
            </a:endParaRPr>
          </a:p>
          <a:p>
            <a:pPr algn="ctr" fontAlgn="auto">
              <a:spcBef>
                <a:spcPts val="0"/>
              </a:spcBef>
              <a:spcAft>
                <a:spcPts val="0"/>
              </a:spcAft>
              <a:defRPr/>
            </a:pPr>
            <a:endParaRPr lang="it-IT" sz="2400" b="1" i="1" dirty="0">
              <a:solidFill>
                <a:srgbClr val="FF0000"/>
              </a:solidFill>
              <a:latin typeface="+mn-lt"/>
              <a:cs typeface="+mn-cs"/>
            </a:endParaRPr>
          </a:p>
          <a:p>
            <a:pPr algn="ctr" fontAlgn="auto">
              <a:spcBef>
                <a:spcPts val="0"/>
              </a:spcBef>
              <a:spcAft>
                <a:spcPts val="0"/>
              </a:spcAft>
              <a:defRPr/>
            </a:pPr>
            <a:endParaRPr lang="it-IT" sz="2400" b="1" dirty="0">
              <a:solidFill>
                <a:schemeClr val="accent1">
                  <a:lumMod val="50000"/>
                </a:schemeClr>
              </a:solidFill>
              <a:latin typeface="+mn-lt"/>
              <a:cs typeface="+mn-cs"/>
            </a:endParaRPr>
          </a:p>
          <a:p>
            <a:pPr algn="ctr" fontAlgn="auto">
              <a:spcBef>
                <a:spcPts val="0"/>
              </a:spcBef>
              <a:spcAft>
                <a:spcPts val="0"/>
              </a:spcAft>
              <a:defRPr/>
            </a:pPr>
            <a:endParaRPr lang="it-IT" dirty="0">
              <a:solidFill>
                <a:schemeClr val="accent1">
                  <a:lumMod val="75000"/>
                </a:schemeClr>
              </a:solidFill>
              <a:latin typeface="+mn-lt"/>
              <a:cs typeface="+mn-cs"/>
            </a:endParaRPr>
          </a:p>
          <a:p>
            <a:pPr algn="ctr" fontAlgn="auto">
              <a:spcBef>
                <a:spcPts val="0"/>
              </a:spcBef>
              <a:spcAft>
                <a:spcPts val="0"/>
              </a:spcAft>
              <a:defRPr/>
            </a:pPr>
            <a:endParaRPr lang="it-IT" sz="2000" dirty="0">
              <a:solidFill>
                <a:schemeClr val="accent1">
                  <a:lumMod val="75000"/>
                </a:schemeClr>
              </a:solidFill>
              <a:latin typeface="+mn-lt"/>
              <a:cs typeface="+mn-cs"/>
            </a:endParaRPr>
          </a:p>
          <a:p>
            <a:pPr algn="ctr" fontAlgn="auto">
              <a:spcBef>
                <a:spcPts val="0"/>
              </a:spcBef>
              <a:spcAft>
                <a:spcPts val="0"/>
              </a:spcAft>
              <a:defRPr/>
            </a:pPr>
            <a:endParaRPr lang="it-IT" sz="2000" dirty="0">
              <a:solidFill>
                <a:schemeClr val="accent1">
                  <a:lumMod val="75000"/>
                </a:schemeClr>
              </a:solidFill>
              <a:latin typeface="+mn-lt"/>
              <a:cs typeface="+mn-cs"/>
            </a:endParaRPr>
          </a:p>
          <a:p>
            <a:pPr algn="r" fontAlgn="auto">
              <a:spcBef>
                <a:spcPts val="0"/>
              </a:spcBef>
              <a:spcAft>
                <a:spcPts val="0"/>
              </a:spcAft>
              <a:defRPr/>
            </a:pPr>
            <a:endParaRPr lang="it-IT" sz="2000" i="1" dirty="0">
              <a:solidFill>
                <a:schemeClr val="accent1">
                  <a:lumMod val="75000"/>
                </a:schemeClr>
              </a:solidFill>
              <a:latin typeface="+mn-lt"/>
              <a:cs typeface="+mn-cs"/>
            </a:endParaRPr>
          </a:p>
        </p:txBody>
      </p:sp>
      <p:sp>
        <p:nvSpPr>
          <p:cNvPr id="6" name="Rettangolo 5"/>
          <p:cNvSpPr/>
          <p:nvPr/>
        </p:nvSpPr>
        <p:spPr>
          <a:xfrm>
            <a:off x="3143240" y="1428736"/>
            <a:ext cx="2634054" cy="400110"/>
          </a:xfrm>
          <a:prstGeom prst="rect">
            <a:avLst/>
          </a:prstGeom>
        </p:spPr>
        <p:txBody>
          <a:bodyPr wrap="none">
            <a:spAutoFit/>
          </a:bodyPr>
          <a:lstStyle/>
          <a:p>
            <a:r>
              <a:rPr lang="it-IT" sz="2000" b="1" dirty="0" smtClean="0">
                <a:solidFill>
                  <a:srgbClr val="CC0000"/>
                </a:solidFill>
                <a:latin typeface="Franklin Gothic Heavy" panose="020B0903020102020204" pitchFamily="34" charset="0"/>
              </a:rPr>
              <a:t>OBIETTIVI SPECIFICI </a:t>
            </a:r>
          </a:p>
        </p:txBody>
      </p:sp>
      <p:sp>
        <p:nvSpPr>
          <p:cNvPr id="7" name="Rettangolo 6"/>
          <p:cNvSpPr/>
          <p:nvPr/>
        </p:nvSpPr>
        <p:spPr>
          <a:xfrm>
            <a:off x="285720" y="1571612"/>
            <a:ext cx="8429684" cy="4062651"/>
          </a:xfrm>
          <a:prstGeom prst="rect">
            <a:avLst/>
          </a:prstGeom>
        </p:spPr>
        <p:txBody>
          <a:bodyPr wrap="square">
            <a:spAutoFit/>
          </a:bodyPr>
          <a:lstStyle/>
          <a:p>
            <a:endParaRPr lang="it-IT" dirty="0" smtClean="0"/>
          </a:p>
          <a:p>
            <a:pPr>
              <a:buFont typeface="Arial" pitchFamily="34" charset="0"/>
              <a:buChar char="•"/>
            </a:pPr>
            <a:r>
              <a:rPr lang="it-IT" sz="2000" dirty="0" smtClean="0">
                <a:solidFill>
                  <a:srgbClr val="002060"/>
                </a:solidFill>
              </a:rPr>
              <a:t> Favorire la diagnosi precoce e la presa in carico del paziente in aderenza al PDTA individuato dalla regione </a:t>
            </a:r>
          </a:p>
          <a:p>
            <a:pPr>
              <a:buFont typeface="Arial" pitchFamily="34" charset="0"/>
              <a:buChar char="•"/>
            </a:pPr>
            <a:r>
              <a:rPr lang="it-IT" sz="2000" dirty="0" smtClean="0">
                <a:solidFill>
                  <a:srgbClr val="002060"/>
                </a:solidFill>
              </a:rPr>
              <a:t> Ridurre la frammentazione dei percorsi </a:t>
            </a:r>
          </a:p>
          <a:p>
            <a:pPr>
              <a:buFont typeface="Arial" pitchFamily="34" charset="0"/>
              <a:buChar char="•"/>
            </a:pPr>
            <a:r>
              <a:rPr lang="it-IT" sz="2000" dirty="0" smtClean="0">
                <a:solidFill>
                  <a:srgbClr val="002060"/>
                </a:solidFill>
              </a:rPr>
              <a:t> Implementare modelli di monitoraggio della stabilità clinica del paziente</a:t>
            </a:r>
          </a:p>
          <a:p>
            <a:pPr>
              <a:buFont typeface="Arial" pitchFamily="34" charset="0"/>
              <a:buChar char="•"/>
            </a:pPr>
            <a:r>
              <a:rPr lang="it-IT" sz="2000" dirty="0" smtClean="0">
                <a:solidFill>
                  <a:srgbClr val="002060"/>
                </a:solidFill>
              </a:rPr>
              <a:t> Incrementare i processi formativi dei medici e del personale sanitario non medico</a:t>
            </a:r>
          </a:p>
          <a:p>
            <a:pPr>
              <a:buFont typeface="Arial" pitchFamily="34" charset="0"/>
              <a:buChar char="•"/>
            </a:pPr>
            <a:r>
              <a:rPr lang="it-IT" sz="2000" dirty="0" smtClean="0">
                <a:solidFill>
                  <a:srgbClr val="002060"/>
                </a:solidFill>
              </a:rPr>
              <a:t> Implementare l’uso della telemedicina e del controllo a distanza</a:t>
            </a:r>
          </a:p>
          <a:p>
            <a:pPr>
              <a:buFont typeface="Arial" pitchFamily="34" charset="0"/>
              <a:buChar char="•"/>
            </a:pPr>
            <a:r>
              <a:rPr lang="it-IT" sz="2000" dirty="0" smtClean="0">
                <a:solidFill>
                  <a:srgbClr val="002060"/>
                </a:solidFill>
              </a:rPr>
              <a:t> Garantire un trattamento riabilitativo appropriato e personalizzato </a:t>
            </a:r>
          </a:p>
          <a:p>
            <a:pPr>
              <a:buFont typeface="Arial" pitchFamily="34" charset="0"/>
              <a:buChar char="•"/>
            </a:pPr>
            <a:r>
              <a:rPr lang="it-IT" sz="2000" dirty="0" smtClean="0">
                <a:solidFill>
                  <a:srgbClr val="002060"/>
                </a:solidFill>
              </a:rPr>
              <a:t>Favorire il coinvolgimento familiare e il supporto psicologico</a:t>
            </a:r>
          </a:p>
          <a:p>
            <a:pPr>
              <a:buFont typeface="Arial" pitchFamily="34" charset="0"/>
              <a:buChar char="•"/>
            </a:pPr>
            <a:r>
              <a:rPr lang="it-IT" sz="2000" dirty="0" smtClean="0">
                <a:solidFill>
                  <a:srgbClr val="002060"/>
                </a:solidFill>
              </a:rPr>
              <a:t> Alimentare e utilizzare il Sistema Informativo da parte di tutti gli attori coinvolti, MMG – Specialisti ospedalieri e territoriali messo a disposizione dalle aziende e dalla regione </a:t>
            </a:r>
          </a:p>
        </p:txBody>
      </p:sp>
    </p:spTree>
    <p:extLst>
      <p:ext uri="{BB962C8B-B14F-4D97-AF65-F5344CB8AC3E}">
        <p14:creationId xmlns="" xmlns:p14="http://schemas.microsoft.com/office/powerpoint/2010/main" val="2456881044"/>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mc:Choice xmlns="" xmlns:p14="http://schemas.microsoft.com/office/powerpoint/2010/main" Requires="p14">
      <p:transition spd="slow" p14:dur="3400" advClick="0" advTm="6000">
        <p14:reveal/>
      </p:transition>
    </mc:Choice>
    <mc:Fallback>
      <p:transition spd="slow" advClick="0" advTm="6000">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ttangolo 2"/>
          <p:cNvSpPr/>
          <p:nvPr/>
        </p:nvSpPr>
        <p:spPr>
          <a:xfrm>
            <a:off x="0" y="6309320"/>
            <a:ext cx="9144000" cy="548679"/>
          </a:xfrm>
          <a:prstGeom prst="rect">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1200" b="1" dirty="0">
                <a:latin typeface="Century Gothic" panose="020B0502020202020204" pitchFamily="34" charset="0"/>
              </a:rPr>
              <a:t>INCONTRO ANNUALE “GIORNATA MONDIALE DEL CUORE” - ROMA, 29 SETTEMBRE 2017</a:t>
            </a:r>
            <a:endParaRPr lang="it-IT" sz="1200" dirty="0">
              <a:latin typeface="Century Gothic" panose="020B0502020202020204" pitchFamily="34" charset="0"/>
            </a:endParaRPr>
          </a:p>
          <a:p>
            <a:pPr algn="ctr"/>
            <a:r>
              <a:rPr lang="it-IT" sz="1200" b="1" dirty="0">
                <a:latin typeface="Century Gothic" panose="020B0502020202020204" pitchFamily="34" charset="0"/>
              </a:rPr>
              <a:t>REGIONE LAZIO - PIAZZA ODERICO DA PORDENONE, 15 - SALA TIRRENO</a:t>
            </a:r>
          </a:p>
          <a:p>
            <a:pPr algn="ctr"/>
            <a:r>
              <a:rPr lang="it-IT" sz="1200" b="1" dirty="0">
                <a:solidFill>
                  <a:prstClr val="white"/>
                </a:solidFill>
                <a:latin typeface="Century Gothic" panose="020B0502020202020204" pitchFamily="34" charset="0"/>
              </a:rPr>
              <a:t>www.associazioneaisc.org  					segreteria@associazioneaisc.org</a:t>
            </a:r>
            <a:endParaRPr lang="it-IT" sz="1200" b="1" dirty="0">
              <a:latin typeface="Century Gothic" panose="020B0502020202020204" pitchFamily="34" charset="0"/>
            </a:endParaRPr>
          </a:p>
        </p:txBody>
      </p:sp>
      <p:sp>
        <p:nvSpPr>
          <p:cNvPr id="116" name="CasellaDiTesto 115"/>
          <p:cNvSpPr txBox="1"/>
          <p:nvPr/>
        </p:nvSpPr>
        <p:spPr>
          <a:xfrm>
            <a:off x="683568" y="3032177"/>
            <a:ext cx="2234907" cy="369332"/>
          </a:xfrm>
          <a:prstGeom prst="rect">
            <a:avLst/>
          </a:prstGeom>
          <a:noFill/>
        </p:spPr>
        <p:txBody>
          <a:bodyPr wrap="none" rtlCol="0">
            <a:spAutoFit/>
          </a:bodyPr>
          <a:lstStyle/>
          <a:p>
            <a:r>
              <a:rPr lang="it-IT" b="1" dirty="0">
                <a:solidFill>
                  <a:schemeClr val="bg1"/>
                </a:solidFill>
                <a:latin typeface="Century Gothic" panose="020B0502020202020204" pitchFamily="34" charset="0"/>
              </a:rPr>
              <a:t>Una testimonianza</a:t>
            </a:r>
            <a:endParaRPr lang="it-IT" dirty="0">
              <a:solidFill>
                <a:schemeClr val="bg1"/>
              </a:solidFill>
            </a:endParaRPr>
          </a:p>
        </p:txBody>
      </p:sp>
      <p:pic>
        <p:nvPicPr>
          <p:cNvPr id="1026" name="Picture 2" descr="Senza titolo">
            <a:extLst>
              <a:ext uri="{FF2B5EF4-FFF2-40B4-BE49-F238E27FC236}">
                <a16:creationId xmlns="" xmlns:a16="http://schemas.microsoft.com/office/drawing/2014/main" id="{B3899BFB-AB08-41CC-A790-E83A54B8AC12}"/>
              </a:ext>
            </a:extLst>
          </p:cNvPr>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539552" y="110137"/>
            <a:ext cx="8022282" cy="92837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8" name="CasellaDiTesto 7"/>
          <p:cNvSpPr txBox="1"/>
          <p:nvPr/>
        </p:nvSpPr>
        <p:spPr>
          <a:xfrm>
            <a:off x="285720" y="1142984"/>
            <a:ext cx="8640762" cy="2769989"/>
          </a:xfrm>
          <a:prstGeom prst="rect">
            <a:avLst/>
          </a:prstGeom>
          <a:noFill/>
        </p:spPr>
        <p:txBody>
          <a:bodyPr>
            <a:spAutoFit/>
          </a:bodyPr>
          <a:lstStyle/>
          <a:p>
            <a:pPr algn="ctr" fontAlgn="auto">
              <a:spcBef>
                <a:spcPts val="0"/>
              </a:spcBef>
              <a:spcAft>
                <a:spcPts val="0"/>
              </a:spcAft>
              <a:defRPr/>
            </a:pPr>
            <a:endParaRPr lang="it-IT" sz="2400" b="1" i="1" dirty="0" smtClean="0">
              <a:solidFill>
                <a:srgbClr val="FF0000"/>
              </a:solidFill>
            </a:endParaRPr>
          </a:p>
          <a:p>
            <a:pPr algn="ctr" fontAlgn="auto">
              <a:spcBef>
                <a:spcPts val="0"/>
              </a:spcBef>
              <a:spcAft>
                <a:spcPts val="0"/>
              </a:spcAft>
              <a:defRPr/>
            </a:pPr>
            <a:endParaRPr lang="it-IT" sz="2400" b="1" i="1" dirty="0">
              <a:solidFill>
                <a:srgbClr val="FF0000"/>
              </a:solidFill>
            </a:endParaRPr>
          </a:p>
          <a:p>
            <a:pPr algn="ctr" fontAlgn="auto">
              <a:spcBef>
                <a:spcPts val="0"/>
              </a:spcBef>
              <a:spcAft>
                <a:spcPts val="0"/>
              </a:spcAft>
              <a:defRPr/>
            </a:pPr>
            <a:endParaRPr lang="it-IT" sz="2400" b="1" i="1" dirty="0">
              <a:solidFill>
                <a:srgbClr val="FF0000"/>
              </a:solidFill>
              <a:latin typeface="+mn-lt"/>
              <a:cs typeface="+mn-cs"/>
            </a:endParaRPr>
          </a:p>
          <a:p>
            <a:pPr algn="ctr" fontAlgn="auto">
              <a:spcBef>
                <a:spcPts val="0"/>
              </a:spcBef>
              <a:spcAft>
                <a:spcPts val="0"/>
              </a:spcAft>
              <a:defRPr/>
            </a:pPr>
            <a:endParaRPr lang="it-IT" sz="2400" b="1" dirty="0">
              <a:solidFill>
                <a:schemeClr val="accent1">
                  <a:lumMod val="50000"/>
                </a:schemeClr>
              </a:solidFill>
              <a:latin typeface="+mn-lt"/>
              <a:cs typeface="+mn-cs"/>
            </a:endParaRPr>
          </a:p>
          <a:p>
            <a:pPr algn="ctr" fontAlgn="auto">
              <a:spcBef>
                <a:spcPts val="0"/>
              </a:spcBef>
              <a:spcAft>
                <a:spcPts val="0"/>
              </a:spcAft>
              <a:defRPr/>
            </a:pPr>
            <a:endParaRPr lang="it-IT" dirty="0">
              <a:solidFill>
                <a:schemeClr val="accent1">
                  <a:lumMod val="75000"/>
                </a:schemeClr>
              </a:solidFill>
              <a:latin typeface="+mn-lt"/>
              <a:cs typeface="+mn-cs"/>
            </a:endParaRPr>
          </a:p>
          <a:p>
            <a:pPr algn="ctr" fontAlgn="auto">
              <a:spcBef>
                <a:spcPts val="0"/>
              </a:spcBef>
              <a:spcAft>
                <a:spcPts val="0"/>
              </a:spcAft>
              <a:defRPr/>
            </a:pPr>
            <a:endParaRPr lang="it-IT" sz="2000" dirty="0">
              <a:solidFill>
                <a:schemeClr val="accent1">
                  <a:lumMod val="75000"/>
                </a:schemeClr>
              </a:solidFill>
              <a:latin typeface="+mn-lt"/>
              <a:cs typeface="+mn-cs"/>
            </a:endParaRPr>
          </a:p>
          <a:p>
            <a:pPr algn="ctr" fontAlgn="auto">
              <a:spcBef>
                <a:spcPts val="0"/>
              </a:spcBef>
              <a:spcAft>
                <a:spcPts val="0"/>
              </a:spcAft>
              <a:defRPr/>
            </a:pPr>
            <a:endParaRPr lang="it-IT" sz="2000" dirty="0">
              <a:solidFill>
                <a:schemeClr val="accent1">
                  <a:lumMod val="75000"/>
                </a:schemeClr>
              </a:solidFill>
              <a:latin typeface="+mn-lt"/>
              <a:cs typeface="+mn-cs"/>
            </a:endParaRPr>
          </a:p>
          <a:p>
            <a:pPr algn="r" fontAlgn="auto">
              <a:spcBef>
                <a:spcPts val="0"/>
              </a:spcBef>
              <a:spcAft>
                <a:spcPts val="0"/>
              </a:spcAft>
              <a:defRPr/>
            </a:pPr>
            <a:endParaRPr lang="it-IT" sz="2000" i="1" dirty="0">
              <a:solidFill>
                <a:schemeClr val="accent1">
                  <a:lumMod val="75000"/>
                </a:schemeClr>
              </a:solidFill>
              <a:latin typeface="+mn-lt"/>
              <a:cs typeface="+mn-cs"/>
            </a:endParaRPr>
          </a:p>
        </p:txBody>
      </p:sp>
      <p:pic>
        <p:nvPicPr>
          <p:cNvPr id="29698" name="Picture 2"/>
          <p:cNvPicPr>
            <a:picLocks noChangeAspect="1" noChangeArrowheads="1"/>
          </p:cNvPicPr>
          <p:nvPr/>
        </p:nvPicPr>
        <p:blipFill>
          <a:blip r:embed="rId3" cstate="print"/>
          <a:srcRect/>
          <a:stretch>
            <a:fillRect/>
          </a:stretch>
        </p:blipFill>
        <p:spPr bwMode="auto">
          <a:xfrm>
            <a:off x="1643042" y="1643050"/>
            <a:ext cx="5676900" cy="3857625"/>
          </a:xfrm>
          <a:prstGeom prst="rect">
            <a:avLst/>
          </a:prstGeom>
          <a:noFill/>
          <a:ln w="9525">
            <a:noFill/>
            <a:miter lim="800000"/>
            <a:headEnd/>
            <a:tailEnd/>
          </a:ln>
          <a:effectLst/>
        </p:spPr>
      </p:pic>
      <p:sp>
        <p:nvSpPr>
          <p:cNvPr id="7" name="Rettangolo 6"/>
          <p:cNvSpPr/>
          <p:nvPr/>
        </p:nvSpPr>
        <p:spPr>
          <a:xfrm>
            <a:off x="3214678" y="1142984"/>
            <a:ext cx="2047740" cy="369332"/>
          </a:xfrm>
          <a:prstGeom prst="rect">
            <a:avLst/>
          </a:prstGeom>
        </p:spPr>
        <p:txBody>
          <a:bodyPr wrap="none">
            <a:spAutoFit/>
          </a:bodyPr>
          <a:lstStyle/>
          <a:p>
            <a:r>
              <a:rPr lang="it-IT" b="1" dirty="0" smtClean="0">
                <a:solidFill>
                  <a:srgbClr val="CC0000"/>
                </a:solidFill>
                <a:latin typeface="Franklin Gothic Heavy" panose="020B0903020102020204" pitchFamily="34" charset="0"/>
              </a:rPr>
              <a:t>PDTA REGIONALE</a:t>
            </a:r>
          </a:p>
        </p:txBody>
      </p:sp>
    </p:spTree>
    <p:extLst>
      <p:ext uri="{BB962C8B-B14F-4D97-AF65-F5344CB8AC3E}">
        <p14:creationId xmlns="" xmlns:p14="http://schemas.microsoft.com/office/powerpoint/2010/main" val="2456881044"/>
      </p:ext>
    </p:extLst>
  </p:cSld>
  <p:clrMapOvr>
    <a:masterClrMapping/>
  </p:clrMapOvr>
  <mc:AlternateContent xmlns:mc="http://schemas.openxmlformats.org/markup-compatibility/2006">
    <mc:Choice xmlns="" xmlns:p14="http://schemas.microsoft.com/office/powerpoint/2010/main" Requires="p14">
      <p:transition spd="slow" p14:dur="3400" advClick="0" advTm="6000">
        <p14:reveal/>
      </p:transition>
    </mc:Choice>
    <mc:Fallback>
      <p:transition spd="slow" advClick="0" advTm="6000">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ttangolo 2"/>
          <p:cNvSpPr/>
          <p:nvPr/>
        </p:nvSpPr>
        <p:spPr>
          <a:xfrm>
            <a:off x="0" y="6309320"/>
            <a:ext cx="9144000" cy="548679"/>
          </a:xfrm>
          <a:prstGeom prst="rect">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1200" b="1" dirty="0">
                <a:latin typeface="Century Gothic" panose="020B0502020202020204" pitchFamily="34" charset="0"/>
              </a:rPr>
              <a:t>INCONTRO ANNUALE “GIORNATA MONDIALE DEL CUORE” - ROMA, 29 SETTEMBRE 2017</a:t>
            </a:r>
            <a:endParaRPr lang="it-IT" sz="1200" dirty="0">
              <a:latin typeface="Century Gothic" panose="020B0502020202020204" pitchFamily="34" charset="0"/>
            </a:endParaRPr>
          </a:p>
          <a:p>
            <a:pPr algn="ctr"/>
            <a:r>
              <a:rPr lang="it-IT" sz="1200" b="1" dirty="0">
                <a:latin typeface="Century Gothic" panose="020B0502020202020204" pitchFamily="34" charset="0"/>
              </a:rPr>
              <a:t>REGIONE LAZIO - PIAZZA ODERICO DA PORDENONE, 15 - SALA TIRRENO</a:t>
            </a:r>
          </a:p>
          <a:p>
            <a:pPr algn="ctr"/>
            <a:r>
              <a:rPr lang="it-IT" sz="1200" b="1" dirty="0">
                <a:solidFill>
                  <a:prstClr val="white"/>
                </a:solidFill>
                <a:latin typeface="Century Gothic" panose="020B0502020202020204" pitchFamily="34" charset="0"/>
              </a:rPr>
              <a:t>www.associazioneaisc.org  					segreteria@associazioneaisc.org</a:t>
            </a:r>
            <a:endParaRPr lang="it-IT" sz="1200" b="1" dirty="0">
              <a:latin typeface="Century Gothic" panose="020B0502020202020204" pitchFamily="34" charset="0"/>
            </a:endParaRPr>
          </a:p>
        </p:txBody>
      </p:sp>
      <p:sp>
        <p:nvSpPr>
          <p:cNvPr id="116" name="CasellaDiTesto 115"/>
          <p:cNvSpPr txBox="1"/>
          <p:nvPr/>
        </p:nvSpPr>
        <p:spPr>
          <a:xfrm>
            <a:off x="683568" y="3032177"/>
            <a:ext cx="2234907" cy="369332"/>
          </a:xfrm>
          <a:prstGeom prst="rect">
            <a:avLst/>
          </a:prstGeom>
          <a:noFill/>
        </p:spPr>
        <p:txBody>
          <a:bodyPr wrap="none" rtlCol="0">
            <a:spAutoFit/>
          </a:bodyPr>
          <a:lstStyle/>
          <a:p>
            <a:r>
              <a:rPr lang="it-IT" b="1" dirty="0">
                <a:solidFill>
                  <a:schemeClr val="bg1"/>
                </a:solidFill>
                <a:latin typeface="Century Gothic" panose="020B0502020202020204" pitchFamily="34" charset="0"/>
              </a:rPr>
              <a:t>Una testimonianza</a:t>
            </a:r>
            <a:endParaRPr lang="it-IT" dirty="0">
              <a:solidFill>
                <a:schemeClr val="bg1"/>
              </a:solidFill>
            </a:endParaRPr>
          </a:p>
        </p:txBody>
      </p:sp>
      <p:pic>
        <p:nvPicPr>
          <p:cNvPr id="1026" name="Picture 2" descr="Senza titolo">
            <a:extLst>
              <a:ext uri="{FF2B5EF4-FFF2-40B4-BE49-F238E27FC236}">
                <a16:creationId xmlns="" xmlns:a16="http://schemas.microsoft.com/office/drawing/2014/main" id="{B3899BFB-AB08-41CC-A790-E83A54B8AC12}"/>
              </a:ext>
            </a:extLst>
          </p:cNvPr>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539552" y="110137"/>
            <a:ext cx="8022282" cy="92837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8" name="CasellaDiTesto 7"/>
          <p:cNvSpPr txBox="1"/>
          <p:nvPr/>
        </p:nvSpPr>
        <p:spPr>
          <a:xfrm>
            <a:off x="285720" y="1214422"/>
            <a:ext cx="8640762" cy="2769989"/>
          </a:xfrm>
          <a:prstGeom prst="rect">
            <a:avLst/>
          </a:prstGeom>
          <a:noFill/>
        </p:spPr>
        <p:txBody>
          <a:bodyPr>
            <a:spAutoFit/>
          </a:bodyPr>
          <a:lstStyle/>
          <a:p>
            <a:pPr algn="ctr" fontAlgn="auto">
              <a:spcBef>
                <a:spcPts val="0"/>
              </a:spcBef>
              <a:spcAft>
                <a:spcPts val="0"/>
              </a:spcAft>
              <a:defRPr/>
            </a:pPr>
            <a:endParaRPr lang="it-IT" sz="2400" b="1" i="1" dirty="0" smtClean="0">
              <a:solidFill>
                <a:srgbClr val="FF0000"/>
              </a:solidFill>
            </a:endParaRPr>
          </a:p>
          <a:p>
            <a:pPr algn="ctr" fontAlgn="auto">
              <a:spcBef>
                <a:spcPts val="0"/>
              </a:spcBef>
              <a:spcAft>
                <a:spcPts val="0"/>
              </a:spcAft>
              <a:defRPr/>
            </a:pPr>
            <a:endParaRPr lang="it-IT" sz="2400" b="1" i="1" dirty="0">
              <a:solidFill>
                <a:srgbClr val="FF0000"/>
              </a:solidFill>
            </a:endParaRPr>
          </a:p>
          <a:p>
            <a:pPr algn="ctr" fontAlgn="auto">
              <a:spcBef>
                <a:spcPts val="0"/>
              </a:spcBef>
              <a:spcAft>
                <a:spcPts val="0"/>
              </a:spcAft>
              <a:defRPr/>
            </a:pPr>
            <a:endParaRPr lang="it-IT" sz="2400" b="1" i="1" dirty="0">
              <a:solidFill>
                <a:srgbClr val="FF0000"/>
              </a:solidFill>
              <a:latin typeface="+mn-lt"/>
              <a:cs typeface="+mn-cs"/>
            </a:endParaRPr>
          </a:p>
          <a:p>
            <a:pPr algn="ctr" fontAlgn="auto">
              <a:spcBef>
                <a:spcPts val="0"/>
              </a:spcBef>
              <a:spcAft>
                <a:spcPts val="0"/>
              </a:spcAft>
              <a:defRPr/>
            </a:pPr>
            <a:endParaRPr lang="it-IT" sz="2400" b="1" dirty="0">
              <a:solidFill>
                <a:schemeClr val="accent1">
                  <a:lumMod val="50000"/>
                </a:schemeClr>
              </a:solidFill>
              <a:latin typeface="+mn-lt"/>
              <a:cs typeface="+mn-cs"/>
            </a:endParaRPr>
          </a:p>
          <a:p>
            <a:pPr algn="ctr" fontAlgn="auto">
              <a:spcBef>
                <a:spcPts val="0"/>
              </a:spcBef>
              <a:spcAft>
                <a:spcPts val="0"/>
              </a:spcAft>
              <a:defRPr/>
            </a:pPr>
            <a:endParaRPr lang="it-IT" dirty="0">
              <a:solidFill>
                <a:schemeClr val="accent1">
                  <a:lumMod val="75000"/>
                </a:schemeClr>
              </a:solidFill>
              <a:latin typeface="+mn-lt"/>
              <a:cs typeface="+mn-cs"/>
            </a:endParaRPr>
          </a:p>
          <a:p>
            <a:pPr algn="ctr" fontAlgn="auto">
              <a:spcBef>
                <a:spcPts val="0"/>
              </a:spcBef>
              <a:spcAft>
                <a:spcPts val="0"/>
              </a:spcAft>
              <a:defRPr/>
            </a:pPr>
            <a:endParaRPr lang="it-IT" sz="2000" dirty="0">
              <a:solidFill>
                <a:schemeClr val="accent1">
                  <a:lumMod val="75000"/>
                </a:schemeClr>
              </a:solidFill>
              <a:latin typeface="+mn-lt"/>
              <a:cs typeface="+mn-cs"/>
            </a:endParaRPr>
          </a:p>
          <a:p>
            <a:pPr algn="ctr" fontAlgn="auto">
              <a:spcBef>
                <a:spcPts val="0"/>
              </a:spcBef>
              <a:spcAft>
                <a:spcPts val="0"/>
              </a:spcAft>
              <a:defRPr/>
            </a:pPr>
            <a:endParaRPr lang="it-IT" sz="2000" dirty="0">
              <a:solidFill>
                <a:schemeClr val="accent1">
                  <a:lumMod val="75000"/>
                </a:schemeClr>
              </a:solidFill>
              <a:latin typeface="+mn-lt"/>
              <a:cs typeface="+mn-cs"/>
            </a:endParaRPr>
          </a:p>
          <a:p>
            <a:pPr algn="r" fontAlgn="auto">
              <a:spcBef>
                <a:spcPts val="0"/>
              </a:spcBef>
              <a:spcAft>
                <a:spcPts val="0"/>
              </a:spcAft>
              <a:defRPr/>
            </a:pPr>
            <a:endParaRPr lang="it-IT" sz="2000" i="1" dirty="0">
              <a:solidFill>
                <a:schemeClr val="accent1">
                  <a:lumMod val="75000"/>
                </a:schemeClr>
              </a:solidFill>
              <a:latin typeface="+mn-lt"/>
              <a:cs typeface="+mn-cs"/>
            </a:endParaRPr>
          </a:p>
        </p:txBody>
      </p:sp>
      <p:sp>
        <p:nvSpPr>
          <p:cNvPr id="7" name="Rettangolo 6"/>
          <p:cNvSpPr/>
          <p:nvPr/>
        </p:nvSpPr>
        <p:spPr>
          <a:xfrm>
            <a:off x="3214678" y="1142984"/>
            <a:ext cx="2009012" cy="369332"/>
          </a:xfrm>
          <a:prstGeom prst="rect">
            <a:avLst/>
          </a:prstGeom>
        </p:spPr>
        <p:txBody>
          <a:bodyPr wrap="none">
            <a:spAutoFit/>
          </a:bodyPr>
          <a:lstStyle/>
          <a:p>
            <a:r>
              <a:rPr lang="it-IT" b="1" dirty="0" smtClean="0">
                <a:solidFill>
                  <a:srgbClr val="CC0000"/>
                </a:solidFill>
                <a:latin typeface="Franklin Gothic Heavy" panose="020B0903020102020204" pitchFamily="34" charset="0"/>
              </a:rPr>
              <a:t>RISULTATI ATTESI</a:t>
            </a:r>
          </a:p>
        </p:txBody>
      </p:sp>
      <p:sp>
        <p:nvSpPr>
          <p:cNvPr id="10" name="Rettangolo 9"/>
          <p:cNvSpPr/>
          <p:nvPr/>
        </p:nvSpPr>
        <p:spPr>
          <a:xfrm>
            <a:off x="1142976" y="1714488"/>
            <a:ext cx="7000924" cy="4031873"/>
          </a:xfrm>
          <a:prstGeom prst="rect">
            <a:avLst/>
          </a:prstGeom>
        </p:spPr>
        <p:txBody>
          <a:bodyPr wrap="square">
            <a:spAutoFit/>
          </a:bodyPr>
          <a:lstStyle/>
          <a:p>
            <a:r>
              <a:rPr lang="it-IT" sz="2000" b="1" dirty="0" smtClean="0">
                <a:solidFill>
                  <a:srgbClr val="FF0000"/>
                </a:solidFill>
              </a:rPr>
              <a:t>Indicatori di processo :</a:t>
            </a:r>
          </a:p>
          <a:p>
            <a:endParaRPr lang="it-IT" b="1" dirty="0" smtClean="0"/>
          </a:p>
          <a:p>
            <a:pPr>
              <a:buFont typeface="Arial" pitchFamily="34" charset="0"/>
              <a:buChar char="•"/>
            </a:pPr>
            <a:r>
              <a:rPr lang="it-IT" sz="2000" dirty="0" smtClean="0">
                <a:solidFill>
                  <a:srgbClr val="002060"/>
                </a:solidFill>
              </a:rPr>
              <a:t> Percentuale di visite cardiologiche programmata in ambulatorio entro 30 </a:t>
            </a:r>
            <a:r>
              <a:rPr lang="it-IT" sz="2000" dirty="0" err="1" smtClean="0">
                <a:solidFill>
                  <a:srgbClr val="002060"/>
                </a:solidFill>
              </a:rPr>
              <a:t>gg</a:t>
            </a:r>
            <a:r>
              <a:rPr lang="it-IT" sz="2000" dirty="0" smtClean="0">
                <a:solidFill>
                  <a:srgbClr val="002060"/>
                </a:solidFill>
              </a:rPr>
              <a:t> dalla dimissione ospedaliera. </a:t>
            </a:r>
          </a:p>
          <a:p>
            <a:pPr>
              <a:buFont typeface="Arial" pitchFamily="34" charset="0"/>
              <a:buChar char="•"/>
            </a:pPr>
            <a:r>
              <a:rPr lang="it-IT" sz="2000" dirty="0" smtClean="0">
                <a:solidFill>
                  <a:srgbClr val="002060"/>
                </a:solidFill>
              </a:rPr>
              <a:t> Percentuale dei pazienti più complessi trattati in maniera appropriata rispetto a : </a:t>
            </a:r>
          </a:p>
          <a:p>
            <a:r>
              <a:rPr lang="it-IT" sz="2000" dirty="0" smtClean="0">
                <a:solidFill>
                  <a:srgbClr val="002060"/>
                </a:solidFill>
              </a:rPr>
              <a:t>o casi trattati con farmaci ad alto costo (p.e. </a:t>
            </a:r>
            <a:r>
              <a:rPr lang="it-IT" sz="2000" dirty="0" err="1" smtClean="0">
                <a:solidFill>
                  <a:srgbClr val="002060"/>
                </a:solidFill>
              </a:rPr>
              <a:t>sacubitril-valsartan</a:t>
            </a:r>
            <a:r>
              <a:rPr lang="it-IT" sz="2000" dirty="0" smtClean="0">
                <a:solidFill>
                  <a:srgbClr val="002060"/>
                </a:solidFill>
              </a:rPr>
              <a:t>); </a:t>
            </a:r>
          </a:p>
          <a:p>
            <a:r>
              <a:rPr lang="it-IT" sz="2000" dirty="0" smtClean="0">
                <a:solidFill>
                  <a:srgbClr val="002060"/>
                </a:solidFill>
              </a:rPr>
              <a:t>o tasso di impianto di defibrillatori/pace-maker </a:t>
            </a:r>
            <a:r>
              <a:rPr lang="it-IT" sz="2000" dirty="0" err="1" smtClean="0">
                <a:solidFill>
                  <a:srgbClr val="002060"/>
                </a:solidFill>
              </a:rPr>
              <a:t>biventricolari</a:t>
            </a:r>
            <a:r>
              <a:rPr lang="it-IT" sz="2000" dirty="0" smtClean="0">
                <a:solidFill>
                  <a:srgbClr val="002060"/>
                </a:solidFill>
              </a:rPr>
              <a:t> normalizzato per popolazione. </a:t>
            </a:r>
          </a:p>
          <a:p>
            <a:pPr>
              <a:buFont typeface="Arial" pitchFamily="34" charset="0"/>
              <a:buChar char="•"/>
            </a:pPr>
            <a:r>
              <a:rPr lang="it-IT" sz="2000" dirty="0" smtClean="0">
                <a:solidFill>
                  <a:srgbClr val="002060"/>
                </a:solidFill>
              </a:rPr>
              <a:t> Aumento del numero di soggetti seguiti a domicilio (indicatore di monitoraggio: % di soggetti in assistenza domiciliare) </a:t>
            </a:r>
          </a:p>
          <a:p>
            <a:pPr>
              <a:buFont typeface="Arial" pitchFamily="34" charset="0"/>
              <a:buChar char="•"/>
            </a:pPr>
            <a:r>
              <a:rPr lang="it-IT" sz="2000" dirty="0" smtClean="0">
                <a:solidFill>
                  <a:srgbClr val="002060"/>
                </a:solidFill>
              </a:rPr>
              <a:t> Aumento dei casi seguiti in teleassistenza (indicatore di monitoraggio: % di pazienti seguiti a domicilio e in teleassistenza) </a:t>
            </a:r>
          </a:p>
        </p:txBody>
      </p:sp>
    </p:spTree>
    <p:extLst>
      <p:ext uri="{BB962C8B-B14F-4D97-AF65-F5344CB8AC3E}">
        <p14:creationId xmlns="" xmlns:p14="http://schemas.microsoft.com/office/powerpoint/2010/main" val="2456881044"/>
      </p:ext>
    </p:extLst>
  </p:cSld>
  <p:clrMapOvr>
    <a:masterClrMapping/>
  </p:clrMapOvr>
  <mc:AlternateContent xmlns:mc="http://schemas.openxmlformats.org/markup-compatibility/2006">
    <mc:Choice xmlns="" xmlns:p14="http://schemas.microsoft.com/office/powerpoint/2010/main" Requires="p14">
      <p:transition spd="slow" p14:dur="3400" advClick="0" advTm="6000">
        <p14:reveal/>
      </p:transition>
    </mc:Choice>
    <mc:Fallback>
      <p:transition spd="slow" advClick="0" advTm="6000">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ttangolo 2"/>
          <p:cNvSpPr/>
          <p:nvPr/>
        </p:nvSpPr>
        <p:spPr>
          <a:xfrm>
            <a:off x="0" y="6309320"/>
            <a:ext cx="9144000" cy="548679"/>
          </a:xfrm>
          <a:prstGeom prst="rect">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1200" b="1" dirty="0">
                <a:latin typeface="Century Gothic" panose="020B0502020202020204" pitchFamily="34" charset="0"/>
              </a:rPr>
              <a:t>INCONTRO ANNUALE “GIORNATA MONDIALE DEL CUORE” - ROMA, 29 SETTEMBRE 2017</a:t>
            </a:r>
            <a:endParaRPr lang="it-IT" sz="1200" dirty="0">
              <a:latin typeface="Century Gothic" panose="020B0502020202020204" pitchFamily="34" charset="0"/>
            </a:endParaRPr>
          </a:p>
          <a:p>
            <a:pPr algn="ctr"/>
            <a:r>
              <a:rPr lang="it-IT" sz="1200" b="1" dirty="0">
                <a:latin typeface="Century Gothic" panose="020B0502020202020204" pitchFamily="34" charset="0"/>
              </a:rPr>
              <a:t>REGIONE LAZIO - PIAZZA ODERICO DA PORDENONE, 15 - SALA TIRRENO</a:t>
            </a:r>
          </a:p>
          <a:p>
            <a:pPr algn="ctr"/>
            <a:r>
              <a:rPr lang="it-IT" sz="1200" b="1" dirty="0">
                <a:solidFill>
                  <a:prstClr val="white"/>
                </a:solidFill>
                <a:latin typeface="Century Gothic" panose="020B0502020202020204" pitchFamily="34" charset="0"/>
              </a:rPr>
              <a:t>www.associazioneaisc.org  					segreteria@associazioneaisc.org</a:t>
            </a:r>
            <a:endParaRPr lang="it-IT" sz="1200" b="1" dirty="0">
              <a:latin typeface="Century Gothic" panose="020B0502020202020204" pitchFamily="34" charset="0"/>
            </a:endParaRPr>
          </a:p>
        </p:txBody>
      </p:sp>
      <p:sp>
        <p:nvSpPr>
          <p:cNvPr id="116" name="CasellaDiTesto 115"/>
          <p:cNvSpPr txBox="1"/>
          <p:nvPr/>
        </p:nvSpPr>
        <p:spPr>
          <a:xfrm>
            <a:off x="683568" y="3032177"/>
            <a:ext cx="2234907" cy="369332"/>
          </a:xfrm>
          <a:prstGeom prst="rect">
            <a:avLst/>
          </a:prstGeom>
          <a:noFill/>
        </p:spPr>
        <p:txBody>
          <a:bodyPr wrap="none" rtlCol="0">
            <a:spAutoFit/>
          </a:bodyPr>
          <a:lstStyle/>
          <a:p>
            <a:r>
              <a:rPr lang="it-IT" b="1" dirty="0">
                <a:solidFill>
                  <a:schemeClr val="bg1"/>
                </a:solidFill>
                <a:latin typeface="Century Gothic" panose="020B0502020202020204" pitchFamily="34" charset="0"/>
              </a:rPr>
              <a:t>Una testimonianza</a:t>
            </a:r>
            <a:endParaRPr lang="it-IT" dirty="0">
              <a:solidFill>
                <a:schemeClr val="bg1"/>
              </a:solidFill>
            </a:endParaRPr>
          </a:p>
        </p:txBody>
      </p:sp>
      <p:pic>
        <p:nvPicPr>
          <p:cNvPr id="1026" name="Picture 2" descr="Senza titolo">
            <a:extLst>
              <a:ext uri="{FF2B5EF4-FFF2-40B4-BE49-F238E27FC236}">
                <a16:creationId xmlns="" xmlns:a16="http://schemas.microsoft.com/office/drawing/2014/main" id="{B3899BFB-AB08-41CC-A790-E83A54B8AC12}"/>
              </a:ext>
            </a:extLst>
          </p:cNvPr>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539552" y="110137"/>
            <a:ext cx="8022282" cy="92837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8" name="CasellaDiTesto 7"/>
          <p:cNvSpPr txBox="1"/>
          <p:nvPr/>
        </p:nvSpPr>
        <p:spPr>
          <a:xfrm>
            <a:off x="285720" y="1142984"/>
            <a:ext cx="8640762" cy="2769989"/>
          </a:xfrm>
          <a:prstGeom prst="rect">
            <a:avLst/>
          </a:prstGeom>
          <a:noFill/>
        </p:spPr>
        <p:txBody>
          <a:bodyPr>
            <a:spAutoFit/>
          </a:bodyPr>
          <a:lstStyle/>
          <a:p>
            <a:pPr algn="ctr" fontAlgn="auto">
              <a:spcBef>
                <a:spcPts val="0"/>
              </a:spcBef>
              <a:spcAft>
                <a:spcPts val="0"/>
              </a:spcAft>
              <a:defRPr/>
            </a:pPr>
            <a:endParaRPr lang="it-IT" sz="2400" b="1" i="1" dirty="0" smtClean="0">
              <a:solidFill>
                <a:srgbClr val="FF0000"/>
              </a:solidFill>
            </a:endParaRPr>
          </a:p>
          <a:p>
            <a:pPr algn="ctr" fontAlgn="auto">
              <a:spcBef>
                <a:spcPts val="0"/>
              </a:spcBef>
              <a:spcAft>
                <a:spcPts val="0"/>
              </a:spcAft>
              <a:defRPr/>
            </a:pPr>
            <a:endParaRPr lang="it-IT" sz="2400" b="1" i="1" dirty="0">
              <a:solidFill>
                <a:srgbClr val="FF0000"/>
              </a:solidFill>
            </a:endParaRPr>
          </a:p>
          <a:p>
            <a:pPr algn="ctr" fontAlgn="auto">
              <a:spcBef>
                <a:spcPts val="0"/>
              </a:spcBef>
              <a:spcAft>
                <a:spcPts val="0"/>
              </a:spcAft>
              <a:defRPr/>
            </a:pPr>
            <a:endParaRPr lang="it-IT" sz="2400" b="1" i="1" dirty="0">
              <a:solidFill>
                <a:srgbClr val="FF0000"/>
              </a:solidFill>
              <a:latin typeface="+mn-lt"/>
              <a:cs typeface="+mn-cs"/>
            </a:endParaRPr>
          </a:p>
          <a:p>
            <a:pPr algn="ctr" fontAlgn="auto">
              <a:spcBef>
                <a:spcPts val="0"/>
              </a:spcBef>
              <a:spcAft>
                <a:spcPts val="0"/>
              </a:spcAft>
              <a:defRPr/>
            </a:pPr>
            <a:endParaRPr lang="it-IT" sz="2400" b="1" dirty="0">
              <a:solidFill>
                <a:schemeClr val="accent1">
                  <a:lumMod val="50000"/>
                </a:schemeClr>
              </a:solidFill>
              <a:latin typeface="+mn-lt"/>
              <a:cs typeface="+mn-cs"/>
            </a:endParaRPr>
          </a:p>
          <a:p>
            <a:pPr algn="ctr" fontAlgn="auto">
              <a:spcBef>
                <a:spcPts val="0"/>
              </a:spcBef>
              <a:spcAft>
                <a:spcPts val="0"/>
              </a:spcAft>
              <a:defRPr/>
            </a:pPr>
            <a:endParaRPr lang="it-IT" dirty="0">
              <a:solidFill>
                <a:schemeClr val="accent1">
                  <a:lumMod val="75000"/>
                </a:schemeClr>
              </a:solidFill>
              <a:latin typeface="+mn-lt"/>
              <a:cs typeface="+mn-cs"/>
            </a:endParaRPr>
          </a:p>
          <a:p>
            <a:pPr algn="ctr" fontAlgn="auto">
              <a:spcBef>
                <a:spcPts val="0"/>
              </a:spcBef>
              <a:spcAft>
                <a:spcPts val="0"/>
              </a:spcAft>
              <a:defRPr/>
            </a:pPr>
            <a:endParaRPr lang="it-IT" sz="2000" dirty="0">
              <a:solidFill>
                <a:schemeClr val="accent1">
                  <a:lumMod val="75000"/>
                </a:schemeClr>
              </a:solidFill>
              <a:latin typeface="+mn-lt"/>
              <a:cs typeface="+mn-cs"/>
            </a:endParaRPr>
          </a:p>
          <a:p>
            <a:pPr algn="ctr" fontAlgn="auto">
              <a:spcBef>
                <a:spcPts val="0"/>
              </a:spcBef>
              <a:spcAft>
                <a:spcPts val="0"/>
              </a:spcAft>
              <a:defRPr/>
            </a:pPr>
            <a:endParaRPr lang="it-IT" sz="2000" dirty="0">
              <a:solidFill>
                <a:schemeClr val="accent1">
                  <a:lumMod val="75000"/>
                </a:schemeClr>
              </a:solidFill>
              <a:latin typeface="+mn-lt"/>
              <a:cs typeface="+mn-cs"/>
            </a:endParaRPr>
          </a:p>
          <a:p>
            <a:pPr algn="r" fontAlgn="auto">
              <a:spcBef>
                <a:spcPts val="0"/>
              </a:spcBef>
              <a:spcAft>
                <a:spcPts val="0"/>
              </a:spcAft>
              <a:defRPr/>
            </a:pPr>
            <a:endParaRPr lang="it-IT" sz="2000" i="1" dirty="0">
              <a:solidFill>
                <a:schemeClr val="accent1">
                  <a:lumMod val="75000"/>
                </a:schemeClr>
              </a:solidFill>
              <a:latin typeface="+mn-lt"/>
              <a:cs typeface="+mn-cs"/>
            </a:endParaRPr>
          </a:p>
        </p:txBody>
      </p:sp>
      <p:sp>
        <p:nvSpPr>
          <p:cNvPr id="6" name="Rettangolo 5"/>
          <p:cNvSpPr/>
          <p:nvPr/>
        </p:nvSpPr>
        <p:spPr>
          <a:xfrm>
            <a:off x="3214678" y="1142984"/>
            <a:ext cx="2009012" cy="369332"/>
          </a:xfrm>
          <a:prstGeom prst="rect">
            <a:avLst/>
          </a:prstGeom>
        </p:spPr>
        <p:txBody>
          <a:bodyPr wrap="none">
            <a:spAutoFit/>
          </a:bodyPr>
          <a:lstStyle/>
          <a:p>
            <a:r>
              <a:rPr lang="it-IT" b="1" dirty="0" smtClean="0">
                <a:solidFill>
                  <a:srgbClr val="CC0000"/>
                </a:solidFill>
                <a:latin typeface="Franklin Gothic Heavy" panose="020B0903020102020204" pitchFamily="34" charset="0"/>
              </a:rPr>
              <a:t>RISULTATI ATTESI</a:t>
            </a:r>
          </a:p>
        </p:txBody>
      </p:sp>
      <p:sp>
        <p:nvSpPr>
          <p:cNvPr id="7" name="Rettangolo 6"/>
          <p:cNvSpPr/>
          <p:nvPr/>
        </p:nvSpPr>
        <p:spPr>
          <a:xfrm>
            <a:off x="571472" y="1428736"/>
            <a:ext cx="7715304" cy="4678204"/>
          </a:xfrm>
          <a:prstGeom prst="rect">
            <a:avLst/>
          </a:prstGeom>
        </p:spPr>
        <p:txBody>
          <a:bodyPr wrap="square">
            <a:spAutoFit/>
          </a:bodyPr>
          <a:lstStyle/>
          <a:p>
            <a:r>
              <a:rPr lang="it-IT" sz="2000" b="1" dirty="0" smtClean="0">
                <a:solidFill>
                  <a:srgbClr val="FF0000"/>
                </a:solidFill>
              </a:rPr>
              <a:t>Indicatori di esito:</a:t>
            </a:r>
          </a:p>
          <a:p>
            <a:endParaRPr lang="it-IT" b="1" dirty="0" smtClean="0"/>
          </a:p>
          <a:p>
            <a:pPr algn="just">
              <a:buFont typeface="Arial" pitchFamily="34" charset="0"/>
              <a:buChar char="•"/>
            </a:pPr>
            <a:r>
              <a:rPr lang="it-IT" sz="2000" dirty="0" smtClean="0">
                <a:solidFill>
                  <a:srgbClr val="002060"/>
                </a:solidFill>
              </a:rPr>
              <a:t> Numero di episodi di ospedalizzazione causate da riacutizzazione in corso di scompenso cardiaco cronico per l’anno di riferimento in confronto al dato storico così come il numero dei decessi causati da riacutizzazione di scompenso cardiaco cronico. A questo scopo verranno utilizzati i dati regionali sui ricoveri ospedalieri attraverso la valutazione del data-base regionale (SDO, ICD)-CM) oltreché i dati della anagrafe; </a:t>
            </a:r>
          </a:p>
          <a:p>
            <a:pPr algn="just">
              <a:buFont typeface="Arial" pitchFamily="34" charset="0"/>
              <a:buChar char="•"/>
            </a:pPr>
            <a:r>
              <a:rPr lang="it-IT" sz="2000" dirty="0" smtClean="0">
                <a:solidFill>
                  <a:srgbClr val="002060"/>
                </a:solidFill>
              </a:rPr>
              <a:t> Percentuale di riammissioni a 15gg, 30gg, 6 mesi, 12 mesi normalizzata per popolazione; </a:t>
            </a:r>
          </a:p>
          <a:p>
            <a:pPr algn="just">
              <a:buFont typeface="Arial" pitchFamily="34" charset="0"/>
              <a:buChar char="•"/>
            </a:pPr>
            <a:r>
              <a:rPr lang="it-IT" sz="2000" dirty="0" smtClean="0">
                <a:solidFill>
                  <a:srgbClr val="002060"/>
                </a:solidFill>
              </a:rPr>
              <a:t> Mortalità a 30 </a:t>
            </a:r>
            <a:r>
              <a:rPr lang="it-IT" sz="2000" dirty="0" err="1" smtClean="0">
                <a:solidFill>
                  <a:srgbClr val="002060"/>
                </a:solidFill>
              </a:rPr>
              <a:t>gg</a:t>
            </a:r>
            <a:r>
              <a:rPr lang="it-IT" sz="2000" dirty="0" smtClean="0">
                <a:solidFill>
                  <a:srgbClr val="002060"/>
                </a:solidFill>
              </a:rPr>
              <a:t> ed a 365 giorni dopo un ricovero ospedaliero </a:t>
            </a:r>
          </a:p>
          <a:p>
            <a:pPr algn="just">
              <a:buFont typeface="Arial" pitchFamily="34" charset="0"/>
              <a:buChar char="•"/>
            </a:pPr>
            <a:r>
              <a:rPr lang="it-IT" sz="2000" dirty="0" smtClean="0">
                <a:solidFill>
                  <a:srgbClr val="002060"/>
                </a:solidFill>
              </a:rPr>
              <a:t> Valutazione della appropriatezza dei trattamenti prescritti in termini di tipologia di farmaci utilizzati e dosi attraverso la valutazione dei dati di consumo ottenuti dal data-base regionale </a:t>
            </a:r>
          </a:p>
          <a:p>
            <a:pPr algn="just">
              <a:buFont typeface="Arial" pitchFamily="34" charset="0"/>
              <a:buChar char="•"/>
            </a:pPr>
            <a:endParaRPr lang="it-IT" sz="2000" dirty="0" smtClean="0">
              <a:solidFill>
                <a:srgbClr val="002060"/>
              </a:solidFill>
            </a:endParaRPr>
          </a:p>
        </p:txBody>
      </p:sp>
    </p:spTree>
    <p:extLst>
      <p:ext uri="{BB962C8B-B14F-4D97-AF65-F5344CB8AC3E}">
        <p14:creationId xmlns="" xmlns:p14="http://schemas.microsoft.com/office/powerpoint/2010/main" val="2456881044"/>
      </p:ext>
    </p:extLst>
  </p:cSld>
  <p:clrMapOvr>
    <a:masterClrMapping/>
  </p:clrMapOvr>
  <mc:AlternateContent xmlns:mc="http://schemas.openxmlformats.org/markup-compatibility/2006">
    <mc:Choice xmlns="" xmlns:p14="http://schemas.microsoft.com/office/powerpoint/2010/main" Requires="p14">
      <p:transition spd="slow" p14:dur="3400" advClick="0" advTm="6000">
        <p14:reveal/>
      </p:transition>
    </mc:Choice>
    <mc:Fallback>
      <p:transition spd="slow" advClick="0" advTm="6000">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ttangolo 2"/>
          <p:cNvSpPr/>
          <p:nvPr/>
        </p:nvSpPr>
        <p:spPr>
          <a:xfrm>
            <a:off x="0" y="6309320"/>
            <a:ext cx="9144000" cy="548679"/>
          </a:xfrm>
          <a:prstGeom prst="rect">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1200" b="1" dirty="0">
                <a:latin typeface="Century Gothic" panose="020B0502020202020204" pitchFamily="34" charset="0"/>
              </a:rPr>
              <a:t>INCONTRO ANNUALE “GIORNATA MONDIALE DEL CUORE” - ROMA, 29 SETTEMBRE 2017</a:t>
            </a:r>
            <a:endParaRPr lang="it-IT" sz="1200" dirty="0">
              <a:latin typeface="Century Gothic" panose="020B0502020202020204" pitchFamily="34" charset="0"/>
            </a:endParaRPr>
          </a:p>
          <a:p>
            <a:pPr algn="ctr"/>
            <a:r>
              <a:rPr lang="it-IT" sz="1200" b="1" dirty="0">
                <a:latin typeface="Century Gothic" panose="020B0502020202020204" pitchFamily="34" charset="0"/>
              </a:rPr>
              <a:t>REGIONE LAZIO - PIAZZA ODERICO DA PORDENONE, 15 - SALA TIRRENO</a:t>
            </a:r>
          </a:p>
          <a:p>
            <a:pPr algn="ctr"/>
            <a:r>
              <a:rPr lang="it-IT" sz="1200" b="1" dirty="0">
                <a:solidFill>
                  <a:prstClr val="white"/>
                </a:solidFill>
                <a:latin typeface="Century Gothic" panose="020B0502020202020204" pitchFamily="34" charset="0"/>
              </a:rPr>
              <a:t>www.associazioneaisc.org  					segreteria@associazioneaisc.org</a:t>
            </a:r>
            <a:endParaRPr lang="it-IT" sz="1200" b="1" dirty="0">
              <a:latin typeface="Century Gothic" panose="020B0502020202020204" pitchFamily="34" charset="0"/>
            </a:endParaRPr>
          </a:p>
        </p:txBody>
      </p:sp>
      <p:sp>
        <p:nvSpPr>
          <p:cNvPr id="116" name="CasellaDiTesto 115"/>
          <p:cNvSpPr txBox="1"/>
          <p:nvPr/>
        </p:nvSpPr>
        <p:spPr>
          <a:xfrm>
            <a:off x="683568" y="3032177"/>
            <a:ext cx="2234907" cy="369332"/>
          </a:xfrm>
          <a:prstGeom prst="rect">
            <a:avLst/>
          </a:prstGeom>
          <a:noFill/>
        </p:spPr>
        <p:txBody>
          <a:bodyPr wrap="none" rtlCol="0">
            <a:spAutoFit/>
          </a:bodyPr>
          <a:lstStyle/>
          <a:p>
            <a:r>
              <a:rPr lang="it-IT" b="1" dirty="0">
                <a:solidFill>
                  <a:schemeClr val="bg1"/>
                </a:solidFill>
                <a:latin typeface="Century Gothic" panose="020B0502020202020204" pitchFamily="34" charset="0"/>
              </a:rPr>
              <a:t>Una testimonianza</a:t>
            </a:r>
            <a:endParaRPr lang="it-IT" dirty="0">
              <a:solidFill>
                <a:schemeClr val="bg1"/>
              </a:solidFill>
            </a:endParaRPr>
          </a:p>
        </p:txBody>
      </p:sp>
      <p:pic>
        <p:nvPicPr>
          <p:cNvPr id="1026" name="Picture 2" descr="Senza titolo">
            <a:extLst>
              <a:ext uri="{FF2B5EF4-FFF2-40B4-BE49-F238E27FC236}">
                <a16:creationId xmlns="" xmlns:a16="http://schemas.microsoft.com/office/drawing/2014/main" id="{B3899BFB-AB08-41CC-A790-E83A54B8AC12}"/>
              </a:ext>
            </a:extLst>
          </p:cNvPr>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539552" y="110137"/>
            <a:ext cx="8022282" cy="92837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8" name="CasellaDiTesto 7"/>
          <p:cNvSpPr txBox="1"/>
          <p:nvPr/>
        </p:nvSpPr>
        <p:spPr>
          <a:xfrm>
            <a:off x="285720" y="1142984"/>
            <a:ext cx="8640762" cy="2769989"/>
          </a:xfrm>
          <a:prstGeom prst="rect">
            <a:avLst/>
          </a:prstGeom>
          <a:noFill/>
        </p:spPr>
        <p:txBody>
          <a:bodyPr>
            <a:spAutoFit/>
          </a:bodyPr>
          <a:lstStyle/>
          <a:p>
            <a:pPr algn="ctr" fontAlgn="auto">
              <a:spcBef>
                <a:spcPts val="0"/>
              </a:spcBef>
              <a:spcAft>
                <a:spcPts val="0"/>
              </a:spcAft>
              <a:defRPr/>
            </a:pPr>
            <a:endParaRPr lang="it-IT" sz="2400" b="1" i="1" dirty="0" smtClean="0">
              <a:solidFill>
                <a:srgbClr val="FF0000"/>
              </a:solidFill>
            </a:endParaRPr>
          </a:p>
          <a:p>
            <a:pPr algn="ctr" fontAlgn="auto">
              <a:spcBef>
                <a:spcPts val="0"/>
              </a:spcBef>
              <a:spcAft>
                <a:spcPts val="0"/>
              </a:spcAft>
              <a:defRPr/>
            </a:pPr>
            <a:endParaRPr lang="it-IT" sz="2400" b="1" i="1" dirty="0">
              <a:solidFill>
                <a:srgbClr val="FF0000"/>
              </a:solidFill>
            </a:endParaRPr>
          </a:p>
          <a:p>
            <a:pPr algn="ctr" fontAlgn="auto">
              <a:spcBef>
                <a:spcPts val="0"/>
              </a:spcBef>
              <a:spcAft>
                <a:spcPts val="0"/>
              </a:spcAft>
              <a:defRPr/>
            </a:pPr>
            <a:endParaRPr lang="it-IT" sz="2400" b="1" i="1" dirty="0">
              <a:solidFill>
                <a:srgbClr val="FF0000"/>
              </a:solidFill>
              <a:latin typeface="+mn-lt"/>
              <a:cs typeface="+mn-cs"/>
            </a:endParaRPr>
          </a:p>
          <a:p>
            <a:pPr algn="ctr" fontAlgn="auto">
              <a:spcBef>
                <a:spcPts val="0"/>
              </a:spcBef>
              <a:spcAft>
                <a:spcPts val="0"/>
              </a:spcAft>
              <a:defRPr/>
            </a:pPr>
            <a:endParaRPr lang="it-IT" sz="2400" b="1" dirty="0">
              <a:solidFill>
                <a:schemeClr val="accent1">
                  <a:lumMod val="50000"/>
                </a:schemeClr>
              </a:solidFill>
              <a:latin typeface="+mn-lt"/>
              <a:cs typeface="+mn-cs"/>
            </a:endParaRPr>
          </a:p>
          <a:p>
            <a:pPr algn="ctr" fontAlgn="auto">
              <a:spcBef>
                <a:spcPts val="0"/>
              </a:spcBef>
              <a:spcAft>
                <a:spcPts val="0"/>
              </a:spcAft>
              <a:defRPr/>
            </a:pPr>
            <a:endParaRPr lang="it-IT" dirty="0">
              <a:solidFill>
                <a:schemeClr val="accent1">
                  <a:lumMod val="75000"/>
                </a:schemeClr>
              </a:solidFill>
              <a:latin typeface="+mn-lt"/>
              <a:cs typeface="+mn-cs"/>
            </a:endParaRPr>
          </a:p>
          <a:p>
            <a:pPr algn="ctr" fontAlgn="auto">
              <a:spcBef>
                <a:spcPts val="0"/>
              </a:spcBef>
              <a:spcAft>
                <a:spcPts val="0"/>
              </a:spcAft>
              <a:defRPr/>
            </a:pPr>
            <a:endParaRPr lang="it-IT" sz="2000" dirty="0">
              <a:solidFill>
                <a:schemeClr val="accent1">
                  <a:lumMod val="75000"/>
                </a:schemeClr>
              </a:solidFill>
              <a:latin typeface="+mn-lt"/>
              <a:cs typeface="+mn-cs"/>
            </a:endParaRPr>
          </a:p>
          <a:p>
            <a:pPr algn="ctr" fontAlgn="auto">
              <a:spcBef>
                <a:spcPts val="0"/>
              </a:spcBef>
              <a:spcAft>
                <a:spcPts val="0"/>
              </a:spcAft>
              <a:defRPr/>
            </a:pPr>
            <a:endParaRPr lang="it-IT" sz="2000" dirty="0">
              <a:solidFill>
                <a:schemeClr val="accent1">
                  <a:lumMod val="75000"/>
                </a:schemeClr>
              </a:solidFill>
              <a:latin typeface="+mn-lt"/>
              <a:cs typeface="+mn-cs"/>
            </a:endParaRPr>
          </a:p>
          <a:p>
            <a:pPr algn="r" fontAlgn="auto">
              <a:spcBef>
                <a:spcPts val="0"/>
              </a:spcBef>
              <a:spcAft>
                <a:spcPts val="0"/>
              </a:spcAft>
              <a:defRPr/>
            </a:pPr>
            <a:endParaRPr lang="it-IT" sz="2000" i="1" dirty="0">
              <a:solidFill>
                <a:schemeClr val="accent1">
                  <a:lumMod val="75000"/>
                </a:schemeClr>
              </a:solidFill>
              <a:latin typeface="+mn-lt"/>
              <a:cs typeface="+mn-cs"/>
            </a:endParaRPr>
          </a:p>
        </p:txBody>
      </p:sp>
      <p:sp>
        <p:nvSpPr>
          <p:cNvPr id="6" name="Rettangolo 5"/>
          <p:cNvSpPr/>
          <p:nvPr/>
        </p:nvSpPr>
        <p:spPr>
          <a:xfrm>
            <a:off x="857224" y="1785926"/>
            <a:ext cx="7000908" cy="2308324"/>
          </a:xfrm>
          <a:prstGeom prst="rect">
            <a:avLst/>
          </a:prstGeom>
        </p:spPr>
        <p:txBody>
          <a:bodyPr wrap="square">
            <a:spAutoFit/>
          </a:bodyPr>
          <a:lstStyle/>
          <a:p>
            <a:pPr algn="just"/>
            <a:r>
              <a:rPr lang="it-IT" b="1" dirty="0" smtClean="0">
                <a:solidFill>
                  <a:srgbClr val="FF0000"/>
                </a:solidFill>
              </a:rPr>
              <a:t>Indicatori di esito:</a:t>
            </a:r>
          </a:p>
          <a:p>
            <a:pPr algn="just">
              <a:buFont typeface="Arial" pitchFamily="34" charset="0"/>
              <a:buChar char="•"/>
            </a:pPr>
            <a:r>
              <a:rPr lang="it-IT" dirty="0" smtClean="0">
                <a:solidFill>
                  <a:srgbClr val="002060"/>
                </a:solidFill>
              </a:rPr>
              <a:t> Valutazione del grado di adesione/persistenza al trattamento da parte dei pazienti inclusi sempre utilizzando i dati di consumo ottenuti dal data-base regionale; </a:t>
            </a:r>
          </a:p>
          <a:p>
            <a:pPr algn="just">
              <a:buFont typeface="Arial" pitchFamily="34" charset="0"/>
              <a:buChar char="•"/>
            </a:pPr>
            <a:r>
              <a:rPr lang="it-IT" dirty="0" smtClean="0">
                <a:solidFill>
                  <a:srgbClr val="002060"/>
                </a:solidFill>
              </a:rPr>
              <a:t> Impatto economico della messa in atto del PDTA nella pratica clinica con un attenzione particolare ai potenziali possibili nuovi capitoli di spesa (nuove terapie farmacologiche, nuovi test diagnostici, approcci assistenziali supportati da nuove tecnologie (p.e. tele-medicina )</a:t>
            </a:r>
          </a:p>
        </p:txBody>
      </p:sp>
      <p:sp>
        <p:nvSpPr>
          <p:cNvPr id="7" name="Rettangolo 6"/>
          <p:cNvSpPr/>
          <p:nvPr/>
        </p:nvSpPr>
        <p:spPr>
          <a:xfrm>
            <a:off x="3214678" y="1142984"/>
            <a:ext cx="2009012" cy="369332"/>
          </a:xfrm>
          <a:prstGeom prst="rect">
            <a:avLst/>
          </a:prstGeom>
        </p:spPr>
        <p:txBody>
          <a:bodyPr wrap="none">
            <a:spAutoFit/>
          </a:bodyPr>
          <a:lstStyle/>
          <a:p>
            <a:r>
              <a:rPr lang="it-IT" b="1" dirty="0" smtClean="0">
                <a:solidFill>
                  <a:srgbClr val="CC0000"/>
                </a:solidFill>
                <a:latin typeface="Franklin Gothic Heavy" panose="020B0903020102020204" pitchFamily="34" charset="0"/>
              </a:rPr>
              <a:t>RISULTATI ATTESI</a:t>
            </a:r>
          </a:p>
        </p:txBody>
      </p:sp>
    </p:spTree>
    <p:extLst>
      <p:ext uri="{BB962C8B-B14F-4D97-AF65-F5344CB8AC3E}">
        <p14:creationId xmlns="" xmlns:p14="http://schemas.microsoft.com/office/powerpoint/2010/main" val="2456881044"/>
      </p:ext>
    </p:extLst>
  </p:cSld>
  <p:clrMapOvr>
    <a:masterClrMapping/>
  </p:clrMapOvr>
  <mc:AlternateContent xmlns:mc="http://schemas.openxmlformats.org/markup-compatibility/2006">
    <mc:Choice xmlns="" xmlns:p14="http://schemas.microsoft.com/office/powerpoint/2010/main" Requires="p14">
      <p:transition spd="slow" p14:dur="3400" advClick="0" advTm="6000">
        <p14:reveal/>
      </p:transition>
    </mc:Choice>
    <mc:Fallback>
      <p:transition spd="slow" advClick="0" advTm="6000">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ttangolo 2"/>
          <p:cNvSpPr/>
          <p:nvPr/>
        </p:nvSpPr>
        <p:spPr>
          <a:xfrm>
            <a:off x="0" y="6309320"/>
            <a:ext cx="9144000" cy="548679"/>
          </a:xfrm>
          <a:prstGeom prst="rect">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1200" b="1" dirty="0">
                <a:latin typeface="Century Gothic" panose="020B0502020202020204" pitchFamily="34" charset="0"/>
              </a:rPr>
              <a:t>INCONTRO ANNUALE “GIORNATA MONDIALE DEL CUORE” - ROMA, 29 SETTEMBRE 2017</a:t>
            </a:r>
            <a:endParaRPr lang="it-IT" sz="1200" dirty="0">
              <a:latin typeface="Century Gothic" panose="020B0502020202020204" pitchFamily="34" charset="0"/>
            </a:endParaRPr>
          </a:p>
          <a:p>
            <a:pPr algn="ctr"/>
            <a:r>
              <a:rPr lang="it-IT" sz="1200" b="1" dirty="0">
                <a:latin typeface="Century Gothic" panose="020B0502020202020204" pitchFamily="34" charset="0"/>
              </a:rPr>
              <a:t>REGIONE LAZIO - PIAZZA ODERICO DA PORDENONE, 15 - SALA TIRRENO</a:t>
            </a:r>
          </a:p>
          <a:p>
            <a:pPr algn="ctr"/>
            <a:r>
              <a:rPr lang="it-IT" sz="1200" b="1" dirty="0">
                <a:solidFill>
                  <a:prstClr val="white"/>
                </a:solidFill>
                <a:latin typeface="Century Gothic" panose="020B0502020202020204" pitchFamily="34" charset="0"/>
              </a:rPr>
              <a:t>www.associazioneaisc.org  					segreteria@associazioneaisc.org</a:t>
            </a:r>
            <a:endParaRPr lang="it-IT" sz="1200" b="1" dirty="0">
              <a:latin typeface="Century Gothic" panose="020B0502020202020204" pitchFamily="34" charset="0"/>
            </a:endParaRPr>
          </a:p>
        </p:txBody>
      </p:sp>
      <p:sp>
        <p:nvSpPr>
          <p:cNvPr id="116" name="CasellaDiTesto 115"/>
          <p:cNvSpPr txBox="1"/>
          <p:nvPr/>
        </p:nvSpPr>
        <p:spPr>
          <a:xfrm>
            <a:off x="683568" y="3032177"/>
            <a:ext cx="2234907" cy="369332"/>
          </a:xfrm>
          <a:prstGeom prst="rect">
            <a:avLst/>
          </a:prstGeom>
          <a:noFill/>
        </p:spPr>
        <p:txBody>
          <a:bodyPr wrap="none" rtlCol="0">
            <a:spAutoFit/>
          </a:bodyPr>
          <a:lstStyle/>
          <a:p>
            <a:r>
              <a:rPr lang="it-IT" b="1" dirty="0">
                <a:solidFill>
                  <a:schemeClr val="bg1"/>
                </a:solidFill>
                <a:latin typeface="Century Gothic" panose="020B0502020202020204" pitchFamily="34" charset="0"/>
              </a:rPr>
              <a:t>Una testimonianza</a:t>
            </a:r>
            <a:endParaRPr lang="it-IT" dirty="0">
              <a:solidFill>
                <a:schemeClr val="bg1"/>
              </a:solidFill>
            </a:endParaRPr>
          </a:p>
        </p:txBody>
      </p:sp>
      <p:pic>
        <p:nvPicPr>
          <p:cNvPr id="1026" name="Picture 2" descr="Senza titolo">
            <a:extLst>
              <a:ext uri="{FF2B5EF4-FFF2-40B4-BE49-F238E27FC236}">
                <a16:creationId xmlns="" xmlns:a16="http://schemas.microsoft.com/office/drawing/2014/main" id="{B3899BFB-AB08-41CC-A790-E83A54B8AC12}"/>
              </a:ext>
            </a:extLst>
          </p:cNvPr>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539552" y="110137"/>
            <a:ext cx="8022282" cy="92837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8" name="CasellaDiTesto 7"/>
          <p:cNvSpPr txBox="1"/>
          <p:nvPr/>
        </p:nvSpPr>
        <p:spPr>
          <a:xfrm>
            <a:off x="285720" y="1142984"/>
            <a:ext cx="8640762" cy="2769989"/>
          </a:xfrm>
          <a:prstGeom prst="rect">
            <a:avLst/>
          </a:prstGeom>
          <a:noFill/>
        </p:spPr>
        <p:txBody>
          <a:bodyPr>
            <a:spAutoFit/>
          </a:bodyPr>
          <a:lstStyle/>
          <a:p>
            <a:pPr algn="ctr" fontAlgn="auto">
              <a:spcBef>
                <a:spcPts val="0"/>
              </a:spcBef>
              <a:spcAft>
                <a:spcPts val="0"/>
              </a:spcAft>
              <a:defRPr/>
            </a:pPr>
            <a:endParaRPr lang="it-IT" sz="2400" b="1" i="1" dirty="0" smtClean="0">
              <a:solidFill>
                <a:srgbClr val="FF0000"/>
              </a:solidFill>
            </a:endParaRPr>
          </a:p>
          <a:p>
            <a:pPr algn="ctr" fontAlgn="auto">
              <a:spcBef>
                <a:spcPts val="0"/>
              </a:spcBef>
              <a:spcAft>
                <a:spcPts val="0"/>
              </a:spcAft>
              <a:defRPr/>
            </a:pPr>
            <a:endParaRPr lang="it-IT" sz="2400" b="1" i="1" dirty="0">
              <a:solidFill>
                <a:srgbClr val="FF0000"/>
              </a:solidFill>
            </a:endParaRPr>
          </a:p>
          <a:p>
            <a:pPr algn="ctr" fontAlgn="auto">
              <a:spcBef>
                <a:spcPts val="0"/>
              </a:spcBef>
              <a:spcAft>
                <a:spcPts val="0"/>
              </a:spcAft>
              <a:defRPr/>
            </a:pPr>
            <a:endParaRPr lang="it-IT" sz="2400" b="1" i="1" dirty="0">
              <a:solidFill>
                <a:srgbClr val="FF0000"/>
              </a:solidFill>
              <a:latin typeface="+mn-lt"/>
              <a:cs typeface="+mn-cs"/>
            </a:endParaRPr>
          </a:p>
          <a:p>
            <a:pPr algn="ctr" fontAlgn="auto">
              <a:spcBef>
                <a:spcPts val="0"/>
              </a:spcBef>
              <a:spcAft>
                <a:spcPts val="0"/>
              </a:spcAft>
              <a:defRPr/>
            </a:pPr>
            <a:endParaRPr lang="it-IT" sz="2400" b="1" dirty="0">
              <a:solidFill>
                <a:schemeClr val="accent1">
                  <a:lumMod val="50000"/>
                </a:schemeClr>
              </a:solidFill>
              <a:latin typeface="+mn-lt"/>
              <a:cs typeface="+mn-cs"/>
            </a:endParaRPr>
          </a:p>
          <a:p>
            <a:pPr algn="ctr" fontAlgn="auto">
              <a:spcBef>
                <a:spcPts val="0"/>
              </a:spcBef>
              <a:spcAft>
                <a:spcPts val="0"/>
              </a:spcAft>
              <a:defRPr/>
            </a:pPr>
            <a:endParaRPr lang="it-IT" dirty="0">
              <a:solidFill>
                <a:schemeClr val="accent1">
                  <a:lumMod val="75000"/>
                </a:schemeClr>
              </a:solidFill>
              <a:latin typeface="+mn-lt"/>
              <a:cs typeface="+mn-cs"/>
            </a:endParaRPr>
          </a:p>
          <a:p>
            <a:pPr algn="ctr" fontAlgn="auto">
              <a:spcBef>
                <a:spcPts val="0"/>
              </a:spcBef>
              <a:spcAft>
                <a:spcPts val="0"/>
              </a:spcAft>
              <a:defRPr/>
            </a:pPr>
            <a:endParaRPr lang="it-IT" sz="2000" dirty="0">
              <a:solidFill>
                <a:schemeClr val="accent1">
                  <a:lumMod val="75000"/>
                </a:schemeClr>
              </a:solidFill>
              <a:latin typeface="+mn-lt"/>
              <a:cs typeface="+mn-cs"/>
            </a:endParaRPr>
          </a:p>
          <a:p>
            <a:pPr algn="ctr" fontAlgn="auto">
              <a:spcBef>
                <a:spcPts val="0"/>
              </a:spcBef>
              <a:spcAft>
                <a:spcPts val="0"/>
              </a:spcAft>
              <a:defRPr/>
            </a:pPr>
            <a:endParaRPr lang="it-IT" sz="2000" dirty="0">
              <a:solidFill>
                <a:schemeClr val="accent1">
                  <a:lumMod val="75000"/>
                </a:schemeClr>
              </a:solidFill>
              <a:latin typeface="+mn-lt"/>
              <a:cs typeface="+mn-cs"/>
            </a:endParaRPr>
          </a:p>
          <a:p>
            <a:pPr algn="r" fontAlgn="auto">
              <a:spcBef>
                <a:spcPts val="0"/>
              </a:spcBef>
              <a:spcAft>
                <a:spcPts val="0"/>
              </a:spcAft>
              <a:defRPr/>
            </a:pPr>
            <a:endParaRPr lang="it-IT" sz="2000" i="1" dirty="0">
              <a:solidFill>
                <a:schemeClr val="accent1">
                  <a:lumMod val="75000"/>
                </a:schemeClr>
              </a:solidFill>
              <a:latin typeface="+mn-lt"/>
              <a:cs typeface="+mn-cs"/>
            </a:endParaRPr>
          </a:p>
        </p:txBody>
      </p:sp>
      <p:sp>
        <p:nvSpPr>
          <p:cNvPr id="7" name="CasellaDiTesto 6"/>
          <p:cNvSpPr txBox="1"/>
          <p:nvPr/>
        </p:nvSpPr>
        <p:spPr>
          <a:xfrm>
            <a:off x="428596" y="1814444"/>
            <a:ext cx="6578992" cy="400110"/>
          </a:xfrm>
          <a:prstGeom prst="rect">
            <a:avLst/>
          </a:prstGeom>
          <a:noFill/>
        </p:spPr>
        <p:txBody>
          <a:bodyPr wrap="square" rtlCol="0">
            <a:spAutoFit/>
          </a:bodyPr>
          <a:lstStyle/>
          <a:p>
            <a:pPr algn="just"/>
            <a:r>
              <a:rPr lang="it-IT" sz="2000" b="1" dirty="0" smtClean="0">
                <a:solidFill>
                  <a:srgbClr val="CC0000"/>
                </a:solidFill>
                <a:latin typeface="Franklin Gothic Heavy" panose="020B0903020102020204" pitchFamily="34" charset="0"/>
              </a:rPr>
              <a:t>L’Italia non è un Paese per giovani </a:t>
            </a:r>
            <a:endParaRPr lang="it-IT" sz="2000" b="1" dirty="0">
              <a:solidFill>
                <a:srgbClr val="CC0000"/>
              </a:solidFill>
              <a:latin typeface="Franklin Gothic Heavy" panose="020B0903020102020204" pitchFamily="34" charset="0"/>
            </a:endParaRPr>
          </a:p>
        </p:txBody>
      </p:sp>
      <p:sp>
        <p:nvSpPr>
          <p:cNvPr id="10" name="CasellaDiTesto 9"/>
          <p:cNvSpPr txBox="1"/>
          <p:nvPr/>
        </p:nvSpPr>
        <p:spPr>
          <a:xfrm>
            <a:off x="395536" y="2500868"/>
            <a:ext cx="8518418" cy="3785652"/>
          </a:xfrm>
          <a:prstGeom prst="rect">
            <a:avLst/>
          </a:prstGeom>
          <a:noFill/>
        </p:spPr>
        <p:txBody>
          <a:bodyPr wrap="square" rtlCol="0">
            <a:spAutoFit/>
          </a:bodyPr>
          <a:lstStyle/>
          <a:p>
            <a:r>
              <a:rPr lang="it-IT" sz="2000" dirty="0">
                <a:solidFill>
                  <a:srgbClr val="002060"/>
                </a:solidFill>
              </a:rPr>
              <a:t>La </a:t>
            </a:r>
            <a:r>
              <a:rPr lang="it-IT" sz="2000" b="1" dirty="0">
                <a:solidFill>
                  <a:srgbClr val="0070C0"/>
                </a:solidFill>
              </a:rPr>
              <a:t>popolazione residente </a:t>
            </a:r>
            <a:r>
              <a:rPr lang="it-IT" sz="2000" dirty="0">
                <a:solidFill>
                  <a:srgbClr val="002060"/>
                </a:solidFill>
              </a:rPr>
              <a:t>diminuisce</a:t>
            </a:r>
          </a:p>
          <a:p>
            <a:endParaRPr lang="it-IT" sz="2000" b="1" dirty="0">
              <a:solidFill>
                <a:srgbClr val="0070C0"/>
              </a:solidFill>
            </a:endParaRPr>
          </a:p>
          <a:p>
            <a:r>
              <a:rPr lang="it-IT" sz="2000" dirty="0" smtClean="0">
                <a:solidFill>
                  <a:srgbClr val="002060"/>
                </a:solidFill>
              </a:rPr>
              <a:t>Il </a:t>
            </a:r>
            <a:r>
              <a:rPr lang="it-IT" sz="2000" b="1" dirty="0">
                <a:solidFill>
                  <a:srgbClr val="0070C0"/>
                </a:solidFill>
              </a:rPr>
              <a:t>tasso di mortalità </a:t>
            </a:r>
            <a:r>
              <a:rPr lang="it-IT" sz="2000" dirty="0" smtClean="0">
                <a:solidFill>
                  <a:srgbClr val="002060"/>
                </a:solidFill>
              </a:rPr>
              <a:t>ha raggiunto il picco massimo dal dopoguerra</a:t>
            </a:r>
          </a:p>
          <a:p>
            <a:endParaRPr lang="it-IT" sz="2000" dirty="0">
              <a:solidFill>
                <a:srgbClr val="002060"/>
              </a:solidFill>
            </a:endParaRPr>
          </a:p>
          <a:p>
            <a:r>
              <a:rPr lang="it-IT" sz="2000" dirty="0" smtClean="0">
                <a:solidFill>
                  <a:srgbClr val="002060"/>
                </a:solidFill>
              </a:rPr>
              <a:t>Abbiamo raggiunto il </a:t>
            </a:r>
            <a:r>
              <a:rPr lang="it-IT" sz="2000" b="1" dirty="0">
                <a:solidFill>
                  <a:srgbClr val="0070C0"/>
                </a:solidFill>
              </a:rPr>
              <a:t>minimo storico delle nascite</a:t>
            </a:r>
          </a:p>
          <a:p>
            <a:endParaRPr lang="it-IT" sz="2000" dirty="0">
              <a:solidFill>
                <a:srgbClr val="002060"/>
              </a:solidFill>
            </a:endParaRPr>
          </a:p>
          <a:p>
            <a:r>
              <a:rPr lang="it-IT" sz="2000" dirty="0" smtClean="0">
                <a:solidFill>
                  <a:srgbClr val="002060"/>
                </a:solidFill>
              </a:rPr>
              <a:t>Siamo </a:t>
            </a:r>
            <a:r>
              <a:rPr lang="it-IT" sz="2000" b="1" dirty="0">
                <a:solidFill>
                  <a:srgbClr val="0070C0"/>
                </a:solidFill>
              </a:rPr>
              <a:t>il quarto paese al mondo per anzianità </a:t>
            </a:r>
            <a:r>
              <a:rPr lang="it-IT" sz="2000" dirty="0" smtClean="0">
                <a:solidFill>
                  <a:srgbClr val="002060"/>
                </a:solidFill>
              </a:rPr>
              <a:t>con un età media di 45,9 anni</a:t>
            </a:r>
          </a:p>
          <a:p>
            <a:endParaRPr lang="it-IT" sz="2000" dirty="0">
              <a:solidFill>
                <a:srgbClr val="002060"/>
              </a:solidFill>
            </a:endParaRPr>
          </a:p>
          <a:p>
            <a:r>
              <a:rPr lang="it-IT" sz="2000" b="1" dirty="0">
                <a:solidFill>
                  <a:srgbClr val="0070C0"/>
                </a:solidFill>
              </a:rPr>
              <a:t>L’età media dei lavoratori </a:t>
            </a:r>
            <a:r>
              <a:rPr lang="it-IT" sz="2000" dirty="0" smtClean="0">
                <a:solidFill>
                  <a:srgbClr val="002060"/>
                </a:solidFill>
              </a:rPr>
              <a:t>è aumentata costantemente negli anni (43,6)</a:t>
            </a:r>
          </a:p>
          <a:p>
            <a:endParaRPr lang="it-IT" sz="2000" dirty="0">
              <a:solidFill>
                <a:srgbClr val="002060"/>
              </a:solidFill>
            </a:endParaRPr>
          </a:p>
          <a:p>
            <a:r>
              <a:rPr lang="it-IT" sz="2000" b="1" dirty="0">
                <a:solidFill>
                  <a:srgbClr val="0070C0"/>
                </a:solidFill>
              </a:rPr>
              <a:t>L’indice di dipendenza </a:t>
            </a:r>
            <a:r>
              <a:rPr lang="it-IT" sz="2000" b="1" dirty="0" smtClean="0">
                <a:solidFill>
                  <a:srgbClr val="0070C0"/>
                </a:solidFill>
              </a:rPr>
              <a:t>strutturale</a:t>
            </a:r>
            <a:r>
              <a:rPr lang="it-IT" sz="2000" dirty="0" smtClean="0">
                <a:solidFill>
                  <a:srgbClr val="002060"/>
                </a:solidFill>
              </a:rPr>
              <a:t> nel 2016 è 55,5</a:t>
            </a:r>
          </a:p>
          <a:p>
            <a:endParaRPr lang="it-IT" sz="2000" dirty="0" smtClean="0">
              <a:solidFill>
                <a:srgbClr val="002060"/>
              </a:solidFill>
            </a:endParaRPr>
          </a:p>
        </p:txBody>
      </p:sp>
      <p:pic>
        <p:nvPicPr>
          <p:cNvPr id="11" name="Picture 2"/>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5715008" y="1071546"/>
            <a:ext cx="2351124" cy="1857388"/>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Tree>
    <p:extLst>
      <p:ext uri="{BB962C8B-B14F-4D97-AF65-F5344CB8AC3E}">
        <p14:creationId xmlns="" xmlns:p14="http://schemas.microsoft.com/office/powerpoint/2010/main" val="2456881044"/>
      </p:ext>
    </p:extLst>
  </p:cSld>
  <p:clrMapOvr>
    <a:masterClrMapping/>
  </p:clrMapOvr>
  <mc:AlternateContent xmlns:mc="http://schemas.openxmlformats.org/markup-compatibility/2006">
    <mc:Choice xmlns="" xmlns:p14="http://schemas.microsoft.com/office/powerpoint/2010/main" Requires="p14">
      <p:transition spd="slow" p14:dur="3400" advClick="0" advTm="6000">
        <p14:reveal/>
      </p:transition>
    </mc:Choice>
    <mc:Fallback>
      <p:transition spd="slow" advClick="0" advTm="6000">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ttangolo 2"/>
          <p:cNvSpPr/>
          <p:nvPr/>
        </p:nvSpPr>
        <p:spPr>
          <a:xfrm>
            <a:off x="0" y="6309320"/>
            <a:ext cx="9144000" cy="548679"/>
          </a:xfrm>
          <a:prstGeom prst="rect">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1200" b="1" dirty="0">
                <a:latin typeface="Century Gothic" panose="020B0502020202020204" pitchFamily="34" charset="0"/>
              </a:rPr>
              <a:t>INCONTRO ANNUALE “GIORNATA MONDIALE DEL CUORE” - ROMA, 29 SETTEMBRE 2017</a:t>
            </a:r>
            <a:endParaRPr lang="it-IT" sz="1200" dirty="0">
              <a:latin typeface="Century Gothic" panose="020B0502020202020204" pitchFamily="34" charset="0"/>
            </a:endParaRPr>
          </a:p>
          <a:p>
            <a:pPr algn="ctr"/>
            <a:r>
              <a:rPr lang="it-IT" sz="1200" b="1" dirty="0">
                <a:latin typeface="Century Gothic" panose="020B0502020202020204" pitchFamily="34" charset="0"/>
              </a:rPr>
              <a:t>REGIONE LAZIO - PIAZZA ODERICO DA PORDENONE, 15 - SALA TIRRENO</a:t>
            </a:r>
          </a:p>
          <a:p>
            <a:pPr algn="ctr"/>
            <a:r>
              <a:rPr lang="it-IT" sz="1200" b="1" dirty="0">
                <a:solidFill>
                  <a:prstClr val="white"/>
                </a:solidFill>
                <a:latin typeface="Century Gothic" panose="020B0502020202020204" pitchFamily="34" charset="0"/>
              </a:rPr>
              <a:t>www.associazioneaisc.org  					segreteria@associazioneaisc.org</a:t>
            </a:r>
            <a:endParaRPr lang="it-IT" sz="1200" b="1" dirty="0">
              <a:latin typeface="Century Gothic" panose="020B0502020202020204" pitchFamily="34" charset="0"/>
            </a:endParaRPr>
          </a:p>
        </p:txBody>
      </p:sp>
      <p:sp>
        <p:nvSpPr>
          <p:cNvPr id="116" name="CasellaDiTesto 115"/>
          <p:cNvSpPr txBox="1"/>
          <p:nvPr/>
        </p:nvSpPr>
        <p:spPr>
          <a:xfrm>
            <a:off x="683568" y="3032177"/>
            <a:ext cx="2234907" cy="369332"/>
          </a:xfrm>
          <a:prstGeom prst="rect">
            <a:avLst/>
          </a:prstGeom>
          <a:noFill/>
        </p:spPr>
        <p:txBody>
          <a:bodyPr wrap="none" rtlCol="0">
            <a:spAutoFit/>
          </a:bodyPr>
          <a:lstStyle/>
          <a:p>
            <a:r>
              <a:rPr lang="it-IT" b="1" dirty="0">
                <a:solidFill>
                  <a:schemeClr val="bg1"/>
                </a:solidFill>
                <a:latin typeface="Century Gothic" panose="020B0502020202020204" pitchFamily="34" charset="0"/>
              </a:rPr>
              <a:t>Una testimonianza</a:t>
            </a:r>
            <a:endParaRPr lang="it-IT" dirty="0">
              <a:solidFill>
                <a:schemeClr val="bg1"/>
              </a:solidFill>
            </a:endParaRPr>
          </a:p>
        </p:txBody>
      </p:sp>
      <p:pic>
        <p:nvPicPr>
          <p:cNvPr id="1026" name="Picture 2" descr="Senza titolo">
            <a:extLst>
              <a:ext uri="{FF2B5EF4-FFF2-40B4-BE49-F238E27FC236}">
                <a16:creationId xmlns="" xmlns:a16="http://schemas.microsoft.com/office/drawing/2014/main" id="{B3899BFB-AB08-41CC-A790-E83A54B8AC12}"/>
              </a:ext>
            </a:extLst>
          </p:cNvPr>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539552" y="110137"/>
            <a:ext cx="8022282" cy="92837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8" name="CasellaDiTesto 7"/>
          <p:cNvSpPr txBox="1"/>
          <p:nvPr/>
        </p:nvSpPr>
        <p:spPr>
          <a:xfrm>
            <a:off x="285720" y="1142984"/>
            <a:ext cx="8640762" cy="2769989"/>
          </a:xfrm>
          <a:prstGeom prst="rect">
            <a:avLst/>
          </a:prstGeom>
          <a:noFill/>
        </p:spPr>
        <p:txBody>
          <a:bodyPr>
            <a:spAutoFit/>
          </a:bodyPr>
          <a:lstStyle/>
          <a:p>
            <a:pPr algn="ctr" fontAlgn="auto">
              <a:spcBef>
                <a:spcPts val="0"/>
              </a:spcBef>
              <a:spcAft>
                <a:spcPts val="0"/>
              </a:spcAft>
              <a:defRPr/>
            </a:pPr>
            <a:endParaRPr lang="it-IT" sz="2400" b="1" i="1" dirty="0" smtClean="0">
              <a:solidFill>
                <a:srgbClr val="FF0000"/>
              </a:solidFill>
            </a:endParaRPr>
          </a:p>
          <a:p>
            <a:pPr algn="ctr" fontAlgn="auto">
              <a:spcBef>
                <a:spcPts val="0"/>
              </a:spcBef>
              <a:spcAft>
                <a:spcPts val="0"/>
              </a:spcAft>
              <a:defRPr/>
            </a:pPr>
            <a:endParaRPr lang="it-IT" sz="2400" b="1" i="1" dirty="0">
              <a:solidFill>
                <a:srgbClr val="FF0000"/>
              </a:solidFill>
            </a:endParaRPr>
          </a:p>
          <a:p>
            <a:pPr algn="ctr" fontAlgn="auto">
              <a:spcBef>
                <a:spcPts val="0"/>
              </a:spcBef>
              <a:spcAft>
                <a:spcPts val="0"/>
              </a:spcAft>
              <a:defRPr/>
            </a:pPr>
            <a:endParaRPr lang="it-IT" sz="2400" b="1" i="1" dirty="0">
              <a:solidFill>
                <a:srgbClr val="FF0000"/>
              </a:solidFill>
              <a:latin typeface="+mn-lt"/>
              <a:cs typeface="+mn-cs"/>
            </a:endParaRPr>
          </a:p>
          <a:p>
            <a:pPr algn="ctr" fontAlgn="auto">
              <a:spcBef>
                <a:spcPts val="0"/>
              </a:spcBef>
              <a:spcAft>
                <a:spcPts val="0"/>
              </a:spcAft>
              <a:defRPr/>
            </a:pPr>
            <a:endParaRPr lang="it-IT" sz="2400" b="1" dirty="0">
              <a:solidFill>
                <a:schemeClr val="accent1">
                  <a:lumMod val="50000"/>
                </a:schemeClr>
              </a:solidFill>
              <a:latin typeface="+mn-lt"/>
              <a:cs typeface="+mn-cs"/>
            </a:endParaRPr>
          </a:p>
          <a:p>
            <a:pPr algn="ctr" fontAlgn="auto">
              <a:spcBef>
                <a:spcPts val="0"/>
              </a:spcBef>
              <a:spcAft>
                <a:spcPts val="0"/>
              </a:spcAft>
              <a:defRPr/>
            </a:pPr>
            <a:endParaRPr lang="it-IT" dirty="0">
              <a:solidFill>
                <a:schemeClr val="accent1">
                  <a:lumMod val="75000"/>
                </a:schemeClr>
              </a:solidFill>
              <a:latin typeface="+mn-lt"/>
              <a:cs typeface="+mn-cs"/>
            </a:endParaRPr>
          </a:p>
          <a:p>
            <a:pPr algn="ctr" fontAlgn="auto">
              <a:spcBef>
                <a:spcPts val="0"/>
              </a:spcBef>
              <a:spcAft>
                <a:spcPts val="0"/>
              </a:spcAft>
              <a:defRPr/>
            </a:pPr>
            <a:endParaRPr lang="it-IT" sz="2000" dirty="0">
              <a:solidFill>
                <a:schemeClr val="accent1">
                  <a:lumMod val="75000"/>
                </a:schemeClr>
              </a:solidFill>
              <a:latin typeface="+mn-lt"/>
              <a:cs typeface="+mn-cs"/>
            </a:endParaRPr>
          </a:p>
          <a:p>
            <a:pPr algn="ctr" fontAlgn="auto">
              <a:spcBef>
                <a:spcPts val="0"/>
              </a:spcBef>
              <a:spcAft>
                <a:spcPts val="0"/>
              </a:spcAft>
              <a:defRPr/>
            </a:pPr>
            <a:endParaRPr lang="it-IT" sz="2000" dirty="0">
              <a:solidFill>
                <a:schemeClr val="accent1">
                  <a:lumMod val="75000"/>
                </a:schemeClr>
              </a:solidFill>
              <a:latin typeface="+mn-lt"/>
              <a:cs typeface="+mn-cs"/>
            </a:endParaRPr>
          </a:p>
          <a:p>
            <a:pPr algn="r" fontAlgn="auto">
              <a:spcBef>
                <a:spcPts val="0"/>
              </a:spcBef>
              <a:spcAft>
                <a:spcPts val="0"/>
              </a:spcAft>
              <a:defRPr/>
            </a:pPr>
            <a:endParaRPr lang="it-IT" sz="2000" i="1" dirty="0">
              <a:solidFill>
                <a:schemeClr val="accent1">
                  <a:lumMod val="75000"/>
                </a:schemeClr>
              </a:solidFill>
              <a:latin typeface="+mn-lt"/>
              <a:cs typeface="+mn-cs"/>
            </a:endParaRPr>
          </a:p>
        </p:txBody>
      </p:sp>
      <p:pic>
        <p:nvPicPr>
          <p:cNvPr id="9" name="Picture 2" descr="http://www.giuseppeberretta.it/newsletter/grazie.png"/>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2866628" y="1412776"/>
            <a:ext cx="2857500" cy="15525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0" name="CasellaDiTesto 9"/>
          <p:cNvSpPr txBox="1">
            <a:spLocks noChangeArrowheads="1"/>
          </p:cNvSpPr>
          <p:nvPr/>
        </p:nvSpPr>
        <p:spPr bwMode="auto">
          <a:xfrm>
            <a:off x="2866628" y="3284984"/>
            <a:ext cx="2580878" cy="16004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algn="ctr">
              <a:spcBef>
                <a:spcPct val="0"/>
              </a:spcBef>
              <a:buFontTx/>
              <a:buNone/>
            </a:pPr>
            <a:r>
              <a:rPr lang="it-IT" altLang="it-IT" sz="1200" dirty="0" smtClean="0">
                <a:latin typeface="NewsGoth BT" pitchFamily="34" charset="0"/>
                <a:ea typeface="MS PGothic" pitchFamily="34" charset="-128"/>
                <a:cs typeface="Times New Roman" pitchFamily="18" charset="0"/>
              </a:rPr>
              <a:t>  </a:t>
            </a:r>
            <a:r>
              <a:rPr lang="it-IT" altLang="it-IT" sz="1400" b="1" dirty="0" smtClean="0">
                <a:solidFill>
                  <a:schemeClr val="tx2"/>
                </a:solidFill>
                <a:latin typeface="NewsGoth BT" pitchFamily="34" charset="0"/>
                <a:ea typeface="MS PGothic" pitchFamily="34" charset="-128"/>
                <a:cs typeface="Times New Roman" pitchFamily="18" charset="0"/>
              </a:rPr>
              <a:t>Maria </a:t>
            </a:r>
            <a:r>
              <a:rPr lang="it-IT" altLang="it-IT" sz="1400" b="1" dirty="0">
                <a:solidFill>
                  <a:schemeClr val="tx2"/>
                </a:solidFill>
                <a:latin typeface="NewsGoth BT" pitchFamily="34" charset="0"/>
                <a:ea typeface="MS PGothic" pitchFamily="34" charset="-128"/>
                <a:cs typeface="Times New Roman" pitchFamily="18" charset="0"/>
              </a:rPr>
              <a:t>Teresa </a:t>
            </a:r>
            <a:r>
              <a:rPr lang="it-IT" altLang="it-IT" sz="1400" b="1" dirty="0" err="1">
                <a:solidFill>
                  <a:schemeClr val="tx2"/>
                </a:solidFill>
                <a:latin typeface="NewsGoth BT" pitchFamily="34" charset="0"/>
                <a:ea typeface="MS PGothic" pitchFamily="34" charset="-128"/>
                <a:cs typeface="Times New Roman" pitchFamily="18" charset="0"/>
              </a:rPr>
              <a:t>Bressi</a:t>
            </a:r>
            <a:r>
              <a:rPr lang="it-IT" altLang="it-IT" sz="1400" b="1" dirty="0">
                <a:solidFill>
                  <a:schemeClr val="tx2"/>
                </a:solidFill>
                <a:latin typeface="NewsGoth BT" pitchFamily="34" charset="0"/>
                <a:ea typeface="MS PGothic" pitchFamily="34" charset="-128"/>
                <a:cs typeface="Times New Roman" pitchFamily="18" charset="0"/>
              </a:rPr>
              <a:t> 	 	</a:t>
            </a:r>
            <a:endParaRPr lang="it-IT" altLang="it-IT" sz="1400" b="1" dirty="0" smtClean="0">
              <a:solidFill>
                <a:schemeClr val="tx2"/>
              </a:solidFill>
              <a:latin typeface="NewsGoth BT" pitchFamily="34" charset="0"/>
              <a:ea typeface="MS PGothic" pitchFamily="34" charset="-128"/>
              <a:cs typeface="Times New Roman" pitchFamily="18" charset="0"/>
            </a:endParaRPr>
          </a:p>
          <a:p>
            <a:pPr algn="ctr">
              <a:spcBef>
                <a:spcPct val="0"/>
              </a:spcBef>
              <a:buFontTx/>
              <a:buNone/>
            </a:pPr>
            <a:endParaRPr lang="it-IT" altLang="it-IT" sz="1400" b="1" dirty="0" smtClean="0">
              <a:solidFill>
                <a:schemeClr val="tx2"/>
              </a:solidFill>
              <a:latin typeface="NewsGoth BT" pitchFamily="34" charset="0"/>
              <a:ea typeface="MS PGothic" pitchFamily="34" charset="-128"/>
              <a:cs typeface="Times New Roman" pitchFamily="18" charset="0"/>
              <a:hlinkClick r:id=""/>
            </a:endParaRPr>
          </a:p>
          <a:p>
            <a:pPr algn="ctr">
              <a:spcBef>
                <a:spcPct val="0"/>
              </a:spcBef>
              <a:buFontTx/>
              <a:buNone/>
            </a:pPr>
            <a:r>
              <a:rPr lang="it-IT" altLang="it-IT" sz="1400" b="1" dirty="0" smtClean="0">
                <a:solidFill>
                  <a:schemeClr val="tx2"/>
                </a:solidFill>
                <a:latin typeface="NewsGoth BT" pitchFamily="34" charset="0"/>
                <a:ea typeface="MS PGothic" pitchFamily="34" charset="-128"/>
                <a:cs typeface="Times New Roman" pitchFamily="18" charset="0"/>
                <a:hlinkClick r:id=""/>
              </a:rPr>
              <a:t>www.cittadinanzattiva.it</a:t>
            </a:r>
            <a:r>
              <a:rPr lang="it-IT" altLang="it-IT" sz="1400" b="1" dirty="0">
                <a:solidFill>
                  <a:schemeClr val="tx2"/>
                </a:solidFill>
                <a:latin typeface="NewsGoth BT" pitchFamily="34" charset="0"/>
                <a:ea typeface="MS PGothic" pitchFamily="34" charset="-128"/>
                <a:cs typeface="Times New Roman" pitchFamily="18" charset="0"/>
              </a:rPr>
              <a:t>			</a:t>
            </a:r>
            <a:endParaRPr lang="it-IT" altLang="it-IT" sz="1400" b="1" dirty="0" smtClean="0">
              <a:solidFill>
                <a:schemeClr val="tx2"/>
              </a:solidFill>
              <a:latin typeface="NewsGoth BT" pitchFamily="34" charset="0"/>
              <a:ea typeface="MS PGothic" pitchFamily="34" charset="-128"/>
              <a:cs typeface="Times New Roman" pitchFamily="18" charset="0"/>
            </a:endParaRPr>
          </a:p>
          <a:p>
            <a:pPr algn="ctr">
              <a:spcBef>
                <a:spcPct val="0"/>
              </a:spcBef>
              <a:buFontTx/>
              <a:buNone/>
            </a:pPr>
            <a:r>
              <a:rPr lang="it-IT" altLang="it-IT" sz="1400" b="1" dirty="0" smtClean="0">
                <a:solidFill>
                  <a:schemeClr val="tx2"/>
                </a:solidFill>
                <a:latin typeface="NewsGoth BT" pitchFamily="34" charset="0"/>
                <a:ea typeface="MS PGothic" pitchFamily="34" charset="-128"/>
                <a:cs typeface="Times New Roman" pitchFamily="18" charset="0"/>
              </a:rPr>
              <a:t>mt.bressi@cittadinanzattiva.it</a:t>
            </a:r>
            <a:endParaRPr lang="it-IT" altLang="it-IT" sz="1400" b="1" dirty="0">
              <a:solidFill>
                <a:schemeClr val="tx2"/>
              </a:solidFill>
              <a:latin typeface="NewsGoth BT" pitchFamily="34" charset="0"/>
              <a:ea typeface="MS PGothic" pitchFamily="34" charset="-128"/>
              <a:cs typeface="Times New Roman" pitchFamily="18" charset="0"/>
            </a:endParaRPr>
          </a:p>
        </p:txBody>
      </p:sp>
    </p:spTree>
    <p:extLst>
      <p:ext uri="{BB962C8B-B14F-4D97-AF65-F5344CB8AC3E}">
        <p14:creationId xmlns="" xmlns:p14="http://schemas.microsoft.com/office/powerpoint/2010/main" val="2456881044"/>
      </p:ext>
    </p:extLst>
  </p:cSld>
  <p:clrMapOvr>
    <a:masterClrMapping/>
  </p:clrMapOvr>
  <mc:AlternateContent xmlns:mc="http://schemas.openxmlformats.org/markup-compatibility/2006">
    <mc:Choice xmlns="" xmlns:p14="http://schemas.microsoft.com/office/powerpoint/2010/main" Requires="p14">
      <p:transition spd="slow" p14:dur="3400" advClick="0" advTm="6000">
        <p14:reveal/>
      </p:transition>
    </mc:Choice>
    <mc:Fallback>
      <p:transition spd="slow" advClick="0" advTm="6000">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ttangolo 2"/>
          <p:cNvSpPr/>
          <p:nvPr/>
        </p:nvSpPr>
        <p:spPr>
          <a:xfrm>
            <a:off x="0" y="6309320"/>
            <a:ext cx="9144000" cy="548679"/>
          </a:xfrm>
          <a:prstGeom prst="rect">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1200" b="1" dirty="0">
                <a:latin typeface="Century Gothic" panose="020B0502020202020204" pitchFamily="34" charset="0"/>
              </a:rPr>
              <a:t>INCONTRO ANNUALE “GIORNATA MONDIALE DEL CUORE” - ROMA, 29 SETTEMBRE 2017</a:t>
            </a:r>
            <a:endParaRPr lang="it-IT" sz="1200" dirty="0">
              <a:latin typeface="Century Gothic" panose="020B0502020202020204" pitchFamily="34" charset="0"/>
            </a:endParaRPr>
          </a:p>
          <a:p>
            <a:pPr algn="ctr"/>
            <a:r>
              <a:rPr lang="it-IT" sz="1200" b="1" dirty="0">
                <a:latin typeface="Century Gothic" panose="020B0502020202020204" pitchFamily="34" charset="0"/>
              </a:rPr>
              <a:t>REGIONE LAZIO - PIAZZA ODERICO DA PORDENONE, 15 - SALA TIRRENO</a:t>
            </a:r>
          </a:p>
          <a:p>
            <a:pPr algn="ctr"/>
            <a:r>
              <a:rPr lang="it-IT" sz="1200" b="1" dirty="0">
                <a:solidFill>
                  <a:prstClr val="white"/>
                </a:solidFill>
                <a:latin typeface="Century Gothic" panose="020B0502020202020204" pitchFamily="34" charset="0"/>
              </a:rPr>
              <a:t>www.associazioneaisc.org  					segreteria@associazioneaisc.org</a:t>
            </a:r>
            <a:endParaRPr lang="it-IT" sz="1200" b="1" dirty="0">
              <a:latin typeface="Century Gothic" panose="020B0502020202020204" pitchFamily="34" charset="0"/>
            </a:endParaRPr>
          </a:p>
        </p:txBody>
      </p:sp>
      <p:sp>
        <p:nvSpPr>
          <p:cNvPr id="116" name="CasellaDiTesto 115"/>
          <p:cNvSpPr txBox="1"/>
          <p:nvPr/>
        </p:nvSpPr>
        <p:spPr>
          <a:xfrm>
            <a:off x="683568" y="3032177"/>
            <a:ext cx="2234907" cy="369332"/>
          </a:xfrm>
          <a:prstGeom prst="rect">
            <a:avLst/>
          </a:prstGeom>
          <a:noFill/>
        </p:spPr>
        <p:txBody>
          <a:bodyPr wrap="none" rtlCol="0">
            <a:spAutoFit/>
          </a:bodyPr>
          <a:lstStyle/>
          <a:p>
            <a:r>
              <a:rPr lang="it-IT" b="1" dirty="0">
                <a:solidFill>
                  <a:schemeClr val="bg1"/>
                </a:solidFill>
                <a:latin typeface="Century Gothic" panose="020B0502020202020204" pitchFamily="34" charset="0"/>
              </a:rPr>
              <a:t>Una testimonianza</a:t>
            </a:r>
            <a:endParaRPr lang="it-IT" dirty="0">
              <a:solidFill>
                <a:schemeClr val="bg1"/>
              </a:solidFill>
            </a:endParaRPr>
          </a:p>
        </p:txBody>
      </p:sp>
      <p:pic>
        <p:nvPicPr>
          <p:cNvPr id="1026" name="Picture 2" descr="Senza titolo">
            <a:extLst>
              <a:ext uri="{FF2B5EF4-FFF2-40B4-BE49-F238E27FC236}">
                <a16:creationId xmlns="" xmlns:a16="http://schemas.microsoft.com/office/drawing/2014/main" id="{B3899BFB-AB08-41CC-A790-E83A54B8AC12}"/>
              </a:ext>
            </a:extLst>
          </p:cNvPr>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539552" y="110137"/>
            <a:ext cx="8022282" cy="92837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8" name="CasellaDiTesto 7"/>
          <p:cNvSpPr txBox="1"/>
          <p:nvPr/>
        </p:nvSpPr>
        <p:spPr>
          <a:xfrm>
            <a:off x="285720" y="1142984"/>
            <a:ext cx="8640762" cy="2769989"/>
          </a:xfrm>
          <a:prstGeom prst="rect">
            <a:avLst/>
          </a:prstGeom>
          <a:noFill/>
        </p:spPr>
        <p:txBody>
          <a:bodyPr>
            <a:spAutoFit/>
          </a:bodyPr>
          <a:lstStyle/>
          <a:p>
            <a:pPr algn="ctr" fontAlgn="auto">
              <a:spcBef>
                <a:spcPts val="0"/>
              </a:spcBef>
              <a:spcAft>
                <a:spcPts val="0"/>
              </a:spcAft>
              <a:defRPr/>
            </a:pPr>
            <a:endParaRPr lang="it-IT" sz="2400" b="1" i="1" dirty="0" smtClean="0">
              <a:solidFill>
                <a:srgbClr val="FF0000"/>
              </a:solidFill>
            </a:endParaRPr>
          </a:p>
          <a:p>
            <a:pPr algn="ctr" fontAlgn="auto">
              <a:spcBef>
                <a:spcPts val="0"/>
              </a:spcBef>
              <a:spcAft>
                <a:spcPts val="0"/>
              </a:spcAft>
              <a:defRPr/>
            </a:pPr>
            <a:endParaRPr lang="it-IT" sz="2400" b="1" i="1" dirty="0">
              <a:solidFill>
                <a:srgbClr val="FF0000"/>
              </a:solidFill>
            </a:endParaRPr>
          </a:p>
          <a:p>
            <a:pPr algn="ctr" fontAlgn="auto">
              <a:spcBef>
                <a:spcPts val="0"/>
              </a:spcBef>
              <a:spcAft>
                <a:spcPts val="0"/>
              </a:spcAft>
              <a:defRPr/>
            </a:pPr>
            <a:endParaRPr lang="it-IT" sz="2400" b="1" i="1" dirty="0">
              <a:solidFill>
                <a:srgbClr val="FF0000"/>
              </a:solidFill>
              <a:latin typeface="+mn-lt"/>
              <a:cs typeface="+mn-cs"/>
            </a:endParaRPr>
          </a:p>
          <a:p>
            <a:pPr algn="ctr" fontAlgn="auto">
              <a:spcBef>
                <a:spcPts val="0"/>
              </a:spcBef>
              <a:spcAft>
                <a:spcPts val="0"/>
              </a:spcAft>
              <a:defRPr/>
            </a:pPr>
            <a:endParaRPr lang="it-IT" sz="2400" b="1" dirty="0">
              <a:solidFill>
                <a:schemeClr val="accent1">
                  <a:lumMod val="50000"/>
                </a:schemeClr>
              </a:solidFill>
              <a:latin typeface="+mn-lt"/>
              <a:cs typeface="+mn-cs"/>
            </a:endParaRPr>
          </a:p>
          <a:p>
            <a:pPr algn="ctr" fontAlgn="auto">
              <a:spcBef>
                <a:spcPts val="0"/>
              </a:spcBef>
              <a:spcAft>
                <a:spcPts val="0"/>
              </a:spcAft>
              <a:defRPr/>
            </a:pPr>
            <a:endParaRPr lang="it-IT" dirty="0">
              <a:solidFill>
                <a:schemeClr val="accent1">
                  <a:lumMod val="75000"/>
                </a:schemeClr>
              </a:solidFill>
              <a:latin typeface="+mn-lt"/>
              <a:cs typeface="+mn-cs"/>
            </a:endParaRPr>
          </a:p>
          <a:p>
            <a:pPr algn="ctr" fontAlgn="auto">
              <a:spcBef>
                <a:spcPts val="0"/>
              </a:spcBef>
              <a:spcAft>
                <a:spcPts val="0"/>
              </a:spcAft>
              <a:defRPr/>
            </a:pPr>
            <a:endParaRPr lang="it-IT" sz="2000" dirty="0">
              <a:solidFill>
                <a:schemeClr val="accent1">
                  <a:lumMod val="75000"/>
                </a:schemeClr>
              </a:solidFill>
              <a:latin typeface="+mn-lt"/>
              <a:cs typeface="+mn-cs"/>
            </a:endParaRPr>
          </a:p>
          <a:p>
            <a:pPr algn="ctr" fontAlgn="auto">
              <a:spcBef>
                <a:spcPts val="0"/>
              </a:spcBef>
              <a:spcAft>
                <a:spcPts val="0"/>
              </a:spcAft>
              <a:defRPr/>
            </a:pPr>
            <a:endParaRPr lang="it-IT" sz="2000" dirty="0">
              <a:solidFill>
                <a:schemeClr val="accent1">
                  <a:lumMod val="75000"/>
                </a:schemeClr>
              </a:solidFill>
              <a:latin typeface="+mn-lt"/>
              <a:cs typeface="+mn-cs"/>
            </a:endParaRPr>
          </a:p>
          <a:p>
            <a:pPr algn="r" fontAlgn="auto">
              <a:spcBef>
                <a:spcPts val="0"/>
              </a:spcBef>
              <a:spcAft>
                <a:spcPts val="0"/>
              </a:spcAft>
              <a:defRPr/>
            </a:pPr>
            <a:endParaRPr lang="it-IT" sz="2000" i="1" dirty="0">
              <a:solidFill>
                <a:schemeClr val="accent1">
                  <a:lumMod val="75000"/>
                </a:schemeClr>
              </a:solidFill>
              <a:latin typeface="+mn-lt"/>
              <a:cs typeface="+mn-cs"/>
            </a:endParaRPr>
          </a:p>
        </p:txBody>
      </p:sp>
      <p:sp>
        <p:nvSpPr>
          <p:cNvPr id="6" name="CasellaDiTesto 5"/>
          <p:cNvSpPr txBox="1"/>
          <p:nvPr/>
        </p:nvSpPr>
        <p:spPr>
          <a:xfrm>
            <a:off x="591589" y="1599563"/>
            <a:ext cx="8518418" cy="4401205"/>
          </a:xfrm>
          <a:prstGeom prst="rect">
            <a:avLst/>
          </a:prstGeom>
          <a:noFill/>
        </p:spPr>
        <p:txBody>
          <a:bodyPr wrap="square" rtlCol="0">
            <a:spAutoFit/>
          </a:bodyPr>
          <a:lstStyle/>
          <a:p>
            <a:r>
              <a:rPr lang="it-IT" sz="2000" b="1" dirty="0">
                <a:solidFill>
                  <a:srgbClr val="0070C0"/>
                </a:solidFill>
              </a:rPr>
              <a:t>Si attendono…</a:t>
            </a:r>
          </a:p>
          <a:p>
            <a:endParaRPr lang="it-IT" sz="2000" dirty="0">
              <a:solidFill>
                <a:srgbClr val="002060"/>
              </a:solidFill>
            </a:endParaRPr>
          </a:p>
          <a:p>
            <a:r>
              <a:rPr lang="it-IT" sz="2000" dirty="0" smtClean="0">
                <a:solidFill>
                  <a:srgbClr val="002060"/>
                </a:solidFill>
              </a:rPr>
              <a:t>anni </a:t>
            </a:r>
            <a:r>
              <a:rPr lang="it-IT" sz="2000" dirty="0">
                <a:solidFill>
                  <a:srgbClr val="002060"/>
                </a:solidFill>
              </a:rPr>
              <a:t>per una </a:t>
            </a:r>
            <a:r>
              <a:rPr lang="it-IT" sz="2000" dirty="0" smtClean="0">
                <a:solidFill>
                  <a:srgbClr val="002060"/>
                </a:solidFill>
              </a:rPr>
              <a:t>diagnosi</a:t>
            </a:r>
          </a:p>
          <a:p>
            <a:endParaRPr lang="it-IT" sz="2000" dirty="0" smtClean="0">
              <a:solidFill>
                <a:srgbClr val="002060"/>
              </a:solidFill>
            </a:endParaRPr>
          </a:p>
          <a:p>
            <a:r>
              <a:rPr lang="it-IT" sz="2000" dirty="0" smtClean="0">
                <a:solidFill>
                  <a:srgbClr val="002060"/>
                </a:solidFill>
              </a:rPr>
              <a:t>mesi </a:t>
            </a:r>
            <a:r>
              <a:rPr lang="it-IT" sz="2000" dirty="0">
                <a:solidFill>
                  <a:srgbClr val="002060"/>
                </a:solidFill>
              </a:rPr>
              <a:t>per una visita, un esame di controllo o per ricevere un </a:t>
            </a:r>
            <a:r>
              <a:rPr lang="it-IT" sz="2000" dirty="0" smtClean="0">
                <a:solidFill>
                  <a:srgbClr val="002060"/>
                </a:solidFill>
              </a:rPr>
              <a:t>ausilio</a:t>
            </a:r>
          </a:p>
          <a:p>
            <a:endParaRPr lang="it-IT" sz="2000" dirty="0" smtClean="0">
              <a:solidFill>
                <a:srgbClr val="002060"/>
              </a:solidFill>
            </a:endParaRPr>
          </a:p>
          <a:p>
            <a:r>
              <a:rPr lang="it-IT" sz="2000" dirty="0" smtClean="0">
                <a:solidFill>
                  <a:srgbClr val="002060"/>
                </a:solidFill>
              </a:rPr>
              <a:t>giorni </a:t>
            </a:r>
            <a:r>
              <a:rPr lang="it-IT" sz="2000" dirty="0">
                <a:solidFill>
                  <a:srgbClr val="002060"/>
                </a:solidFill>
              </a:rPr>
              <a:t>al Pronto Soccorso per un posto </a:t>
            </a:r>
            <a:r>
              <a:rPr lang="it-IT" sz="2000" dirty="0" smtClean="0">
                <a:solidFill>
                  <a:srgbClr val="002060"/>
                </a:solidFill>
              </a:rPr>
              <a:t>letto</a:t>
            </a:r>
          </a:p>
          <a:p>
            <a:endParaRPr lang="it-IT" sz="2000" dirty="0">
              <a:solidFill>
                <a:srgbClr val="002060"/>
              </a:solidFill>
            </a:endParaRPr>
          </a:p>
          <a:p>
            <a:endParaRPr lang="it-IT" sz="2000" dirty="0" smtClean="0">
              <a:solidFill>
                <a:srgbClr val="002060"/>
              </a:solidFill>
            </a:endParaRPr>
          </a:p>
          <a:p>
            <a:r>
              <a:rPr lang="it-IT" sz="2000" b="1" dirty="0">
                <a:solidFill>
                  <a:srgbClr val="0070C0"/>
                </a:solidFill>
              </a:rPr>
              <a:t>Per contro…</a:t>
            </a:r>
          </a:p>
          <a:p>
            <a:endParaRPr lang="it-IT" sz="2000" dirty="0" smtClean="0">
              <a:solidFill>
                <a:srgbClr val="002060"/>
              </a:solidFill>
            </a:endParaRPr>
          </a:p>
          <a:p>
            <a:r>
              <a:rPr lang="it-IT" sz="2000" dirty="0" smtClean="0">
                <a:solidFill>
                  <a:srgbClr val="002060"/>
                </a:solidFill>
              </a:rPr>
              <a:t>il </a:t>
            </a:r>
            <a:r>
              <a:rPr lang="it-IT" sz="2000" dirty="0">
                <a:solidFill>
                  <a:srgbClr val="002060"/>
                </a:solidFill>
              </a:rPr>
              <a:t>tempo dedicato alla visita e quindi all’ascolto è sempre più </a:t>
            </a:r>
            <a:r>
              <a:rPr lang="it-IT" sz="2000" dirty="0" smtClean="0">
                <a:solidFill>
                  <a:srgbClr val="002060"/>
                </a:solidFill>
              </a:rPr>
              <a:t>ridotto</a:t>
            </a:r>
          </a:p>
          <a:p>
            <a:endParaRPr lang="it-IT" sz="2000" dirty="0">
              <a:solidFill>
                <a:srgbClr val="002060"/>
              </a:solidFill>
            </a:endParaRPr>
          </a:p>
          <a:p>
            <a:r>
              <a:rPr lang="it-IT" sz="2000" dirty="0" smtClean="0">
                <a:solidFill>
                  <a:srgbClr val="002060"/>
                </a:solidFill>
              </a:rPr>
              <a:t>le </a:t>
            </a:r>
            <a:r>
              <a:rPr lang="it-IT" sz="2000" dirty="0">
                <a:solidFill>
                  <a:srgbClr val="002060"/>
                </a:solidFill>
              </a:rPr>
              <a:t>ore dedicate all’assistenza domiciliare ed alla riabilitazione sono troppo esigue</a:t>
            </a:r>
            <a:endParaRPr lang="it-IT" sz="2000" dirty="0" smtClean="0">
              <a:solidFill>
                <a:srgbClr val="002060"/>
              </a:solidFill>
            </a:endParaRPr>
          </a:p>
        </p:txBody>
      </p:sp>
      <p:pic>
        <p:nvPicPr>
          <p:cNvPr id="7" name="Picture 2"/>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5214942" y="1142984"/>
            <a:ext cx="2538028" cy="1702594"/>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Tree>
    <p:extLst>
      <p:ext uri="{BB962C8B-B14F-4D97-AF65-F5344CB8AC3E}">
        <p14:creationId xmlns="" xmlns:p14="http://schemas.microsoft.com/office/powerpoint/2010/main" val="2456881044"/>
      </p:ext>
    </p:extLst>
  </p:cSld>
  <p:clrMapOvr>
    <a:masterClrMapping/>
  </p:clrMapOvr>
  <mc:AlternateContent xmlns:mc="http://schemas.openxmlformats.org/markup-compatibility/2006">
    <mc:Choice xmlns="" xmlns:p14="http://schemas.microsoft.com/office/powerpoint/2010/main" Requires="p14">
      <p:transition spd="slow" p14:dur="3400" advClick="0" advTm="6000">
        <p14:reveal/>
      </p:transition>
    </mc:Choice>
    <mc:Fallback>
      <p:transition spd="slow" advClick="0" advTm="6000">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ttangolo 2"/>
          <p:cNvSpPr/>
          <p:nvPr/>
        </p:nvSpPr>
        <p:spPr>
          <a:xfrm>
            <a:off x="0" y="6309320"/>
            <a:ext cx="9144000" cy="548679"/>
          </a:xfrm>
          <a:prstGeom prst="rect">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1200" b="1" dirty="0">
                <a:latin typeface="Century Gothic" panose="020B0502020202020204" pitchFamily="34" charset="0"/>
              </a:rPr>
              <a:t>INCONTRO ANNUALE “GIORNATA MONDIALE DEL CUORE” - ROMA, 29 SETTEMBRE 2017</a:t>
            </a:r>
            <a:endParaRPr lang="it-IT" sz="1200" dirty="0">
              <a:latin typeface="Century Gothic" panose="020B0502020202020204" pitchFamily="34" charset="0"/>
            </a:endParaRPr>
          </a:p>
          <a:p>
            <a:pPr algn="ctr"/>
            <a:r>
              <a:rPr lang="it-IT" sz="1200" b="1" dirty="0">
                <a:latin typeface="Century Gothic" panose="020B0502020202020204" pitchFamily="34" charset="0"/>
              </a:rPr>
              <a:t>REGIONE LAZIO - PIAZZA ODERICO DA PORDENONE, 15 - SALA TIRRENO</a:t>
            </a:r>
          </a:p>
          <a:p>
            <a:pPr algn="ctr"/>
            <a:r>
              <a:rPr lang="it-IT" sz="1200" b="1" dirty="0">
                <a:solidFill>
                  <a:prstClr val="white"/>
                </a:solidFill>
                <a:latin typeface="Century Gothic" panose="020B0502020202020204" pitchFamily="34" charset="0"/>
              </a:rPr>
              <a:t>www.associazioneaisc.org  					segreteria@associazioneaisc.org</a:t>
            </a:r>
            <a:endParaRPr lang="it-IT" sz="1200" b="1" dirty="0">
              <a:latin typeface="Century Gothic" panose="020B0502020202020204" pitchFamily="34" charset="0"/>
            </a:endParaRPr>
          </a:p>
        </p:txBody>
      </p:sp>
      <p:sp>
        <p:nvSpPr>
          <p:cNvPr id="116" name="CasellaDiTesto 115"/>
          <p:cNvSpPr txBox="1"/>
          <p:nvPr/>
        </p:nvSpPr>
        <p:spPr>
          <a:xfrm>
            <a:off x="683568" y="3032177"/>
            <a:ext cx="2234907" cy="369332"/>
          </a:xfrm>
          <a:prstGeom prst="rect">
            <a:avLst/>
          </a:prstGeom>
          <a:noFill/>
        </p:spPr>
        <p:txBody>
          <a:bodyPr wrap="none" rtlCol="0">
            <a:spAutoFit/>
          </a:bodyPr>
          <a:lstStyle/>
          <a:p>
            <a:r>
              <a:rPr lang="it-IT" b="1" dirty="0">
                <a:solidFill>
                  <a:schemeClr val="bg1"/>
                </a:solidFill>
                <a:latin typeface="Century Gothic" panose="020B0502020202020204" pitchFamily="34" charset="0"/>
              </a:rPr>
              <a:t>Una testimonianza</a:t>
            </a:r>
            <a:endParaRPr lang="it-IT" dirty="0">
              <a:solidFill>
                <a:schemeClr val="bg1"/>
              </a:solidFill>
            </a:endParaRPr>
          </a:p>
        </p:txBody>
      </p:sp>
      <p:pic>
        <p:nvPicPr>
          <p:cNvPr id="1026" name="Picture 2" descr="Senza titolo">
            <a:extLst>
              <a:ext uri="{FF2B5EF4-FFF2-40B4-BE49-F238E27FC236}">
                <a16:creationId xmlns="" xmlns:a16="http://schemas.microsoft.com/office/drawing/2014/main" id="{B3899BFB-AB08-41CC-A790-E83A54B8AC12}"/>
              </a:ext>
            </a:extLst>
          </p:cNvPr>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539552" y="110137"/>
            <a:ext cx="8022282" cy="92837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8" name="CasellaDiTesto 7"/>
          <p:cNvSpPr txBox="1"/>
          <p:nvPr/>
        </p:nvSpPr>
        <p:spPr>
          <a:xfrm>
            <a:off x="285720" y="1142984"/>
            <a:ext cx="8640762" cy="2769989"/>
          </a:xfrm>
          <a:prstGeom prst="rect">
            <a:avLst/>
          </a:prstGeom>
          <a:noFill/>
        </p:spPr>
        <p:txBody>
          <a:bodyPr>
            <a:spAutoFit/>
          </a:bodyPr>
          <a:lstStyle/>
          <a:p>
            <a:pPr algn="ctr" fontAlgn="auto">
              <a:spcBef>
                <a:spcPts val="0"/>
              </a:spcBef>
              <a:spcAft>
                <a:spcPts val="0"/>
              </a:spcAft>
              <a:defRPr/>
            </a:pPr>
            <a:endParaRPr lang="it-IT" sz="2400" b="1" i="1" dirty="0" smtClean="0">
              <a:solidFill>
                <a:srgbClr val="FF0000"/>
              </a:solidFill>
            </a:endParaRPr>
          </a:p>
          <a:p>
            <a:pPr algn="ctr" fontAlgn="auto">
              <a:spcBef>
                <a:spcPts val="0"/>
              </a:spcBef>
              <a:spcAft>
                <a:spcPts val="0"/>
              </a:spcAft>
              <a:defRPr/>
            </a:pPr>
            <a:endParaRPr lang="it-IT" sz="2400" b="1" i="1" dirty="0">
              <a:solidFill>
                <a:srgbClr val="FF0000"/>
              </a:solidFill>
            </a:endParaRPr>
          </a:p>
          <a:p>
            <a:pPr algn="ctr" fontAlgn="auto">
              <a:spcBef>
                <a:spcPts val="0"/>
              </a:spcBef>
              <a:spcAft>
                <a:spcPts val="0"/>
              </a:spcAft>
              <a:defRPr/>
            </a:pPr>
            <a:endParaRPr lang="it-IT" sz="2400" b="1" i="1" dirty="0">
              <a:solidFill>
                <a:srgbClr val="FF0000"/>
              </a:solidFill>
              <a:latin typeface="+mn-lt"/>
              <a:cs typeface="+mn-cs"/>
            </a:endParaRPr>
          </a:p>
          <a:p>
            <a:pPr algn="ctr" fontAlgn="auto">
              <a:spcBef>
                <a:spcPts val="0"/>
              </a:spcBef>
              <a:spcAft>
                <a:spcPts val="0"/>
              </a:spcAft>
              <a:defRPr/>
            </a:pPr>
            <a:endParaRPr lang="it-IT" sz="2400" b="1" dirty="0">
              <a:solidFill>
                <a:schemeClr val="accent1">
                  <a:lumMod val="50000"/>
                </a:schemeClr>
              </a:solidFill>
              <a:latin typeface="+mn-lt"/>
              <a:cs typeface="+mn-cs"/>
            </a:endParaRPr>
          </a:p>
          <a:p>
            <a:pPr algn="ctr" fontAlgn="auto">
              <a:spcBef>
                <a:spcPts val="0"/>
              </a:spcBef>
              <a:spcAft>
                <a:spcPts val="0"/>
              </a:spcAft>
              <a:defRPr/>
            </a:pPr>
            <a:endParaRPr lang="it-IT" dirty="0">
              <a:solidFill>
                <a:schemeClr val="accent1">
                  <a:lumMod val="75000"/>
                </a:schemeClr>
              </a:solidFill>
              <a:latin typeface="+mn-lt"/>
              <a:cs typeface="+mn-cs"/>
            </a:endParaRPr>
          </a:p>
          <a:p>
            <a:pPr algn="ctr" fontAlgn="auto">
              <a:spcBef>
                <a:spcPts val="0"/>
              </a:spcBef>
              <a:spcAft>
                <a:spcPts val="0"/>
              </a:spcAft>
              <a:defRPr/>
            </a:pPr>
            <a:endParaRPr lang="it-IT" sz="2000" dirty="0">
              <a:solidFill>
                <a:schemeClr val="accent1">
                  <a:lumMod val="75000"/>
                </a:schemeClr>
              </a:solidFill>
              <a:latin typeface="+mn-lt"/>
              <a:cs typeface="+mn-cs"/>
            </a:endParaRPr>
          </a:p>
          <a:p>
            <a:pPr algn="ctr" fontAlgn="auto">
              <a:spcBef>
                <a:spcPts val="0"/>
              </a:spcBef>
              <a:spcAft>
                <a:spcPts val="0"/>
              </a:spcAft>
              <a:defRPr/>
            </a:pPr>
            <a:endParaRPr lang="it-IT" sz="2000" dirty="0">
              <a:solidFill>
                <a:schemeClr val="accent1">
                  <a:lumMod val="75000"/>
                </a:schemeClr>
              </a:solidFill>
              <a:latin typeface="+mn-lt"/>
              <a:cs typeface="+mn-cs"/>
            </a:endParaRPr>
          </a:p>
          <a:p>
            <a:pPr algn="r" fontAlgn="auto">
              <a:spcBef>
                <a:spcPts val="0"/>
              </a:spcBef>
              <a:spcAft>
                <a:spcPts val="0"/>
              </a:spcAft>
              <a:defRPr/>
            </a:pPr>
            <a:endParaRPr lang="it-IT" sz="2000" i="1" dirty="0">
              <a:solidFill>
                <a:schemeClr val="accent1">
                  <a:lumMod val="75000"/>
                </a:schemeClr>
              </a:solidFill>
              <a:latin typeface="+mn-lt"/>
              <a:cs typeface="+mn-cs"/>
            </a:endParaRPr>
          </a:p>
        </p:txBody>
      </p:sp>
      <p:pic>
        <p:nvPicPr>
          <p:cNvPr id="6" name="Immagine 5"/>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1000101" y="1285860"/>
            <a:ext cx="7358114" cy="4840071"/>
          </a:xfrm>
          <a:prstGeom prst="rect">
            <a:avLst/>
          </a:prstGeom>
        </p:spPr>
      </p:pic>
      <p:sp>
        <p:nvSpPr>
          <p:cNvPr id="7" name="CasellaDiTesto 6"/>
          <p:cNvSpPr txBox="1"/>
          <p:nvPr/>
        </p:nvSpPr>
        <p:spPr>
          <a:xfrm>
            <a:off x="1428728" y="928670"/>
            <a:ext cx="6120680" cy="369332"/>
          </a:xfrm>
          <a:prstGeom prst="rect">
            <a:avLst/>
          </a:prstGeom>
          <a:noFill/>
        </p:spPr>
        <p:txBody>
          <a:bodyPr wrap="square" rtlCol="0">
            <a:spAutoFit/>
          </a:bodyPr>
          <a:lstStyle/>
          <a:p>
            <a:pPr algn="ctr"/>
            <a:r>
              <a:rPr lang="it-IT" b="1" dirty="0" smtClean="0">
                <a:solidFill>
                  <a:srgbClr val="CC0000"/>
                </a:solidFill>
              </a:rPr>
              <a:t>LE DIFFICOLTA’ DI ACCESSO ALLE CURE DEL PAZIENTE CRONICO</a:t>
            </a:r>
            <a:endParaRPr lang="it-IT" b="1" dirty="0">
              <a:solidFill>
                <a:srgbClr val="CC0000"/>
              </a:solidFill>
            </a:endParaRPr>
          </a:p>
        </p:txBody>
      </p:sp>
    </p:spTree>
    <p:extLst>
      <p:ext uri="{BB962C8B-B14F-4D97-AF65-F5344CB8AC3E}">
        <p14:creationId xmlns="" xmlns:p14="http://schemas.microsoft.com/office/powerpoint/2010/main" val="2456881044"/>
      </p:ext>
    </p:extLst>
  </p:cSld>
  <p:clrMapOvr>
    <a:masterClrMapping/>
  </p:clrMapOvr>
  <mc:AlternateContent xmlns:mc="http://schemas.openxmlformats.org/markup-compatibility/2006">
    <mc:Choice xmlns="" xmlns:p14="http://schemas.microsoft.com/office/powerpoint/2010/main" Requires="p14">
      <p:transition spd="slow" p14:dur="3400" advClick="0" advTm="6000">
        <p14:reveal/>
      </p:transition>
    </mc:Choice>
    <mc:Fallback>
      <p:transition spd="slow" advClick="0" advTm="6000">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ttangolo 2"/>
          <p:cNvSpPr/>
          <p:nvPr/>
        </p:nvSpPr>
        <p:spPr>
          <a:xfrm>
            <a:off x="0" y="6309320"/>
            <a:ext cx="9144000" cy="548679"/>
          </a:xfrm>
          <a:prstGeom prst="rect">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1200" b="1" dirty="0">
                <a:latin typeface="Century Gothic" panose="020B0502020202020204" pitchFamily="34" charset="0"/>
              </a:rPr>
              <a:t>INCONTRO ANNUALE “GIORNATA MONDIALE DEL CUORE” - ROMA, 29 SETTEMBRE 2017</a:t>
            </a:r>
            <a:endParaRPr lang="it-IT" sz="1200" dirty="0">
              <a:latin typeface="Century Gothic" panose="020B0502020202020204" pitchFamily="34" charset="0"/>
            </a:endParaRPr>
          </a:p>
          <a:p>
            <a:pPr algn="ctr"/>
            <a:r>
              <a:rPr lang="it-IT" sz="1200" b="1" dirty="0">
                <a:latin typeface="Century Gothic" panose="020B0502020202020204" pitchFamily="34" charset="0"/>
              </a:rPr>
              <a:t>REGIONE LAZIO - PIAZZA ODERICO DA PORDENONE, 15 - SALA TIRRENO</a:t>
            </a:r>
          </a:p>
          <a:p>
            <a:pPr algn="ctr"/>
            <a:r>
              <a:rPr lang="it-IT" sz="1200" b="1" dirty="0">
                <a:solidFill>
                  <a:prstClr val="white"/>
                </a:solidFill>
                <a:latin typeface="Century Gothic" panose="020B0502020202020204" pitchFamily="34" charset="0"/>
              </a:rPr>
              <a:t>www.associazioneaisc.org  					segreteria@associazioneaisc.org</a:t>
            </a:r>
            <a:endParaRPr lang="it-IT" sz="1200" b="1" dirty="0">
              <a:latin typeface="Century Gothic" panose="020B0502020202020204" pitchFamily="34" charset="0"/>
            </a:endParaRPr>
          </a:p>
        </p:txBody>
      </p:sp>
      <p:sp>
        <p:nvSpPr>
          <p:cNvPr id="116" name="CasellaDiTesto 115"/>
          <p:cNvSpPr txBox="1"/>
          <p:nvPr/>
        </p:nvSpPr>
        <p:spPr>
          <a:xfrm>
            <a:off x="683568" y="3032177"/>
            <a:ext cx="2234907" cy="369332"/>
          </a:xfrm>
          <a:prstGeom prst="rect">
            <a:avLst/>
          </a:prstGeom>
          <a:noFill/>
        </p:spPr>
        <p:txBody>
          <a:bodyPr wrap="none" rtlCol="0">
            <a:spAutoFit/>
          </a:bodyPr>
          <a:lstStyle/>
          <a:p>
            <a:r>
              <a:rPr lang="it-IT" b="1" dirty="0">
                <a:solidFill>
                  <a:schemeClr val="bg1"/>
                </a:solidFill>
                <a:latin typeface="Century Gothic" panose="020B0502020202020204" pitchFamily="34" charset="0"/>
              </a:rPr>
              <a:t>Una testimonianza</a:t>
            </a:r>
            <a:endParaRPr lang="it-IT" dirty="0">
              <a:solidFill>
                <a:schemeClr val="bg1"/>
              </a:solidFill>
            </a:endParaRPr>
          </a:p>
        </p:txBody>
      </p:sp>
      <p:pic>
        <p:nvPicPr>
          <p:cNvPr id="1026" name="Picture 2" descr="Senza titolo">
            <a:extLst>
              <a:ext uri="{FF2B5EF4-FFF2-40B4-BE49-F238E27FC236}">
                <a16:creationId xmlns="" xmlns:a16="http://schemas.microsoft.com/office/drawing/2014/main" id="{B3899BFB-AB08-41CC-A790-E83A54B8AC12}"/>
              </a:ext>
            </a:extLst>
          </p:cNvPr>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539552" y="110137"/>
            <a:ext cx="8022282" cy="92837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8" name="CasellaDiTesto 7"/>
          <p:cNvSpPr txBox="1"/>
          <p:nvPr/>
        </p:nvSpPr>
        <p:spPr>
          <a:xfrm>
            <a:off x="285720" y="1142984"/>
            <a:ext cx="8640762" cy="2769989"/>
          </a:xfrm>
          <a:prstGeom prst="rect">
            <a:avLst/>
          </a:prstGeom>
          <a:noFill/>
        </p:spPr>
        <p:txBody>
          <a:bodyPr>
            <a:spAutoFit/>
          </a:bodyPr>
          <a:lstStyle/>
          <a:p>
            <a:pPr algn="ctr" fontAlgn="auto">
              <a:spcBef>
                <a:spcPts val="0"/>
              </a:spcBef>
              <a:spcAft>
                <a:spcPts val="0"/>
              </a:spcAft>
              <a:defRPr/>
            </a:pPr>
            <a:endParaRPr lang="it-IT" sz="2400" b="1" i="1" dirty="0" smtClean="0">
              <a:solidFill>
                <a:srgbClr val="FF0000"/>
              </a:solidFill>
            </a:endParaRPr>
          </a:p>
          <a:p>
            <a:pPr algn="ctr" fontAlgn="auto">
              <a:spcBef>
                <a:spcPts val="0"/>
              </a:spcBef>
              <a:spcAft>
                <a:spcPts val="0"/>
              </a:spcAft>
              <a:defRPr/>
            </a:pPr>
            <a:endParaRPr lang="it-IT" sz="2400" b="1" i="1" dirty="0">
              <a:solidFill>
                <a:srgbClr val="FF0000"/>
              </a:solidFill>
            </a:endParaRPr>
          </a:p>
          <a:p>
            <a:pPr algn="ctr" fontAlgn="auto">
              <a:spcBef>
                <a:spcPts val="0"/>
              </a:spcBef>
              <a:spcAft>
                <a:spcPts val="0"/>
              </a:spcAft>
              <a:defRPr/>
            </a:pPr>
            <a:endParaRPr lang="it-IT" sz="2400" b="1" i="1" dirty="0">
              <a:solidFill>
                <a:srgbClr val="FF0000"/>
              </a:solidFill>
              <a:latin typeface="+mn-lt"/>
              <a:cs typeface="+mn-cs"/>
            </a:endParaRPr>
          </a:p>
          <a:p>
            <a:pPr algn="ctr" fontAlgn="auto">
              <a:spcBef>
                <a:spcPts val="0"/>
              </a:spcBef>
              <a:spcAft>
                <a:spcPts val="0"/>
              </a:spcAft>
              <a:defRPr/>
            </a:pPr>
            <a:endParaRPr lang="it-IT" sz="2400" b="1" dirty="0">
              <a:solidFill>
                <a:schemeClr val="accent1">
                  <a:lumMod val="50000"/>
                </a:schemeClr>
              </a:solidFill>
              <a:latin typeface="+mn-lt"/>
              <a:cs typeface="+mn-cs"/>
            </a:endParaRPr>
          </a:p>
          <a:p>
            <a:pPr algn="ctr" fontAlgn="auto">
              <a:spcBef>
                <a:spcPts val="0"/>
              </a:spcBef>
              <a:spcAft>
                <a:spcPts val="0"/>
              </a:spcAft>
              <a:defRPr/>
            </a:pPr>
            <a:endParaRPr lang="it-IT" dirty="0">
              <a:solidFill>
                <a:schemeClr val="accent1">
                  <a:lumMod val="75000"/>
                </a:schemeClr>
              </a:solidFill>
              <a:latin typeface="+mn-lt"/>
              <a:cs typeface="+mn-cs"/>
            </a:endParaRPr>
          </a:p>
          <a:p>
            <a:pPr algn="ctr" fontAlgn="auto">
              <a:spcBef>
                <a:spcPts val="0"/>
              </a:spcBef>
              <a:spcAft>
                <a:spcPts val="0"/>
              </a:spcAft>
              <a:defRPr/>
            </a:pPr>
            <a:endParaRPr lang="it-IT" sz="2000" dirty="0">
              <a:solidFill>
                <a:schemeClr val="accent1">
                  <a:lumMod val="75000"/>
                </a:schemeClr>
              </a:solidFill>
              <a:latin typeface="+mn-lt"/>
              <a:cs typeface="+mn-cs"/>
            </a:endParaRPr>
          </a:p>
          <a:p>
            <a:pPr algn="ctr" fontAlgn="auto">
              <a:spcBef>
                <a:spcPts val="0"/>
              </a:spcBef>
              <a:spcAft>
                <a:spcPts val="0"/>
              </a:spcAft>
              <a:defRPr/>
            </a:pPr>
            <a:endParaRPr lang="it-IT" sz="2000" dirty="0">
              <a:solidFill>
                <a:schemeClr val="accent1">
                  <a:lumMod val="75000"/>
                </a:schemeClr>
              </a:solidFill>
              <a:latin typeface="+mn-lt"/>
              <a:cs typeface="+mn-cs"/>
            </a:endParaRPr>
          </a:p>
          <a:p>
            <a:pPr algn="r" fontAlgn="auto">
              <a:spcBef>
                <a:spcPts val="0"/>
              </a:spcBef>
              <a:spcAft>
                <a:spcPts val="0"/>
              </a:spcAft>
              <a:defRPr/>
            </a:pPr>
            <a:endParaRPr lang="it-IT" sz="2000" i="1" dirty="0">
              <a:solidFill>
                <a:schemeClr val="accent1">
                  <a:lumMod val="75000"/>
                </a:schemeClr>
              </a:solidFill>
              <a:latin typeface="+mn-lt"/>
              <a:cs typeface="+mn-cs"/>
            </a:endParaRPr>
          </a:p>
        </p:txBody>
      </p:sp>
      <p:sp>
        <p:nvSpPr>
          <p:cNvPr id="6" name="CasellaDiTesto 5"/>
          <p:cNvSpPr txBox="1"/>
          <p:nvPr/>
        </p:nvSpPr>
        <p:spPr>
          <a:xfrm>
            <a:off x="734277" y="1000108"/>
            <a:ext cx="8409723" cy="707886"/>
          </a:xfrm>
          <a:prstGeom prst="rect">
            <a:avLst/>
          </a:prstGeom>
          <a:noFill/>
        </p:spPr>
        <p:txBody>
          <a:bodyPr wrap="square" rtlCol="0">
            <a:spAutoFit/>
          </a:bodyPr>
          <a:lstStyle/>
          <a:p>
            <a:r>
              <a:rPr lang="it-IT" sz="2000" dirty="0" smtClean="0">
                <a:solidFill>
                  <a:srgbClr val="002060"/>
                </a:solidFill>
              </a:rPr>
              <a:t>Il </a:t>
            </a:r>
            <a:r>
              <a:rPr lang="it-IT" sz="2000" dirty="0" smtClean="0">
                <a:solidFill>
                  <a:srgbClr val="FF0000"/>
                </a:solidFill>
              </a:rPr>
              <a:t>40% </a:t>
            </a:r>
            <a:r>
              <a:rPr lang="it-IT" sz="2000" dirty="0">
                <a:solidFill>
                  <a:srgbClr val="002060"/>
                </a:solidFill>
              </a:rPr>
              <a:t>dei pazienti non è stato coinvolto in </a:t>
            </a:r>
            <a:r>
              <a:rPr lang="it-IT" sz="2000" b="1" dirty="0">
                <a:solidFill>
                  <a:srgbClr val="0070C0"/>
                </a:solidFill>
              </a:rPr>
              <a:t>piani di cura </a:t>
            </a:r>
            <a:r>
              <a:rPr lang="it-IT" sz="2000" dirty="0">
                <a:solidFill>
                  <a:srgbClr val="002060"/>
                </a:solidFill>
              </a:rPr>
              <a:t>e la stessa percentuale dichiara </a:t>
            </a:r>
            <a:r>
              <a:rPr lang="it-IT" sz="2000" dirty="0" smtClean="0">
                <a:solidFill>
                  <a:srgbClr val="002060"/>
                </a:solidFill>
              </a:rPr>
              <a:t>che ciò </a:t>
            </a:r>
            <a:r>
              <a:rPr lang="it-IT" sz="2000" dirty="0">
                <a:solidFill>
                  <a:srgbClr val="002060"/>
                </a:solidFill>
              </a:rPr>
              <a:t>si verifica solo per alcuni </a:t>
            </a:r>
            <a:r>
              <a:rPr lang="it-IT" sz="2000" dirty="0" smtClean="0">
                <a:solidFill>
                  <a:srgbClr val="002060"/>
                </a:solidFill>
              </a:rPr>
              <a:t>pazienti</a:t>
            </a:r>
            <a:endParaRPr lang="it-IT" sz="2000" dirty="0">
              <a:solidFill>
                <a:srgbClr val="002060"/>
              </a:solidFill>
            </a:endParaRPr>
          </a:p>
        </p:txBody>
      </p:sp>
      <p:pic>
        <p:nvPicPr>
          <p:cNvPr id="7" name="Immagine 6"/>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720104" y="1643050"/>
            <a:ext cx="7459758" cy="4605404"/>
          </a:xfrm>
          <a:prstGeom prst="rect">
            <a:avLst/>
          </a:prstGeom>
        </p:spPr>
      </p:pic>
    </p:spTree>
    <p:extLst>
      <p:ext uri="{BB962C8B-B14F-4D97-AF65-F5344CB8AC3E}">
        <p14:creationId xmlns="" xmlns:p14="http://schemas.microsoft.com/office/powerpoint/2010/main" val="2456881044"/>
      </p:ext>
    </p:extLst>
  </p:cSld>
  <p:clrMapOvr>
    <a:masterClrMapping/>
  </p:clrMapOvr>
  <mc:AlternateContent xmlns:mc="http://schemas.openxmlformats.org/markup-compatibility/2006">
    <mc:Choice xmlns="" xmlns:p14="http://schemas.microsoft.com/office/powerpoint/2010/main" Requires="p14">
      <p:transition spd="slow" p14:dur="3400" advClick="0" advTm="6000">
        <p14:reveal/>
      </p:transition>
    </mc:Choice>
    <mc:Fallback>
      <p:transition spd="slow" advClick="0" advTm="6000">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ttangolo 2"/>
          <p:cNvSpPr/>
          <p:nvPr/>
        </p:nvSpPr>
        <p:spPr>
          <a:xfrm>
            <a:off x="0" y="6309320"/>
            <a:ext cx="9144000" cy="548679"/>
          </a:xfrm>
          <a:prstGeom prst="rect">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1200" b="1" dirty="0">
                <a:latin typeface="Century Gothic" panose="020B0502020202020204" pitchFamily="34" charset="0"/>
              </a:rPr>
              <a:t>INCONTRO ANNUALE “GIORNATA MONDIALE DEL CUORE” - ROMA, 29 SETTEMBRE 2017</a:t>
            </a:r>
            <a:endParaRPr lang="it-IT" sz="1200" dirty="0">
              <a:latin typeface="Century Gothic" panose="020B0502020202020204" pitchFamily="34" charset="0"/>
            </a:endParaRPr>
          </a:p>
          <a:p>
            <a:pPr algn="ctr"/>
            <a:r>
              <a:rPr lang="it-IT" sz="1200" b="1" dirty="0">
                <a:latin typeface="Century Gothic" panose="020B0502020202020204" pitchFamily="34" charset="0"/>
              </a:rPr>
              <a:t>REGIONE LAZIO - PIAZZA ODERICO DA PORDENONE, 15 - SALA TIRRENO</a:t>
            </a:r>
          </a:p>
          <a:p>
            <a:pPr algn="ctr"/>
            <a:r>
              <a:rPr lang="it-IT" sz="1200" b="1" dirty="0">
                <a:solidFill>
                  <a:prstClr val="white"/>
                </a:solidFill>
                <a:latin typeface="Century Gothic" panose="020B0502020202020204" pitchFamily="34" charset="0"/>
              </a:rPr>
              <a:t>www.associazioneaisc.org  					segreteria@associazioneaisc.org</a:t>
            </a:r>
            <a:endParaRPr lang="it-IT" sz="1200" b="1" dirty="0">
              <a:latin typeface="Century Gothic" panose="020B0502020202020204" pitchFamily="34" charset="0"/>
            </a:endParaRPr>
          </a:p>
        </p:txBody>
      </p:sp>
      <p:sp>
        <p:nvSpPr>
          <p:cNvPr id="116" name="CasellaDiTesto 115"/>
          <p:cNvSpPr txBox="1"/>
          <p:nvPr/>
        </p:nvSpPr>
        <p:spPr>
          <a:xfrm>
            <a:off x="683568" y="3032177"/>
            <a:ext cx="2234907" cy="369332"/>
          </a:xfrm>
          <a:prstGeom prst="rect">
            <a:avLst/>
          </a:prstGeom>
          <a:noFill/>
        </p:spPr>
        <p:txBody>
          <a:bodyPr wrap="none" rtlCol="0">
            <a:spAutoFit/>
          </a:bodyPr>
          <a:lstStyle/>
          <a:p>
            <a:r>
              <a:rPr lang="it-IT" b="1" dirty="0">
                <a:solidFill>
                  <a:schemeClr val="bg1"/>
                </a:solidFill>
                <a:latin typeface="Century Gothic" panose="020B0502020202020204" pitchFamily="34" charset="0"/>
              </a:rPr>
              <a:t>Una testimonianza</a:t>
            </a:r>
            <a:endParaRPr lang="it-IT" dirty="0">
              <a:solidFill>
                <a:schemeClr val="bg1"/>
              </a:solidFill>
            </a:endParaRPr>
          </a:p>
        </p:txBody>
      </p:sp>
      <p:pic>
        <p:nvPicPr>
          <p:cNvPr id="1026" name="Picture 2" descr="Senza titolo">
            <a:extLst>
              <a:ext uri="{FF2B5EF4-FFF2-40B4-BE49-F238E27FC236}">
                <a16:creationId xmlns="" xmlns:a16="http://schemas.microsoft.com/office/drawing/2014/main" id="{B3899BFB-AB08-41CC-A790-E83A54B8AC12}"/>
              </a:ext>
            </a:extLst>
          </p:cNvPr>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539552" y="110137"/>
            <a:ext cx="8022282" cy="92837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8" name="CasellaDiTesto 7"/>
          <p:cNvSpPr txBox="1"/>
          <p:nvPr/>
        </p:nvSpPr>
        <p:spPr>
          <a:xfrm>
            <a:off x="285720" y="1142984"/>
            <a:ext cx="8640762" cy="2769989"/>
          </a:xfrm>
          <a:prstGeom prst="rect">
            <a:avLst/>
          </a:prstGeom>
          <a:noFill/>
        </p:spPr>
        <p:txBody>
          <a:bodyPr>
            <a:spAutoFit/>
          </a:bodyPr>
          <a:lstStyle/>
          <a:p>
            <a:pPr algn="ctr" fontAlgn="auto">
              <a:spcBef>
                <a:spcPts val="0"/>
              </a:spcBef>
              <a:spcAft>
                <a:spcPts val="0"/>
              </a:spcAft>
              <a:defRPr/>
            </a:pPr>
            <a:endParaRPr lang="it-IT" sz="2400" b="1" i="1" dirty="0" smtClean="0">
              <a:solidFill>
                <a:srgbClr val="FF0000"/>
              </a:solidFill>
            </a:endParaRPr>
          </a:p>
          <a:p>
            <a:pPr algn="ctr" fontAlgn="auto">
              <a:spcBef>
                <a:spcPts val="0"/>
              </a:spcBef>
              <a:spcAft>
                <a:spcPts val="0"/>
              </a:spcAft>
              <a:defRPr/>
            </a:pPr>
            <a:endParaRPr lang="it-IT" sz="2400" b="1" i="1" dirty="0">
              <a:solidFill>
                <a:srgbClr val="FF0000"/>
              </a:solidFill>
            </a:endParaRPr>
          </a:p>
          <a:p>
            <a:pPr algn="ctr" fontAlgn="auto">
              <a:spcBef>
                <a:spcPts val="0"/>
              </a:spcBef>
              <a:spcAft>
                <a:spcPts val="0"/>
              </a:spcAft>
              <a:defRPr/>
            </a:pPr>
            <a:endParaRPr lang="it-IT" sz="2400" b="1" i="1" dirty="0">
              <a:solidFill>
                <a:srgbClr val="FF0000"/>
              </a:solidFill>
              <a:latin typeface="+mn-lt"/>
              <a:cs typeface="+mn-cs"/>
            </a:endParaRPr>
          </a:p>
          <a:p>
            <a:pPr algn="ctr" fontAlgn="auto">
              <a:spcBef>
                <a:spcPts val="0"/>
              </a:spcBef>
              <a:spcAft>
                <a:spcPts val="0"/>
              </a:spcAft>
              <a:defRPr/>
            </a:pPr>
            <a:endParaRPr lang="it-IT" sz="2400" b="1" dirty="0">
              <a:solidFill>
                <a:schemeClr val="accent1">
                  <a:lumMod val="50000"/>
                </a:schemeClr>
              </a:solidFill>
              <a:latin typeface="+mn-lt"/>
              <a:cs typeface="+mn-cs"/>
            </a:endParaRPr>
          </a:p>
          <a:p>
            <a:pPr algn="ctr" fontAlgn="auto">
              <a:spcBef>
                <a:spcPts val="0"/>
              </a:spcBef>
              <a:spcAft>
                <a:spcPts val="0"/>
              </a:spcAft>
              <a:defRPr/>
            </a:pPr>
            <a:endParaRPr lang="it-IT" dirty="0">
              <a:solidFill>
                <a:schemeClr val="accent1">
                  <a:lumMod val="75000"/>
                </a:schemeClr>
              </a:solidFill>
              <a:latin typeface="+mn-lt"/>
              <a:cs typeface="+mn-cs"/>
            </a:endParaRPr>
          </a:p>
          <a:p>
            <a:pPr algn="ctr" fontAlgn="auto">
              <a:spcBef>
                <a:spcPts val="0"/>
              </a:spcBef>
              <a:spcAft>
                <a:spcPts val="0"/>
              </a:spcAft>
              <a:defRPr/>
            </a:pPr>
            <a:endParaRPr lang="it-IT" sz="2000" dirty="0">
              <a:solidFill>
                <a:schemeClr val="accent1">
                  <a:lumMod val="75000"/>
                </a:schemeClr>
              </a:solidFill>
              <a:latin typeface="+mn-lt"/>
              <a:cs typeface="+mn-cs"/>
            </a:endParaRPr>
          </a:p>
          <a:p>
            <a:pPr algn="ctr" fontAlgn="auto">
              <a:spcBef>
                <a:spcPts val="0"/>
              </a:spcBef>
              <a:spcAft>
                <a:spcPts val="0"/>
              </a:spcAft>
              <a:defRPr/>
            </a:pPr>
            <a:endParaRPr lang="it-IT" sz="2000" dirty="0">
              <a:solidFill>
                <a:schemeClr val="accent1">
                  <a:lumMod val="75000"/>
                </a:schemeClr>
              </a:solidFill>
              <a:latin typeface="+mn-lt"/>
              <a:cs typeface="+mn-cs"/>
            </a:endParaRPr>
          </a:p>
          <a:p>
            <a:pPr algn="r" fontAlgn="auto">
              <a:spcBef>
                <a:spcPts val="0"/>
              </a:spcBef>
              <a:spcAft>
                <a:spcPts val="0"/>
              </a:spcAft>
              <a:defRPr/>
            </a:pPr>
            <a:endParaRPr lang="it-IT" sz="2000" i="1" dirty="0">
              <a:solidFill>
                <a:schemeClr val="accent1">
                  <a:lumMod val="75000"/>
                </a:schemeClr>
              </a:solidFill>
              <a:latin typeface="+mn-lt"/>
              <a:cs typeface="+mn-cs"/>
            </a:endParaRPr>
          </a:p>
        </p:txBody>
      </p:sp>
      <p:sp>
        <p:nvSpPr>
          <p:cNvPr id="6" name="Rettangolo 5"/>
          <p:cNvSpPr/>
          <p:nvPr/>
        </p:nvSpPr>
        <p:spPr>
          <a:xfrm>
            <a:off x="785786" y="1071546"/>
            <a:ext cx="7690250" cy="5016758"/>
          </a:xfrm>
          <a:prstGeom prst="rect">
            <a:avLst/>
          </a:prstGeom>
        </p:spPr>
        <p:txBody>
          <a:bodyPr wrap="square">
            <a:spAutoFit/>
          </a:bodyPr>
          <a:lstStyle/>
          <a:p>
            <a:r>
              <a:rPr lang="it-IT" sz="2000" b="1" dirty="0">
                <a:solidFill>
                  <a:srgbClr val="FF0000"/>
                </a:solidFill>
              </a:rPr>
              <a:t>Ricovero in ospedale:</a:t>
            </a:r>
          </a:p>
          <a:p>
            <a:r>
              <a:rPr lang="it-IT" sz="2000" dirty="0" smtClean="0">
                <a:solidFill>
                  <a:srgbClr val="002060"/>
                </a:solidFill>
              </a:rPr>
              <a:t>necessità </a:t>
            </a:r>
            <a:r>
              <a:rPr lang="it-IT" sz="2000" dirty="0">
                <a:solidFill>
                  <a:srgbClr val="002060"/>
                </a:solidFill>
              </a:rPr>
              <a:t>di andare </a:t>
            </a:r>
            <a:r>
              <a:rPr lang="it-IT" sz="2000" b="1" dirty="0">
                <a:solidFill>
                  <a:srgbClr val="0070C0"/>
                </a:solidFill>
              </a:rPr>
              <a:t>lontano dal luogo di residenza </a:t>
            </a:r>
            <a:r>
              <a:rPr lang="it-IT" sz="2000" dirty="0">
                <a:solidFill>
                  <a:srgbClr val="002060"/>
                </a:solidFill>
              </a:rPr>
              <a:t>(40</a:t>
            </a:r>
            <a:r>
              <a:rPr lang="it-IT" sz="2000" dirty="0" smtClean="0">
                <a:solidFill>
                  <a:srgbClr val="002060"/>
                </a:solidFill>
              </a:rPr>
              <a:t>%)</a:t>
            </a:r>
            <a:endParaRPr lang="it-IT" sz="2000" dirty="0">
              <a:solidFill>
                <a:srgbClr val="002060"/>
              </a:solidFill>
            </a:endParaRPr>
          </a:p>
          <a:p>
            <a:r>
              <a:rPr lang="it-IT" sz="2000" dirty="0" smtClean="0">
                <a:solidFill>
                  <a:srgbClr val="002060"/>
                </a:solidFill>
              </a:rPr>
              <a:t>ricovero </a:t>
            </a:r>
            <a:r>
              <a:rPr lang="it-IT" sz="2000" dirty="0">
                <a:solidFill>
                  <a:srgbClr val="002060"/>
                </a:solidFill>
              </a:rPr>
              <a:t>in un </a:t>
            </a:r>
            <a:r>
              <a:rPr lang="it-IT" sz="2000" b="1" dirty="0">
                <a:solidFill>
                  <a:srgbClr val="0070C0"/>
                </a:solidFill>
              </a:rPr>
              <a:t>reparto diverso </a:t>
            </a:r>
            <a:r>
              <a:rPr lang="it-IT" sz="2000" dirty="0">
                <a:solidFill>
                  <a:srgbClr val="002060"/>
                </a:solidFill>
              </a:rPr>
              <a:t>da quello del motivo del ricovero (35</a:t>
            </a:r>
            <a:r>
              <a:rPr lang="it-IT" sz="2000" dirty="0" smtClean="0">
                <a:solidFill>
                  <a:srgbClr val="002060"/>
                </a:solidFill>
              </a:rPr>
              <a:t>%)</a:t>
            </a:r>
          </a:p>
          <a:p>
            <a:r>
              <a:rPr lang="it-IT" sz="2000" b="1" dirty="0">
                <a:solidFill>
                  <a:srgbClr val="0070C0"/>
                </a:solidFill>
              </a:rPr>
              <a:t>pasti non adeguati </a:t>
            </a:r>
            <a:r>
              <a:rPr lang="it-IT" sz="2000" dirty="0">
                <a:solidFill>
                  <a:srgbClr val="002060"/>
                </a:solidFill>
              </a:rPr>
              <a:t>(22</a:t>
            </a:r>
            <a:r>
              <a:rPr lang="it-IT" sz="2000" dirty="0" smtClean="0">
                <a:solidFill>
                  <a:srgbClr val="002060"/>
                </a:solidFill>
              </a:rPr>
              <a:t>%) </a:t>
            </a:r>
            <a:endParaRPr lang="it-IT" sz="2000" dirty="0">
              <a:solidFill>
                <a:srgbClr val="002060"/>
              </a:solidFill>
            </a:endParaRPr>
          </a:p>
          <a:p>
            <a:r>
              <a:rPr lang="it-IT" sz="2000" b="1" dirty="0">
                <a:solidFill>
                  <a:srgbClr val="0070C0"/>
                </a:solidFill>
              </a:rPr>
              <a:t>mancanza di attenzione del personale </a:t>
            </a:r>
            <a:r>
              <a:rPr lang="it-IT" sz="2000" dirty="0">
                <a:solidFill>
                  <a:srgbClr val="002060"/>
                </a:solidFill>
              </a:rPr>
              <a:t>medico/infermieristico (22%) </a:t>
            </a:r>
          </a:p>
          <a:p>
            <a:r>
              <a:rPr lang="it-IT" sz="2000" dirty="0" smtClean="0">
                <a:solidFill>
                  <a:srgbClr val="002060"/>
                </a:solidFill>
              </a:rPr>
              <a:t>necessità </a:t>
            </a:r>
            <a:r>
              <a:rPr lang="it-IT" sz="2000" dirty="0">
                <a:solidFill>
                  <a:srgbClr val="002060"/>
                </a:solidFill>
              </a:rPr>
              <a:t>di </a:t>
            </a:r>
            <a:r>
              <a:rPr lang="it-IT" sz="2000" b="1" dirty="0">
                <a:solidFill>
                  <a:srgbClr val="0070C0"/>
                </a:solidFill>
              </a:rPr>
              <a:t>affiancare una persona </a:t>
            </a:r>
            <a:r>
              <a:rPr lang="it-IT" sz="2000" dirty="0">
                <a:solidFill>
                  <a:srgbClr val="002060"/>
                </a:solidFill>
              </a:rPr>
              <a:t>che integri l’assistenza a proprie spese (22</a:t>
            </a:r>
            <a:r>
              <a:rPr lang="it-IT" sz="2000" dirty="0" smtClean="0">
                <a:solidFill>
                  <a:srgbClr val="002060"/>
                </a:solidFill>
              </a:rPr>
              <a:t>%).</a:t>
            </a:r>
          </a:p>
          <a:p>
            <a:endParaRPr lang="it-IT" sz="2000" dirty="0" smtClean="0">
              <a:solidFill>
                <a:srgbClr val="002060"/>
              </a:solidFill>
            </a:endParaRPr>
          </a:p>
          <a:p>
            <a:r>
              <a:rPr lang="it-IT" sz="2000" b="1" dirty="0">
                <a:solidFill>
                  <a:srgbClr val="FF0000"/>
                </a:solidFill>
              </a:rPr>
              <a:t>Ricovero in una struttura riabilitativa, una lungodegenza o una Residenza Sanitaria Assistita:</a:t>
            </a:r>
          </a:p>
          <a:p>
            <a:r>
              <a:rPr lang="it-IT" sz="2000" b="1" dirty="0">
                <a:solidFill>
                  <a:srgbClr val="0070C0"/>
                </a:solidFill>
              </a:rPr>
              <a:t>lunghezza delle liste d’attesa </a:t>
            </a:r>
            <a:r>
              <a:rPr lang="it-IT" sz="2000" dirty="0">
                <a:solidFill>
                  <a:srgbClr val="002060"/>
                </a:solidFill>
              </a:rPr>
              <a:t>per accedere alla </a:t>
            </a:r>
            <a:r>
              <a:rPr lang="it-IT" sz="2000" dirty="0" smtClean="0">
                <a:solidFill>
                  <a:srgbClr val="002060"/>
                </a:solidFill>
              </a:rPr>
              <a:t>struttura (68%)</a:t>
            </a:r>
          </a:p>
          <a:p>
            <a:r>
              <a:rPr lang="it-IT" sz="2000" b="1" dirty="0">
                <a:solidFill>
                  <a:srgbClr val="0070C0"/>
                </a:solidFill>
              </a:rPr>
              <a:t>mancanza di équipe </a:t>
            </a:r>
            <a:r>
              <a:rPr lang="it-IT" sz="2000" b="1" dirty="0" err="1">
                <a:solidFill>
                  <a:srgbClr val="0070C0"/>
                </a:solidFill>
              </a:rPr>
              <a:t>multiprofessionali</a:t>
            </a:r>
            <a:r>
              <a:rPr lang="it-IT" sz="2000" b="1" dirty="0">
                <a:solidFill>
                  <a:srgbClr val="0070C0"/>
                </a:solidFill>
              </a:rPr>
              <a:t> </a:t>
            </a:r>
            <a:r>
              <a:rPr lang="it-IT" sz="2000" dirty="0">
                <a:solidFill>
                  <a:srgbClr val="002060"/>
                </a:solidFill>
              </a:rPr>
              <a:t>(40</a:t>
            </a:r>
            <a:r>
              <a:rPr lang="it-IT" sz="2000" dirty="0" smtClean="0">
                <a:solidFill>
                  <a:srgbClr val="002060"/>
                </a:solidFill>
              </a:rPr>
              <a:t>%) </a:t>
            </a:r>
          </a:p>
          <a:p>
            <a:r>
              <a:rPr lang="it-IT" sz="2000" dirty="0">
                <a:solidFill>
                  <a:srgbClr val="002060"/>
                </a:solidFill>
              </a:rPr>
              <a:t>necessità di </a:t>
            </a:r>
            <a:r>
              <a:rPr lang="it-IT" sz="2000" b="1" dirty="0">
                <a:solidFill>
                  <a:srgbClr val="0070C0"/>
                </a:solidFill>
              </a:rPr>
              <a:t>affiancare una persona </a:t>
            </a:r>
            <a:r>
              <a:rPr lang="it-IT" sz="2000" dirty="0">
                <a:solidFill>
                  <a:srgbClr val="002060"/>
                </a:solidFill>
              </a:rPr>
              <a:t>che integri l’assistenza a proprie spese </a:t>
            </a:r>
            <a:r>
              <a:rPr lang="it-IT" sz="2000" dirty="0" smtClean="0">
                <a:solidFill>
                  <a:srgbClr val="002060"/>
                </a:solidFill>
              </a:rPr>
              <a:t>(32%)</a:t>
            </a:r>
          </a:p>
          <a:p>
            <a:r>
              <a:rPr lang="it-IT" sz="2000" dirty="0" smtClean="0">
                <a:solidFill>
                  <a:srgbClr val="002060"/>
                </a:solidFill>
              </a:rPr>
              <a:t>Tempi di permanenza troppo brevi per la </a:t>
            </a:r>
            <a:r>
              <a:rPr lang="it-IT" sz="2000" b="1" dirty="0">
                <a:solidFill>
                  <a:srgbClr val="0070C0"/>
                </a:solidFill>
              </a:rPr>
              <a:t>riabilitazione </a:t>
            </a:r>
            <a:r>
              <a:rPr lang="it-IT" sz="2000" dirty="0" smtClean="0">
                <a:solidFill>
                  <a:srgbClr val="002060"/>
                </a:solidFill>
              </a:rPr>
              <a:t>(32%)</a:t>
            </a:r>
            <a:endParaRPr lang="it-IT" sz="2000" dirty="0">
              <a:solidFill>
                <a:srgbClr val="002060"/>
              </a:solidFill>
            </a:endParaRPr>
          </a:p>
          <a:p>
            <a:endParaRPr lang="it-IT" sz="2000" dirty="0">
              <a:solidFill>
                <a:srgbClr val="002060"/>
              </a:solidFill>
            </a:endParaRPr>
          </a:p>
        </p:txBody>
      </p:sp>
    </p:spTree>
    <p:extLst>
      <p:ext uri="{BB962C8B-B14F-4D97-AF65-F5344CB8AC3E}">
        <p14:creationId xmlns="" xmlns:p14="http://schemas.microsoft.com/office/powerpoint/2010/main" val="2456881044"/>
      </p:ext>
    </p:extLst>
  </p:cSld>
  <p:clrMapOvr>
    <a:masterClrMapping/>
  </p:clrMapOvr>
  <mc:AlternateContent xmlns:mc="http://schemas.openxmlformats.org/markup-compatibility/2006">
    <mc:Choice xmlns="" xmlns:p14="http://schemas.microsoft.com/office/powerpoint/2010/main" Requires="p14">
      <p:transition spd="slow" p14:dur="3400" advClick="0" advTm="6000">
        <p14:reveal/>
      </p:transition>
    </mc:Choice>
    <mc:Fallback>
      <p:transition spd="slow" advClick="0" advTm="6000">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ttangolo 2"/>
          <p:cNvSpPr/>
          <p:nvPr/>
        </p:nvSpPr>
        <p:spPr>
          <a:xfrm>
            <a:off x="0" y="6309320"/>
            <a:ext cx="9144000" cy="548679"/>
          </a:xfrm>
          <a:prstGeom prst="rect">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1200" b="1" dirty="0">
                <a:latin typeface="Century Gothic" panose="020B0502020202020204" pitchFamily="34" charset="0"/>
              </a:rPr>
              <a:t>INCONTRO ANNUALE “GIORNATA MONDIALE DEL CUORE” - ROMA, 29 SETTEMBRE 2017</a:t>
            </a:r>
            <a:endParaRPr lang="it-IT" sz="1200" dirty="0">
              <a:latin typeface="Century Gothic" panose="020B0502020202020204" pitchFamily="34" charset="0"/>
            </a:endParaRPr>
          </a:p>
          <a:p>
            <a:pPr algn="ctr"/>
            <a:r>
              <a:rPr lang="it-IT" sz="1200" b="1" dirty="0">
                <a:latin typeface="Century Gothic" panose="020B0502020202020204" pitchFamily="34" charset="0"/>
              </a:rPr>
              <a:t>REGIONE LAZIO - PIAZZA ODERICO DA PORDENONE, 15 - SALA TIRRENO</a:t>
            </a:r>
          </a:p>
          <a:p>
            <a:pPr algn="ctr"/>
            <a:r>
              <a:rPr lang="it-IT" sz="1200" b="1" dirty="0">
                <a:solidFill>
                  <a:prstClr val="white"/>
                </a:solidFill>
                <a:latin typeface="Century Gothic" panose="020B0502020202020204" pitchFamily="34" charset="0"/>
              </a:rPr>
              <a:t>www.associazioneaisc.org  					segreteria@associazioneaisc.org</a:t>
            </a:r>
            <a:endParaRPr lang="it-IT" sz="1200" b="1" dirty="0">
              <a:latin typeface="Century Gothic" panose="020B0502020202020204" pitchFamily="34" charset="0"/>
            </a:endParaRPr>
          </a:p>
        </p:txBody>
      </p:sp>
      <p:sp>
        <p:nvSpPr>
          <p:cNvPr id="116" name="CasellaDiTesto 115"/>
          <p:cNvSpPr txBox="1"/>
          <p:nvPr/>
        </p:nvSpPr>
        <p:spPr>
          <a:xfrm>
            <a:off x="683568" y="3032177"/>
            <a:ext cx="2234907" cy="369332"/>
          </a:xfrm>
          <a:prstGeom prst="rect">
            <a:avLst/>
          </a:prstGeom>
          <a:noFill/>
        </p:spPr>
        <p:txBody>
          <a:bodyPr wrap="none" rtlCol="0">
            <a:spAutoFit/>
          </a:bodyPr>
          <a:lstStyle/>
          <a:p>
            <a:r>
              <a:rPr lang="it-IT" b="1" dirty="0">
                <a:solidFill>
                  <a:schemeClr val="bg1"/>
                </a:solidFill>
                <a:latin typeface="Century Gothic" panose="020B0502020202020204" pitchFamily="34" charset="0"/>
              </a:rPr>
              <a:t>Una testimonianza</a:t>
            </a:r>
            <a:endParaRPr lang="it-IT" dirty="0">
              <a:solidFill>
                <a:schemeClr val="bg1"/>
              </a:solidFill>
            </a:endParaRPr>
          </a:p>
        </p:txBody>
      </p:sp>
      <p:pic>
        <p:nvPicPr>
          <p:cNvPr id="1026" name="Picture 2" descr="Senza titolo">
            <a:extLst>
              <a:ext uri="{FF2B5EF4-FFF2-40B4-BE49-F238E27FC236}">
                <a16:creationId xmlns="" xmlns:a16="http://schemas.microsoft.com/office/drawing/2014/main" id="{B3899BFB-AB08-41CC-A790-E83A54B8AC12}"/>
              </a:ext>
            </a:extLst>
          </p:cNvPr>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539552" y="110137"/>
            <a:ext cx="8022282" cy="92837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8" name="CasellaDiTesto 7"/>
          <p:cNvSpPr txBox="1"/>
          <p:nvPr/>
        </p:nvSpPr>
        <p:spPr>
          <a:xfrm>
            <a:off x="285720" y="1142984"/>
            <a:ext cx="8640762" cy="2769989"/>
          </a:xfrm>
          <a:prstGeom prst="rect">
            <a:avLst/>
          </a:prstGeom>
          <a:noFill/>
        </p:spPr>
        <p:txBody>
          <a:bodyPr>
            <a:spAutoFit/>
          </a:bodyPr>
          <a:lstStyle/>
          <a:p>
            <a:pPr algn="ctr" fontAlgn="auto">
              <a:spcBef>
                <a:spcPts val="0"/>
              </a:spcBef>
              <a:spcAft>
                <a:spcPts val="0"/>
              </a:spcAft>
              <a:defRPr/>
            </a:pPr>
            <a:endParaRPr lang="it-IT" sz="2400" b="1" i="1" dirty="0" smtClean="0">
              <a:solidFill>
                <a:srgbClr val="FF0000"/>
              </a:solidFill>
            </a:endParaRPr>
          </a:p>
          <a:p>
            <a:pPr algn="ctr" fontAlgn="auto">
              <a:spcBef>
                <a:spcPts val="0"/>
              </a:spcBef>
              <a:spcAft>
                <a:spcPts val="0"/>
              </a:spcAft>
              <a:defRPr/>
            </a:pPr>
            <a:endParaRPr lang="it-IT" sz="2400" b="1" i="1" dirty="0">
              <a:solidFill>
                <a:srgbClr val="FF0000"/>
              </a:solidFill>
            </a:endParaRPr>
          </a:p>
          <a:p>
            <a:pPr algn="ctr" fontAlgn="auto">
              <a:spcBef>
                <a:spcPts val="0"/>
              </a:spcBef>
              <a:spcAft>
                <a:spcPts val="0"/>
              </a:spcAft>
              <a:defRPr/>
            </a:pPr>
            <a:endParaRPr lang="it-IT" sz="2400" b="1" i="1" dirty="0">
              <a:solidFill>
                <a:srgbClr val="FF0000"/>
              </a:solidFill>
              <a:latin typeface="+mn-lt"/>
              <a:cs typeface="+mn-cs"/>
            </a:endParaRPr>
          </a:p>
          <a:p>
            <a:pPr algn="ctr" fontAlgn="auto">
              <a:spcBef>
                <a:spcPts val="0"/>
              </a:spcBef>
              <a:spcAft>
                <a:spcPts val="0"/>
              </a:spcAft>
              <a:defRPr/>
            </a:pPr>
            <a:endParaRPr lang="it-IT" sz="2400" b="1" dirty="0">
              <a:solidFill>
                <a:schemeClr val="accent1">
                  <a:lumMod val="50000"/>
                </a:schemeClr>
              </a:solidFill>
              <a:latin typeface="+mn-lt"/>
              <a:cs typeface="+mn-cs"/>
            </a:endParaRPr>
          </a:p>
          <a:p>
            <a:pPr algn="ctr" fontAlgn="auto">
              <a:spcBef>
                <a:spcPts val="0"/>
              </a:spcBef>
              <a:spcAft>
                <a:spcPts val="0"/>
              </a:spcAft>
              <a:defRPr/>
            </a:pPr>
            <a:endParaRPr lang="it-IT" dirty="0">
              <a:solidFill>
                <a:schemeClr val="accent1">
                  <a:lumMod val="75000"/>
                </a:schemeClr>
              </a:solidFill>
              <a:latin typeface="+mn-lt"/>
              <a:cs typeface="+mn-cs"/>
            </a:endParaRPr>
          </a:p>
          <a:p>
            <a:pPr algn="ctr" fontAlgn="auto">
              <a:spcBef>
                <a:spcPts val="0"/>
              </a:spcBef>
              <a:spcAft>
                <a:spcPts val="0"/>
              </a:spcAft>
              <a:defRPr/>
            </a:pPr>
            <a:endParaRPr lang="it-IT" sz="2000" dirty="0">
              <a:solidFill>
                <a:schemeClr val="accent1">
                  <a:lumMod val="75000"/>
                </a:schemeClr>
              </a:solidFill>
              <a:latin typeface="+mn-lt"/>
              <a:cs typeface="+mn-cs"/>
            </a:endParaRPr>
          </a:p>
          <a:p>
            <a:pPr algn="ctr" fontAlgn="auto">
              <a:spcBef>
                <a:spcPts val="0"/>
              </a:spcBef>
              <a:spcAft>
                <a:spcPts val="0"/>
              </a:spcAft>
              <a:defRPr/>
            </a:pPr>
            <a:endParaRPr lang="it-IT" sz="2000" dirty="0">
              <a:solidFill>
                <a:schemeClr val="accent1">
                  <a:lumMod val="75000"/>
                </a:schemeClr>
              </a:solidFill>
              <a:latin typeface="+mn-lt"/>
              <a:cs typeface="+mn-cs"/>
            </a:endParaRPr>
          </a:p>
          <a:p>
            <a:pPr algn="r" fontAlgn="auto">
              <a:spcBef>
                <a:spcPts val="0"/>
              </a:spcBef>
              <a:spcAft>
                <a:spcPts val="0"/>
              </a:spcAft>
              <a:defRPr/>
            </a:pPr>
            <a:endParaRPr lang="it-IT" sz="2000" i="1" dirty="0">
              <a:solidFill>
                <a:schemeClr val="accent1">
                  <a:lumMod val="75000"/>
                </a:schemeClr>
              </a:solidFill>
              <a:latin typeface="+mn-lt"/>
              <a:cs typeface="+mn-cs"/>
            </a:endParaRPr>
          </a:p>
        </p:txBody>
      </p:sp>
      <p:sp>
        <p:nvSpPr>
          <p:cNvPr id="6" name="Rettangolo 5"/>
          <p:cNvSpPr/>
          <p:nvPr/>
        </p:nvSpPr>
        <p:spPr>
          <a:xfrm>
            <a:off x="1071538" y="1857364"/>
            <a:ext cx="7143800" cy="3600986"/>
          </a:xfrm>
          <a:prstGeom prst="rect">
            <a:avLst/>
          </a:prstGeom>
        </p:spPr>
        <p:txBody>
          <a:bodyPr wrap="square">
            <a:spAutoFit/>
          </a:bodyPr>
          <a:lstStyle/>
          <a:p>
            <a:endParaRPr lang="it-IT" dirty="0" smtClean="0"/>
          </a:p>
          <a:p>
            <a:endParaRPr lang="it-IT" sz="2400" dirty="0" smtClean="0"/>
          </a:p>
          <a:p>
            <a:endParaRPr lang="it-IT" sz="2400" dirty="0" smtClean="0"/>
          </a:p>
          <a:p>
            <a:r>
              <a:rPr lang="it-IT" sz="2400" dirty="0" smtClean="0">
                <a:solidFill>
                  <a:srgbClr val="002060"/>
                </a:solidFill>
              </a:rPr>
              <a:t>Il Piano si compone di due parti: </a:t>
            </a:r>
          </a:p>
          <a:p>
            <a:endParaRPr lang="it-IT" sz="2400" dirty="0" smtClean="0">
              <a:solidFill>
                <a:srgbClr val="002060"/>
              </a:solidFill>
            </a:endParaRPr>
          </a:p>
          <a:p>
            <a:pPr>
              <a:buFontTx/>
              <a:buChar char="-"/>
            </a:pPr>
            <a:r>
              <a:rPr lang="it-IT" sz="2400" dirty="0" smtClean="0">
                <a:solidFill>
                  <a:srgbClr val="002060"/>
                </a:solidFill>
              </a:rPr>
              <a:t>la prima recante gli indirizzi generali per la Cronicità; </a:t>
            </a:r>
          </a:p>
          <a:p>
            <a:pPr>
              <a:buFontTx/>
              <a:buChar char="-"/>
            </a:pPr>
            <a:endParaRPr lang="it-IT" sz="2400" dirty="0" smtClean="0">
              <a:solidFill>
                <a:srgbClr val="002060"/>
              </a:solidFill>
            </a:endParaRPr>
          </a:p>
          <a:p>
            <a:pPr>
              <a:buFontTx/>
              <a:buChar char="-"/>
            </a:pPr>
            <a:r>
              <a:rPr lang="it-IT" sz="2400" dirty="0" smtClean="0">
                <a:solidFill>
                  <a:srgbClr val="002060"/>
                </a:solidFill>
              </a:rPr>
              <a:t>la seconda che approfondisce caratteristiche e bisogni assistenziali specifici di alcune patologie croniche. </a:t>
            </a:r>
          </a:p>
          <a:p>
            <a:pPr>
              <a:buFontTx/>
              <a:buChar char="-"/>
            </a:pPr>
            <a:endParaRPr lang="it-IT" dirty="0" smtClean="0">
              <a:solidFill>
                <a:srgbClr val="002060"/>
              </a:solidFill>
            </a:endParaRPr>
          </a:p>
        </p:txBody>
      </p:sp>
      <p:sp>
        <p:nvSpPr>
          <p:cNvPr id="7" name="CasellaDiTesto 6"/>
          <p:cNvSpPr txBox="1"/>
          <p:nvPr/>
        </p:nvSpPr>
        <p:spPr>
          <a:xfrm>
            <a:off x="1643042" y="1500174"/>
            <a:ext cx="6578992" cy="400110"/>
          </a:xfrm>
          <a:prstGeom prst="rect">
            <a:avLst/>
          </a:prstGeom>
          <a:noFill/>
        </p:spPr>
        <p:txBody>
          <a:bodyPr wrap="square" rtlCol="0">
            <a:spAutoFit/>
          </a:bodyPr>
          <a:lstStyle/>
          <a:p>
            <a:pPr algn="just"/>
            <a:r>
              <a:rPr lang="it-IT" sz="2000" b="1" dirty="0" smtClean="0">
                <a:solidFill>
                  <a:srgbClr val="CC0000"/>
                </a:solidFill>
                <a:latin typeface="Franklin Gothic Heavy" panose="020B0903020102020204" pitchFamily="34" charset="0"/>
              </a:rPr>
              <a:t>IL PIANO NAZIONALE DELLA CRONICITÀ</a:t>
            </a:r>
            <a:endParaRPr lang="it-IT" sz="2000" b="1" dirty="0">
              <a:solidFill>
                <a:srgbClr val="CC0000"/>
              </a:solidFill>
              <a:latin typeface="Franklin Gothic Heavy" panose="020B0903020102020204" pitchFamily="34" charset="0"/>
            </a:endParaRPr>
          </a:p>
        </p:txBody>
      </p:sp>
    </p:spTree>
    <p:extLst>
      <p:ext uri="{BB962C8B-B14F-4D97-AF65-F5344CB8AC3E}">
        <p14:creationId xmlns="" xmlns:p14="http://schemas.microsoft.com/office/powerpoint/2010/main" val="2456881044"/>
      </p:ext>
    </p:extLst>
  </p:cSld>
  <p:clrMapOvr>
    <a:masterClrMapping/>
  </p:clrMapOvr>
  <mc:AlternateContent xmlns:mc="http://schemas.openxmlformats.org/markup-compatibility/2006">
    <mc:Choice xmlns="" xmlns:p14="http://schemas.microsoft.com/office/powerpoint/2010/main" Requires="p14">
      <p:transition spd="slow" p14:dur="3400" advClick="0" advTm="6000">
        <p14:reveal/>
      </p:transition>
    </mc:Choice>
    <mc:Fallback>
      <p:transition spd="slow" advClick="0" advTm="6000">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ttangolo 2"/>
          <p:cNvSpPr/>
          <p:nvPr/>
        </p:nvSpPr>
        <p:spPr>
          <a:xfrm>
            <a:off x="0" y="6309320"/>
            <a:ext cx="9144000" cy="548679"/>
          </a:xfrm>
          <a:prstGeom prst="rect">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1200" b="1" dirty="0">
                <a:latin typeface="Century Gothic" panose="020B0502020202020204" pitchFamily="34" charset="0"/>
              </a:rPr>
              <a:t>INCONTRO ANNUALE “GIORNATA MONDIALE DEL CUORE” - ROMA, 29 SETTEMBRE 2017</a:t>
            </a:r>
            <a:endParaRPr lang="it-IT" sz="1200" dirty="0">
              <a:latin typeface="Century Gothic" panose="020B0502020202020204" pitchFamily="34" charset="0"/>
            </a:endParaRPr>
          </a:p>
          <a:p>
            <a:pPr algn="ctr"/>
            <a:r>
              <a:rPr lang="it-IT" sz="1200" b="1" dirty="0">
                <a:latin typeface="Century Gothic" panose="020B0502020202020204" pitchFamily="34" charset="0"/>
              </a:rPr>
              <a:t>REGIONE LAZIO - PIAZZA ODERICO DA PORDENONE, 15 - SALA TIRRENO</a:t>
            </a:r>
          </a:p>
          <a:p>
            <a:pPr algn="ctr"/>
            <a:r>
              <a:rPr lang="it-IT" sz="1200" b="1" dirty="0">
                <a:solidFill>
                  <a:prstClr val="white"/>
                </a:solidFill>
                <a:latin typeface="Century Gothic" panose="020B0502020202020204" pitchFamily="34" charset="0"/>
              </a:rPr>
              <a:t>www.associazioneaisc.org  					segreteria@associazioneaisc.org</a:t>
            </a:r>
            <a:endParaRPr lang="it-IT" sz="1200" b="1" dirty="0">
              <a:latin typeface="Century Gothic" panose="020B0502020202020204" pitchFamily="34" charset="0"/>
            </a:endParaRPr>
          </a:p>
        </p:txBody>
      </p:sp>
      <p:pic>
        <p:nvPicPr>
          <p:cNvPr id="1026" name="Picture 2" descr="Senza titolo">
            <a:extLst>
              <a:ext uri="{FF2B5EF4-FFF2-40B4-BE49-F238E27FC236}">
                <a16:creationId xmlns="" xmlns:a16="http://schemas.microsoft.com/office/drawing/2014/main" id="{B3899BFB-AB08-41CC-A790-E83A54B8AC12}"/>
              </a:ext>
            </a:extLst>
          </p:cNvPr>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539552" y="110137"/>
            <a:ext cx="8022282" cy="92837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8" name="CasellaDiTesto 7"/>
          <p:cNvSpPr txBox="1"/>
          <p:nvPr/>
        </p:nvSpPr>
        <p:spPr>
          <a:xfrm>
            <a:off x="285720" y="1142984"/>
            <a:ext cx="8640762" cy="2769989"/>
          </a:xfrm>
          <a:prstGeom prst="rect">
            <a:avLst/>
          </a:prstGeom>
          <a:noFill/>
        </p:spPr>
        <p:txBody>
          <a:bodyPr>
            <a:spAutoFit/>
          </a:bodyPr>
          <a:lstStyle/>
          <a:p>
            <a:pPr algn="ctr" fontAlgn="auto">
              <a:spcBef>
                <a:spcPts val="0"/>
              </a:spcBef>
              <a:spcAft>
                <a:spcPts val="0"/>
              </a:spcAft>
              <a:defRPr/>
            </a:pPr>
            <a:endParaRPr lang="it-IT" sz="2400" b="1" i="1" dirty="0" smtClean="0">
              <a:solidFill>
                <a:srgbClr val="FF0000"/>
              </a:solidFill>
            </a:endParaRPr>
          </a:p>
          <a:p>
            <a:pPr algn="ctr" fontAlgn="auto">
              <a:spcBef>
                <a:spcPts val="0"/>
              </a:spcBef>
              <a:spcAft>
                <a:spcPts val="0"/>
              </a:spcAft>
              <a:defRPr/>
            </a:pPr>
            <a:endParaRPr lang="it-IT" sz="2400" b="1" i="1" dirty="0">
              <a:solidFill>
                <a:srgbClr val="FF0000"/>
              </a:solidFill>
            </a:endParaRPr>
          </a:p>
          <a:p>
            <a:pPr algn="ctr" fontAlgn="auto">
              <a:spcBef>
                <a:spcPts val="0"/>
              </a:spcBef>
              <a:spcAft>
                <a:spcPts val="0"/>
              </a:spcAft>
              <a:defRPr/>
            </a:pPr>
            <a:endParaRPr lang="it-IT" sz="2400" b="1" i="1" dirty="0">
              <a:solidFill>
                <a:srgbClr val="FF0000"/>
              </a:solidFill>
              <a:latin typeface="+mn-lt"/>
              <a:cs typeface="+mn-cs"/>
            </a:endParaRPr>
          </a:p>
          <a:p>
            <a:pPr algn="ctr" fontAlgn="auto">
              <a:spcBef>
                <a:spcPts val="0"/>
              </a:spcBef>
              <a:spcAft>
                <a:spcPts val="0"/>
              </a:spcAft>
              <a:defRPr/>
            </a:pPr>
            <a:endParaRPr lang="it-IT" sz="2400" b="1" dirty="0">
              <a:solidFill>
                <a:schemeClr val="accent1">
                  <a:lumMod val="50000"/>
                </a:schemeClr>
              </a:solidFill>
              <a:latin typeface="+mn-lt"/>
              <a:cs typeface="+mn-cs"/>
            </a:endParaRPr>
          </a:p>
          <a:p>
            <a:pPr algn="ctr" fontAlgn="auto">
              <a:spcBef>
                <a:spcPts val="0"/>
              </a:spcBef>
              <a:spcAft>
                <a:spcPts val="0"/>
              </a:spcAft>
              <a:defRPr/>
            </a:pPr>
            <a:endParaRPr lang="it-IT" dirty="0">
              <a:solidFill>
                <a:schemeClr val="accent1">
                  <a:lumMod val="75000"/>
                </a:schemeClr>
              </a:solidFill>
              <a:latin typeface="+mn-lt"/>
              <a:cs typeface="+mn-cs"/>
            </a:endParaRPr>
          </a:p>
          <a:p>
            <a:pPr algn="ctr" fontAlgn="auto">
              <a:spcBef>
                <a:spcPts val="0"/>
              </a:spcBef>
              <a:spcAft>
                <a:spcPts val="0"/>
              </a:spcAft>
              <a:defRPr/>
            </a:pPr>
            <a:endParaRPr lang="it-IT" sz="2000" dirty="0">
              <a:solidFill>
                <a:schemeClr val="accent1">
                  <a:lumMod val="75000"/>
                </a:schemeClr>
              </a:solidFill>
              <a:latin typeface="+mn-lt"/>
              <a:cs typeface="+mn-cs"/>
            </a:endParaRPr>
          </a:p>
          <a:p>
            <a:pPr algn="ctr" fontAlgn="auto">
              <a:spcBef>
                <a:spcPts val="0"/>
              </a:spcBef>
              <a:spcAft>
                <a:spcPts val="0"/>
              </a:spcAft>
              <a:defRPr/>
            </a:pPr>
            <a:endParaRPr lang="it-IT" sz="2000" dirty="0">
              <a:solidFill>
                <a:schemeClr val="accent1">
                  <a:lumMod val="75000"/>
                </a:schemeClr>
              </a:solidFill>
              <a:latin typeface="+mn-lt"/>
              <a:cs typeface="+mn-cs"/>
            </a:endParaRPr>
          </a:p>
          <a:p>
            <a:pPr algn="r" fontAlgn="auto">
              <a:spcBef>
                <a:spcPts val="0"/>
              </a:spcBef>
              <a:spcAft>
                <a:spcPts val="0"/>
              </a:spcAft>
              <a:defRPr/>
            </a:pPr>
            <a:endParaRPr lang="it-IT" sz="2000" i="1" dirty="0">
              <a:solidFill>
                <a:schemeClr val="accent1">
                  <a:lumMod val="75000"/>
                </a:schemeClr>
              </a:solidFill>
              <a:latin typeface="+mn-lt"/>
              <a:cs typeface="+mn-cs"/>
            </a:endParaRPr>
          </a:p>
        </p:txBody>
      </p:sp>
      <p:sp>
        <p:nvSpPr>
          <p:cNvPr id="6" name="CasellaDiTesto 5"/>
          <p:cNvSpPr txBox="1"/>
          <p:nvPr/>
        </p:nvSpPr>
        <p:spPr>
          <a:xfrm>
            <a:off x="1714480" y="1071546"/>
            <a:ext cx="6578992" cy="400110"/>
          </a:xfrm>
          <a:prstGeom prst="rect">
            <a:avLst/>
          </a:prstGeom>
          <a:noFill/>
        </p:spPr>
        <p:txBody>
          <a:bodyPr wrap="square" rtlCol="0">
            <a:spAutoFit/>
          </a:bodyPr>
          <a:lstStyle/>
          <a:p>
            <a:pPr algn="just"/>
            <a:r>
              <a:rPr lang="it-IT" sz="2000" b="1" dirty="0" smtClean="0">
                <a:solidFill>
                  <a:srgbClr val="CC0000"/>
                </a:solidFill>
                <a:latin typeface="Franklin Gothic Heavy" panose="020B0903020102020204" pitchFamily="34" charset="0"/>
              </a:rPr>
              <a:t>IL PIANO NAZIONALE DELLA CRONICITÀ</a:t>
            </a:r>
            <a:endParaRPr lang="it-IT" sz="2000" b="1" dirty="0">
              <a:solidFill>
                <a:srgbClr val="CC0000"/>
              </a:solidFill>
              <a:latin typeface="Franklin Gothic Heavy" panose="020B0903020102020204" pitchFamily="34" charset="0"/>
            </a:endParaRPr>
          </a:p>
        </p:txBody>
      </p:sp>
      <p:graphicFrame>
        <p:nvGraphicFramePr>
          <p:cNvPr id="13" name="Diagramma 12"/>
          <p:cNvGraphicFramePr/>
          <p:nvPr/>
        </p:nvGraphicFramePr>
        <p:xfrm>
          <a:off x="428596" y="1500174"/>
          <a:ext cx="7858180" cy="481808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 xmlns:p14="http://schemas.microsoft.com/office/powerpoint/2010/main" val="2456881044"/>
      </p:ext>
    </p:extLst>
  </p:cSld>
  <p:clrMapOvr>
    <a:masterClrMapping/>
  </p:clrMapOvr>
  <mc:AlternateContent xmlns:mc="http://schemas.openxmlformats.org/markup-compatibility/2006">
    <mc:Choice xmlns="" xmlns:p14="http://schemas.microsoft.com/office/powerpoint/2010/main" Requires="p14">
      <p:transition spd="slow" p14:dur="3400" advClick="0" advTm="6000">
        <p14:reveal/>
      </p:transition>
    </mc:Choice>
    <mc:Fallback>
      <p:transition spd="slow" advClick="0" advTm="6000">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ttangolo 2"/>
          <p:cNvSpPr/>
          <p:nvPr/>
        </p:nvSpPr>
        <p:spPr>
          <a:xfrm>
            <a:off x="0" y="6309320"/>
            <a:ext cx="9144000" cy="548679"/>
          </a:xfrm>
          <a:prstGeom prst="rect">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1200" b="1" dirty="0">
                <a:latin typeface="Century Gothic" panose="020B0502020202020204" pitchFamily="34" charset="0"/>
              </a:rPr>
              <a:t>INCONTRO ANNUALE “GIORNATA MONDIALE DEL CUORE” - ROMA, 29 SETTEMBRE 2017</a:t>
            </a:r>
            <a:endParaRPr lang="it-IT" sz="1200" dirty="0">
              <a:latin typeface="Century Gothic" panose="020B0502020202020204" pitchFamily="34" charset="0"/>
            </a:endParaRPr>
          </a:p>
          <a:p>
            <a:pPr algn="ctr"/>
            <a:r>
              <a:rPr lang="it-IT" sz="1200" b="1" dirty="0">
                <a:latin typeface="Century Gothic" panose="020B0502020202020204" pitchFamily="34" charset="0"/>
              </a:rPr>
              <a:t>REGIONE LAZIO - PIAZZA ODERICO DA PORDENONE, 15 - SALA TIRRENO</a:t>
            </a:r>
          </a:p>
          <a:p>
            <a:pPr algn="ctr"/>
            <a:r>
              <a:rPr lang="it-IT" sz="1200" b="1" dirty="0">
                <a:solidFill>
                  <a:prstClr val="white"/>
                </a:solidFill>
                <a:latin typeface="Century Gothic" panose="020B0502020202020204" pitchFamily="34" charset="0"/>
              </a:rPr>
              <a:t>www.associazioneaisc.org  					segreteria@associazioneaisc.org</a:t>
            </a:r>
            <a:endParaRPr lang="it-IT" sz="1200" b="1" dirty="0">
              <a:latin typeface="Century Gothic" panose="020B0502020202020204" pitchFamily="34" charset="0"/>
            </a:endParaRPr>
          </a:p>
        </p:txBody>
      </p:sp>
      <p:sp>
        <p:nvSpPr>
          <p:cNvPr id="116" name="CasellaDiTesto 115"/>
          <p:cNvSpPr txBox="1"/>
          <p:nvPr/>
        </p:nvSpPr>
        <p:spPr>
          <a:xfrm>
            <a:off x="683568" y="3032177"/>
            <a:ext cx="2234907" cy="369332"/>
          </a:xfrm>
          <a:prstGeom prst="rect">
            <a:avLst/>
          </a:prstGeom>
          <a:noFill/>
        </p:spPr>
        <p:txBody>
          <a:bodyPr wrap="none" rtlCol="0">
            <a:spAutoFit/>
          </a:bodyPr>
          <a:lstStyle/>
          <a:p>
            <a:r>
              <a:rPr lang="it-IT" b="1" dirty="0">
                <a:solidFill>
                  <a:schemeClr val="bg1"/>
                </a:solidFill>
                <a:latin typeface="Century Gothic" panose="020B0502020202020204" pitchFamily="34" charset="0"/>
              </a:rPr>
              <a:t>Una testimonianza</a:t>
            </a:r>
            <a:endParaRPr lang="it-IT" dirty="0">
              <a:solidFill>
                <a:schemeClr val="bg1"/>
              </a:solidFill>
            </a:endParaRPr>
          </a:p>
        </p:txBody>
      </p:sp>
      <p:pic>
        <p:nvPicPr>
          <p:cNvPr id="1026" name="Picture 2" descr="Senza titolo">
            <a:extLst>
              <a:ext uri="{FF2B5EF4-FFF2-40B4-BE49-F238E27FC236}">
                <a16:creationId xmlns="" xmlns:a16="http://schemas.microsoft.com/office/drawing/2014/main" id="{B3899BFB-AB08-41CC-A790-E83A54B8AC12}"/>
              </a:ext>
            </a:extLst>
          </p:cNvPr>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539552" y="110137"/>
            <a:ext cx="8022282" cy="92837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8" name="CasellaDiTesto 7"/>
          <p:cNvSpPr txBox="1"/>
          <p:nvPr/>
        </p:nvSpPr>
        <p:spPr>
          <a:xfrm>
            <a:off x="285720" y="1142984"/>
            <a:ext cx="8640762" cy="2769989"/>
          </a:xfrm>
          <a:prstGeom prst="rect">
            <a:avLst/>
          </a:prstGeom>
          <a:noFill/>
        </p:spPr>
        <p:txBody>
          <a:bodyPr>
            <a:spAutoFit/>
          </a:bodyPr>
          <a:lstStyle/>
          <a:p>
            <a:pPr algn="ctr" fontAlgn="auto">
              <a:spcBef>
                <a:spcPts val="0"/>
              </a:spcBef>
              <a:spcAft>
                <a:spcPts val="0"/>
              </a:spcAft>
              <a:defRPr/>
            </a:pPr>
            <a:endParaRPr lang="it-IT" sz="2400" b="1" i="1" dirty="0" smtClean="0">
              <a:solidFill>
                <a:srgbClr val="FF0000"/>
              </a:solidFill>
            </a:endParaRPr>
          </a:p>
          <a:p>
            <a:pPr algn="ctr" fontAlgn="auto">
              <a:spcBef>
                <a:spcPts val="0"/>
              </a:spcBef>
              <a:spcAft>
                <a:spcPts val="0"/>
              </a:spcAft>
              <a:defRPr/>
            </a:pPr>
            <a:endParaRPr lang="it-IT" sz="2400" b="1" i="1" dirty="0">
              <a:solidFill>
                <a:srgbClr val="FF0000"/>
              </a:solidFill>
            </a:endParaRPr>
          </a:p>
          <a:p>
            <a:pPr algn="ctr" fontAlgn="auto">
              <a:spcBef>
                <a:spcPts val="0"/>
              </a:spcBef>
              <a:spcAft>
                <a:spcPts val="0"/>
              </a:spcAft>
              <a:defRPr/>
            </a:pPr>
            <a:endParaRPr lang="it-IT" sz="2400" b="1" i="1" dirty="0">
              <a:solidFill>
                <a:srgbClr val="FF0000"/>
              </a:solidFill>
              <a:latin typeface="+mn-lt"/>
              <a:cs typeface="+mn-cs"/>
            </a:endParaRPr>
          </a:p>
          <a:p>
            <a:pPr algn="ctr" fontAlgn="auto">
              <a:spcBef>
                <a:spcPts val="0"/>
              </a:spcBef>
              <a:spcAft>
                <a:spcPts val="0"/>
              </a:spcAft>
              <a:defRPr/>
            </a:pPr>
            <a:endParaRPr lang="it-IT" sz="2400" b="1" dirty="0">
              <a:solidFill>
                <a:schemeClr val="accent1">
                  <a:lumMod val="50000"/>
                </a:schemeClr>
              </a:solidFill>
              <a:latin typeface="+mn-lt"/>
              <a:cs typeface="+mn-cs"/>
            </a:endParaRPr>
          </a:p>
          <a:p>
            <a:pPr algn="ctr" fontAlgn="auto">
              <a:spcBef>
                <a:spcPts val="0"/>
              </a:spcBef>
              <a:spcAft>
                <a:spcPts val="0"/>
              </a:spcAft>
              <a:defRPr/>
            </a:pPr>
            <a:endParaRPr lang="it-IT" dirty="0">
              <a:solidFill>
                <a:schemeClr val="accent1">
                  <a:lumMod val="75000"/>
                </a:schemeClr>
              </a:solidFill>
              <a:latin typeface="+mn-lt"/>
              <a:cs typeface="+mn-cs"/>
            </a:endParaRPr>
          </a:p>
          <a:p>
            <a:pPr algn="ctr" fontAlgn="auto">
              <a:spcBef>
                <a:spcPts val="0"/>
              </a:spcBef>
              <a:spcAft>
                <a:spcPts val="0"/>
              </a:spcAft>
              <a:defRPr/>
            </a:pPr>
            <a:endParaRPr lang="it-IT" sz="2000" dirty="0">
              <a:solidFill>
                <a:schemeClr val="accent1">
                  <a:lumMod val="75000"/>
                </a:schemeClr>
              </a:solidFill>
              <a:latin typeface="+mn-lt"/>
              <a:cs typeface="+mn-cs"/>
            </a:endParaRPr>
          </a:p>
          <a:p>
            <a:pPr algn="ctr" fontAlgn="auto">
              <a:spcBef>
                <a:spcPts val="0"/>
              </a:spcBef>
              <a:spcAft>
                <a:spcPts val="0"/>
              </a:spcAft>
              <a:defRPr/>
            </a:pPr>
            <a:endParaRPr lang="it-IT" sz="2000" dirty="0">
              <a:solidFill>
                <a:schemeClr val="accent1">
                  <a:lumMod val="75000"/>
                </a:schemeClr>
              </a:solidFill>
              <a:latin typeface="+mn-lt"/>
              <a:cs typeface="+mn-cs"/>
            </a:endParaRPr>
          </a:p>
          <a:p>
            <a:pPr algn="r" fontAlgn="auto">
              <a:spcBef>
                <a:spcPts val="0"/>
              </a:spcBef>
              <a:spcAft>
                <a:spcPts val="0"/>
              </a:spcAft>
              <a:defRPr/>
            </a:pPr>
            <a:endParaRPr lang="it-IT" sz="2000" i="1" dirty="0">
              <a:solidFill>
                <a:schemeClr val="accent1">
                  <a:lumMod val="75000"/>
                </a:schemeClr>
              </a:solidFill>
              <a:latin typeface="+mn-lt"/>
              <a:cs typeface="+mn-cs"/>
            </a:endParaRPr>
          </a:p>
        </p:txBody>
      </p:sp>
      <p:pic>
        <p:nvPicPr>
          <p:cNvPr id="2050" name="Picture 2"/>
          <p:cNvPicPr>
            <a:picLocks noChangeAspect="1" noChangeArrowheads="1"/>
          </p:cNvPicPr>
          <p:nvPr/>
        </p:nvPicPr>
        <p:blipFill>
          <a:blip r:embed="rId3" cstate="print"/>
          <a:srcRect/>
          <a:stretch>
            <a:fillRect/>
          </a:stretch>
        </p:blipFill>
        <p:spPr bwMode="auto">
          <a:xfrm>
            <a:off x="1500166" y="1214422"/>
            <a:ext cx="6474973" cy="4872048"/>
          </a:xfrm>
          <a:prstGeom prst="rect">
            <a:avLst/>
          </a:prstGeom>
          <a:noFill/>
          <a:ln w="9525">
            <a:noFill/>
            <a:miter lim="800000"/>
            <a:headEnd/>
            <a:tailEnd/>
          </a:ln>
          <a:effectLst/>
        </p:spPr>
      </p:pic>
    </p:spTree>
    <p:extLst>
      <p:ext uri="{BB962C8B-B14F-4D97-AF65-F5344CB8AC3E}">
        <p14:creationId xmlns="" xmlns:p14="http://schemas.microsoft.com/office/powerpoint/2010/main" val="2456881044"/>
      </p:ext>
    </p:extLst>
  </p:cSld>
  <p:clrMapOvr>
    <a:masterClrMapping/>
  </p:clrMapOvr>
  <mc:AlternateContent xmlns:mc="http://schemas.openxmlformats.org/markup-compatibility/2006">
    <mc:Choice xmlns="" xmlns:p14="http://schemas.microsoft.com/office/powerpoint/2010/main" Requires="p14">
      <p:transition spd="slow" p14:dur="3400" advClick="0" advTm="6000">
        <p14:reveal/>
      </p:transition>
    </mc:Choice>
    <mc:Fallback>
      <p:transition spd="slow" advClick="0" advTm="6000">
        <p:fade/>
      </p:transition>
    </mc:Fallback>
  </mc:AlternateContent>
</p:sld>
</file>

<file path=ppt/theme/theme1.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docProps/app.xml><?xml version="1.0" encoding="utf-8"?>
<Properties xmlns="http://schemas.openxmlformats.org/officeDocument/2006/extended-properties" xmlns:vt="http://schemas.openxmlformats.org/officeDocument/2006/docPropsVTypes">
  <Template/>
  <TotalTime>1183</TotalTime>
  <Words>1721</Words>
  <Application>Microsoft Office PowerPoint</Application>
  <PresentationFormat>Presentazione su schermo (4:3)</PresentationFormat>
  <Paragraphs>320</Paragraphs>
  <Slides>20</Slides>
  <Notes>0</Notes>
  <HiddenSlides>0</HiddenSlides>
  <MMClips>0</MMClips>
  <ScaleCrop>false</ScaleCrop>
  <HeadingPairs>
    <vt:vector size="4" baseType="variant">
      <vt:variant>
        <vt:lpstr>Tema</vt:lpstr>
      </vt:variant>
      <vt:variant>
        <vt:i4>1</vt:i4>
      </vt:variant>
      <vt:variant>
        <vt:lpstr>Titoli diapositive</vt:lpstr>
      </vt:variant>
      <vt:variant>
        <vt:i4>20</vt:i4>
      </vt:variant>
    </vt:vector>
  </HeadingPairs>
  <TitlesOfParts>
    <vt:vector size="21" baseType="lpstr">
      <vt:lpstr>Tema di Office</vt:lpstr>
      <vt:lpstr>Diapositiva 1</vt:lpstr>
      <vt:lpstr>Diapositiva 2</vt:lpstr>
      <vt:lpstr>Diapositiva 3</vt:lpstr>
      <vt:lpstr>Diapositiva 4</vt:lpstr>
      <vt:lpstr>Diapositiva 5</vt:lpstr>
      <vt:lpstr>Diapositiva 6</vt:lpstr>
      <vt:lpstr>Diapositiva 7</vt:lpstr>
      <vt:lpstr>Diapositiva 8</vt:lpstr>
      <vt:lpstr>Diapositiva 9</vt:lpstr>
      <vt:lpstr>Diapositiva 10</vt:lpstr>
      <vt:lpstr>Diapositiva 11</vt:lpstr>
      <vt:lpstr>Diapositiva 12</vt:lpstr>
      <vt:lpstr>Diapositiva 13</vt:lpstr>
      <vt:lpstr>Diapositiva 14</vt:lpstr>
      <vt:lpstr>Diapositiva 15</vt:lpstr>
      <vt:lpstr>Diapositiva 16</vt:lpstr>
      <vt:lpstr>Diapositiva 17</vt:lpstr>
      <vt:lpstr>Diapositiva 18</vt:lpstr>
      <vt:lpstr>Diapositiva 19</vt:lpstr>
      <vt:lpstr>Diapositiva 20</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Presentazione standard di PowerPoint</dc:title>
  <dc:creator>Manuela</dc:creator>
  <cp:lastModifiedBy>paolo &amp; mari</cp:lastModifiedBy>
  <cp:revision>116</cp:revision>
  <cp:lastPrinted>2015-04-20T14:19:49Z</cp:lastPrinted>
  <dcterms:created xsi:type="dcterms:W3CDTF">2015-09-03T16:33:07Z</dcterms:created>
  <dcterms:modified xsi:type="dcterms:W3CDTF">2017-09-29T10:16:36Z</dcterms:modified>
</cp:coreProperties>
</file>