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1" r:id="rId2"/>
    <p:sldId id="274" r:id="rId3"/>
    <p:sldId id="272" r:id="rId4"/>
    <p:sldId id="289" r:id="rId5"/>
    <p:sldId id="276" r:id="rId6"/>
    <p:sldId id="292" r:id="rId7"/>
    <p:sldId id="293" r:id="rId8"/>
    <p:sldId id="294" r:id="rId9"/>
    <p:sldId id="295" r:id="rId10"/>
    <p:sldId id="296" r:id="rId11"/>
    <p:sldId id="297" r:id="rId12"/>
    <p:sldId id="288" r:id="rId13"/>
    <p:sldId id="284" r:id="rId14"/>
    <p:sldId id="283" r:id="rId15"/>
    <p:sldId id="302" r:id="rId16"/>
    <p:sldId id="303" r:id="rId17"/>
    <p:sldId id="304" r:id="rId18"/>
    <p:sldId id="305" r:id="rId19"/>
    <p:sldId id="306" r:id="rId20"/>
    <p:sldId id="298" r:id="rId21"/>
    <p:sldId id="300" r:id="rId22"/>
    <p:sldId id="286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23"/>
    <a:srgbClr val="00B0F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59" autoAdjust="0"/>
    <p:restoredTop sz="99493" autoAdjust="0"/>
  </p:normalViewPr>
  <p:slideViewPr>
    <p:cSldViewPr showGuides="1">
      <p:cViewPr>
        <p:scale>
          <a:sx n="100" d="100"/>
          <a:sy n="100" d="100"/>
        </p:scale>
        <p:origin x="-648" y="2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ristopherbartoli:Desktop:MEDICINA%20D'EMERGENZA:AISC:Database%20AISC%2021-06-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ristopherbartoli:Desktop:MEDICINA%20D'EMERGENZA:AISC:Database%20AISC%2021-06-1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ristopherbartoli:Desktop:MEDICINA%20D'EMERGENZA:AISC:Database%20AISC%2021-06-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ristopherbartoli:Desktop:MEDICINA%20D'EMERGENZA:AISC:Database%20AISC%2021-06-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Comorbidità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Percentuale</c:v>
          </c:tx>
          <c:invertIfNegative val="0"/>
          <c:cat>
            <c:strRef>
              <c:f>('Pazienti 2016'!$Q$1;'Pazienti 2016'!$R$1;'Pazienti 2016'!$S$1;'Pazienti 2016'!$T$1;'Pazienti 2016'!$U$1;'Pazienti 2016'!$V$1;'Pazienti 2016'!$W$1;'Pazienti 2016'!$X$1;'Pazienti 2016'!$Y$1)</c:f>
              <c:strCache>
                <c:ptCount val="9"/>
                <c:pt idx="0">
                  <c:v>Familiarità</c:v>
                </c:pt>
                <c:pt idx="1">
                  <c:v>HT</c:v>
                </c:pt>
                <c:pt idx="2">
                  <c:v>DM</c:v>
                </c:pt>
                <c:pt idx="3">
                  <c:v>Dislipidemia</c:v>
                </c:pt>
                <c:pt idx="4">
                  <c:v>CI</c:v>
                </c:pt>
                <c:pt idx="5">
                  <c:v>FA</c:v>
                </c:pt>
                <c:pt idx="6">
                  <c:v>IRC</c:v>
                </c:pt>
                <c:pt idx="7">
                  <c:v>HF</c:v>
                </c:pt>
                <c:pt idx="8">
                  <c:v>BPCO</c:v>
                </c:pt>
              </c:strCache>
            </c:strRef>
          </c:cat>
          <c:val>
            <c:numRef>
              <c:f>'Pazienti 2016'!$Q$277:$Y$277</c:f>
              <c:numCache>
                <c:formatCode>0.00</c:formatCode>
                <c:ptCount val="9"/>
                <c:pt idx="0">
                  <c:v>51.744186046511629</c:v>
                </c:pt>
                <c:pt idx="1">
                  <c:v>52.325581395348827</c:v>
                </c:pt>
                <c:pt idx="2">
                  <c:v>12.790697674418601</c:v>
                </c:pt>
                <c:pt idx="3">
                  <c:v>20.348837209302321</c:v>
                </c:pt>
                <c:pt idx="4">
                  <c:v>15.11627906976744</c:v>
                </c:pt>
                <c:pt idx="5">
                  <c:v>10.46511627906977</c:v>
                </c:pt>
                <c:pt idx="6">
                  <c:v>4.65116279069768</c:v>
                </c:pt>
                <c:pt idx="7">
                  <c:v>7.558139534883721</c:v>
                </c:pt>
                <c:pt idx="8">
                  <c:v>6.9767441860465107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821824"/>
        <c:axId val="183822976"/>
      </c:barChart>
      <c:catAx>
        <c:axId val="183821824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nextTo"/>
        <c:crossAx val="183822976"/>
        <c:crosses val="autoZero"/>
        <c:auto val="0"/>
        <c:lblAlgn val="ctr"/>
        <c:lblOffset val="100"/>
        <c:noMultiLvlLbl val="0"/>
      </c:catAx>
      <c:valAx>
        <c:axId val="1838229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%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18382182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0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Anamnesi Farmacologica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Percentuale</c:v>
          </c:tx>
          <c:invertIfNegative val="0"/>
          <c:cat>
            <c:strRef>
              <c:f>('Pazienti 2016'!$Z$1;'Pazienti 2016'!$AA$1;'Pazienti 2016'!$AB$1;'Pazienti 2016'!$AC$1;'Pazienti 2016'!$AD$1;'Pazienti 2016'!$AE$1;'Pazienti 2016'!$AF$1;'Pazienti 2016'!$AG$1;'Pazienti 2016'!$AH$1;'Pazienti 2016'!$AI$1;'Pazienti 2016'!$AJ$1)</c:f>
              <c:strCache>
                <c:ptCount val="11"/>
                <c:pt idx="0">
                  <c:v>Diuretico</c:v>
                </c:pt>
                <c:pt idx="1">
                  <c:v>Risp K+</c:v>
                </c:pt>
                <c:pt idx="2">
                  <c:v>BB</c:v>
                </c:pt>
                <c:pt idx="3">
                  <c:v>ACE-I</c:v>
                </c:pt>
                <c:pt idx="4">
                  <c:v>AT-1</c:v>
                </c:pt>
                <c:pt idx="5">
                  <c:v>ND</c:v>
                </c:pt>
                <c:pt idx="6">
                  <c:v>ASA</c:v>
                </c:pt>
                <c:pt idx="7">
                  <c:v>TAO</c:v>
                </c:pt>
                <c:pt idx="8">
                  <c:v>NAO</c:v>
                </c:pt>
                <c:pt idx="9">
                  <c:v>CAA</c:v>
                </c:pt>
                <c:pt idx="10">
                  <c:v>Statina</c:v>
                </c:pt>
              </c:strCache>
            </c:strRef>
          </c:cat>
          <c:val>
            <c:numRef>
              <c:f>'Pazienti 2016'!$Z$277:$AL$277</c:f>
              <c:numCache>
                <c:formatCode>0.00</c:formatCode>
                <c:ptCount val="13"/>
                <c:pt idx="0">
                  <c:v>22.09302325581395</c:v>
                </c:pt>
                <c:pt idx="1">
                  <c:v>4.069767441860467</c:v>
                </c:pt>
                <c:pt idx="2">
                  <c:v>33.720930232558203</c:v>
                </c:pt>
                <c:pt idx="3">
                  <c:v>25</c:v>
                </c:pt>
                <c:pt idx="4">
                  <c:v>18.604651162790699</c:v>
                </c:pt>
                <c:pt idx="5">
                  <c:v>2.3255813953488369</c:v>
                </c:pt>
                <c:pt idx="6">
                  <c:v>31.39534883720928</c:v>
                </c:pt>
                <c:pt idx="7">
                  <c:v>6.3953488372092959</c:v>
                </c:pt>
                <c:pt idx="8">
                  <c:v>4.65116279069768</c:v>
                </c:pt>
                <c:pt idx="9">
                  <c:v>11.04651162790698</c:v>
                </c:pt>
                <c:pt idx="10">
                  <c:v>23.837209302325579</c:v>
                </c:pt>
                <c:pt idx="11">
                  <c:v>5.232558139534885</c:v>
                </c:pt>
                <c:pt idx="12">
                  <c:v>5.232558139534885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85973760"/>
        <c:axId val="185996032"/>
      </c:barChart>
      <c:catAx>
        <c:axId val="185973760"/>
        <c:scaling>
          <c:orientation val="minMax"/>
        </c:scaling>
        <c:delete val="0"/>
        <c:axPos val="b"/>
        <c:majorTickMark val="none"/>
        <c:minorTickMark val="none"/>
        <c:tickLblPos val="nextTo"/>
        <c:crossAx val="185996032"/>
        <c:crosses val="autoZero"/>
        <c:auto val="1"/>
        <c:lblAlgn val="ctr"/>
        <c:lblOffset val="100"/>
        <c:noMultiLvlLbl val="0"/>
      </c:catAx>
      <c:valAx>
        <c:axId val="1859960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18597376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Esame obiettivo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Percentuale</c:v>
          </c:tx>
          <c:invertIfNegative val="0"/>
          <c:cat>
            <c:strRef>
              <c:f>('Pazienti 2016'!$AN$1;'Pazienti 2016'!$AO$1;'Pazienti 2016'!$AP$1;'Pazienti 2016'!$AQ$1)</c:f>
              <c:strCache>
                <c:ptCount val="4"/>
                <c:pt idx="0">
                  <c:v>rumori umidi</c:v>
                </c:pt>
                <c:pt idx="1">
                  <c:v>edemi declivi</c:v>
                </c:pt>
                <c:pt idx="2">
                  <c:v>turgore giugulari</c:v>
                </c:pt>
                <c:pt idx="3">
                  <c:v>Attività Cardiaca Aritmica</c:v>
                </c:pt>
              </c:strCache>
            </c:strRef>
          </c:cat>
          <c:val>
            <c:numRef>
              <c:f>('Pazienti 2016'!$AN$277;'Pazienti 2016'!$AO$277;'Pazienti 2016'!$AP$277;'Pazienti 2016'!$AQ$277)</c:f>
              <c:numCache>
                <c:formatCode>0.00</c:formatCode>
                <c:ptCount val="4"/>
                <c:pt idx="0">
                  <c:v>4.069767441860467</c:v>
                </c:pt>
                <c:pt idx="1">
                  <c:v>15.697674418604651</c:v>
                </c:pt>
                <c:pt idx="2">
                  <c:v>2.3255813953488369</c:v>
                </c:pt>
                <c:pt idx="3">
                  <c:v>7.558139534883721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86029952"/>
        <c:axId val="186031488"/>
      </c:barChart>
      <c:catAx>
        <c:axId val="186029952"/>
        <c:scaling>
          <c:orientation val="minMax"/>
        </c:scaling>
        <c:delete val="0"/>
        <c:axPos val="b"/>
        <c:majorTickMark val="none"/>
        <c:minorTickMark val="none"/>
        <c:tickLblPos val="nextTo"/>
        <c:crossAx val="186031488"/>
        <c:crosses val="autoZero"/>
        <c:auto val="1"/>
        <c:lblAlgn val="ctr"/>
        <c:lblOffset val="100"/>
        <c:noMultiLvlLbl val="0"/>
      </c:catAx>
      <c:valAx>
        <c:axId val="1860314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18602995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ECO</a:t>
            </a:r>
            <a:r>
              <a:rPr lang="en-US" baseline="0"/>
              <a:t> FAST 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Percentuale</c:v>
          </c:tx>
          <c:invertIfNegative val="0"/>
          <c:cat>
            <c:strRef>
              <c:f>('Pazienti 2016'!$BA$1;'Pazienti 2016'!$BB$1;'Pazienti 2016'!$BC$1;'Pazienti 2016'!$BD$1;'Pazienti 2016'!$BE$1;'Pazienti 2016'!$BF$1;'Pazienti 2016'!$BG$1;'Pazienti 2016'!$BH$1)</c:f>
              <c:strCache>
                <c:ptCount val="8"/>
                <c:pt idx="0">
                  <c:v>Cinesi cardiaca</c:v>
                </c:pt>
                <c:pt idx="1">
                  <c:v>Versamento pericardico</c:v>
                </c:pt>
                <c:pt idx="2">
                  <c:v>Ipertrofia </c:v>
                </c:pt>
                <c:pt idx="3">
                  <c:v>Dilatazione</c:v>
                </c:pt>
                <c:pt idx="4">
                  <c:v>VCI dimensioni</c:v>
                </c:pt>
                <c:pt idx="5">
                  <c:v>VCI collassabilità</c:v>
                </c:pt>
                <c:pt idx="6">
                  <c:v>Versamento pleurico</c:v>
                </c:pt>
                <c:pt idx="7">
                  <c:v>Comete</c:v>
                </c:pt>
              </c:strCache>
            </c:strRef>
          </c:cat>
          <c:val>
            <c:numRef>
              <c:f>'Pazienti 2016'!$BA$277:$BH$277</c:f>
              <c:numCache>
                <c:formatCode>0.00</c:formatCode>
                <c:ptCount val="8"/>
                <c:pt idx="0">
                  <c:v>12.790697674418601</c:v>
                </c:pt>
                <c:pt idx="1">
                  <c:v>2.3255813953488369</c:v>
                </c:pt>
                <c:pt idx="2">
                  <c:v>15.697674418604651</c:v>
                </c:pt>
                <c:pt idx="3">
                  <c:v>6.3953488372092959</c:v>
                </c:pt>
                <c:pt idx="4">
                  <c:v>6.9767441860465107</c:v>
                </c:pt>
                <c:pt idx="5">
                  <c:v>4.65116279069768</c:v>
                </c:pt>
                <c:pt idx="6">
                  <c:v>0.581395348837209</c:v>
                </c:pt>
                <c:pt idx="7">
                  <c:v>2.9069767441860459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86097664"/>
        <c:axId val="186099200"/>
      </c:barChart>
      <c:catAx>
        <c:axId val="186097664"/>
        <c:scaling>
          <c:orientation val="minMax"/>
        </c:scaling>
        <c:delete val="0"/>
        <c:axPos val="b"/>
        <c:majorTickMark val="none"/>
        <c:minorTickMark val="none"/>
        <c:tickLblPos val="nextTo"/>
        <c:crossAx val="186099200"/>
        <c:crosses val="autoZero"/>
        <c:auto val="1"/>
        <c:lblAlgn val="ctr"/>
        <c:lblOffset val="100"/>
        <c:noMultiLvlLbl val="0"/>
      </c:catAx>
      <c:valAx>
        <c:axId val="1860992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18609766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E33BF-05C8-8D47-BEAD-1C17F54B5B90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B4266-6FB2-6F43-8461-6368BE67621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5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A8B0-5EF4-4ED2-A84D-79F2947863B3}" type="datetimeFigureOut">
              <a:rPr lang="it-IT" smtClean="0"/>
              <a:t>05/09/2016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CD8BA-B17F-4157-84B7-02155693C8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5502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A8B0-5EF4-4ED2-A84D-79F2947863B3}" type="datetimeFigureOut">
              <a:rPr lang="it-IT" smtClean="0"/>
              <a:t>05/09/2016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CD8BA-B17F-4157-84B7-02155693C8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437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A8B0-5EF4-4ED2-A84D-79F2947863B3}" type="datetimeFigureOut">
              <a:rPr lang="it-IT" smtClean="0"/>
              <a:t>05/09/2016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CD8BA-B17F-4157-84B7-02155693C8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9487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A8B0-5EF4-4ED2-A84D-79F2947863B3}" type="datetimeFigureOut">
              <a:rPr lang="it-IT" smtClean="0"/>
              <a:t>05/09/2016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CD8BA-B17F-4157-84B7-02155693C8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999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A8B0-5EF4-4ED2-A84D-79F2947863B3}" type="datetimeFigureOut">
              <a:rPr lang="it-IT" smtClean="0"/>
              <a:t>05/09/2016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CD8BA-B17F-4157-84B7-02155693C8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778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A8B0-5EF4-4ED2-A84D-79F2947863B3}" type="datetimeFigureOut">
              <a:rPr lang="it-IT" smtClean="0"/>
              <a:t>05/09/2016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CD8BA-B17F-4157-84B7-02155693C8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2589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A8B0-5EF4-4ED2-A84D-79F2947863B3}" type="datetimeFigureOut">
              <a:rPr lang="it-IT" smtClean="0"/>
              <a:t>05/09/2016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CD8BA-B17F-4157-84B7-02155693C8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311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A8B0-5EF4-4ED2-A84D-79F2947863B3}" type="datetimeFigureOut">
              <a:rPr lang="it-IT" smtClean="0"/>
              <a:t>05/09/2016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CD8BA-B17F-4157-84B7-02155693C8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5686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A8B0-5EF4-4ED2-A84D-79F2947863B3}" type="datetimeFigureOut">
              <a:rPr lang="it-IT" smtClean="0"/>
              <a:t>05/09/2016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CD8BA-B17F-4157-84B7-02155693C8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0534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A8B0-5EF4-4ED2-A84D-79F2947863B3}" type="datetimeFigureOut">
              <a:rPr lang="it-IT" smtClean="0"/>
              <a:t>05/09/2016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CD8BA-B17F-4157-84B7-02155693C8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515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A8B0-5EF4-4ED2-A84D-79F2947863B3}" type="datetimeFigureOut">
              <a:rPr lang="it-IT" smtClean="0"/>
              <a:t>05/09/2016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CD8BA-B17F-4157-84B7-02155693C8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14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1A8B0-5EF4-4ED2-A84D-79F2947863B3}" type="datetimeFigureOut">
              <a:rPr lang="it-IT" smtClean="0"/>
              <a:t>05/09/2016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CD8BA-B17F-4157-84B7-02155693C8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721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8" b="19221"/>
          <a:stretch/>
        </p:blipFill>
        <p:spPr bwMode="auto">
          <a:xfrm>
            <a:off x="251520" y="188637"/>
            <a:ext cx="2736000" cy="159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" y="655176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segreteria@associazioneaisc.org                                                                                                           www.associazioneaisc.org</a:t>
            </a:r>
            <a:endParaRPr lang="it-IT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00808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risultati </a:t>
            </a:r>
            <a:r>
              <a:rPr lang="en-US" sz="4400" b="1" dirty="0" err="1" smtClean="0"/>
              <a:t>della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campagna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informativa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della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settimana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europea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sullo</a:t>
            </a:r>
            <a:r>
              <a:rPr lang="en-US" sz="4400" b="1" dirty="0" smtClean="0"/>
              <a:t>  </a:t>
            </a:r>
          </a:p>
          <a:p>
            <a:pPr algn="ctr"/>
            <a:r>
              <a:rPr lang="en-US" sz="4400" b="1" dirty="0" err="1" smtClean="0"/>
              <a:t>Scompenso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Cardiaco</a:t>
            </a:r>
            <a:r>
              <a:rPr lang="en-US" sz="4400" b="1" dirty="0" smtClean="0"/>
              <a:t> </a:t>
            </a:r>
          </a:p>
          <a:p>
            <a:pPr algn="ctr"/>
            <a:r>
              <a:rPr lang="en-US" sz="4400" b="1" dirty="0" smtClean="0"/>
              <a:t>2016</a:t>
            </a:r>
            <a:endParaRPr lang="en-US" sz="4400" b="1" dirty="0"/>
          </a:p>
        </p:txBody>
      </p:sp>
      <p:pic>
        <p:nvPicPr>
          <p:cNvPr id="7" name="Picture 6" descr="Schermata 2015-08-29 alle 16.50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32656"/>
            <a:ext cx="3384376" cy="1194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58112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Dott</a:t>
            </a:r>
            <a:r>
              <a:rPr lang="en-US" sz="2000" dirty="0" smtClean="0"/>
              <a:t>. Cristopher Bartoli, medico in </a:t>
            </a:r>
            <a:r>
              <a:rPr lang="en-US" sz="2000" dirty="0" err="1" smtClean="0"/>
              <a:t>formazione</a:t>
            </a:r>
            <a:r>
              <a:rPr lang="en-US" sz="2000" dirty="0" smtClean="0"/>
              <a:t> </a:t>
            </a:r>
            <a:r>
              <a:rPr lang="en-US" sz="2000" dirty="0" err="1" smtClean="0"/>
              <a:t>specialistica</a:t>
            </a:r>
            <a:r>
              <a:rPr lang="en-US" sz="2000" dirty="0" smtClean="0"/>
              <a:t> in </a:t>
            </a:r>
            <a:r>
              <a:rPr lang="en-US" sz="2000" dirty="0" err="1" smtClean="0"/>
              <a:t>Medicina</a:t>
            </a:r>
            <a:r>
              <a:rPr lang="en-US" sz="2000" dirty="0" smtClean="0"/>
              <a:t> </a:t>
            </a:r>
            <a:r>
              <a:rPr lang="en-US" sz="2000" dirty="0" err="1" smtClean="0"/>
              <a:t>d’Urgenza-Emergenza</a:t>
            </a:r>
            <a:r>
              <a:rPr lang="en-US" sz="2000" dirty="0" smtClean="0"/>
              <a:t> </a:t>
            </a:r>
            <a:r>
              <a:rPr lang="en-US" sz="2000" dirty="0" err="1" smtClean="0"/>
              <a:t>presso</a:t>
            </a:r>
            <a:r>
              <a:rPr lang="en-US" sz="2000" dirty="0" smtClean="0"/>
              <a:t> la </a:t>
            </a:r>
            <a:r>
              <a:rPr lang="en-US" sz="2000" dirty="0" err="1" smtClean="0"/>
              <a:t>Facoltà</a:t>
            </a:r>
            <a:r>
              <a:rPr lang="en-US" sz="2000" dirty="0" smtClean="0"/>
              <a:t> di </a:t>
            </a:r>
            <a:r>
              <a:rPr lang="en-US" sz="2000" dirty="0" err="1" smtClean="0"/>
              <a:t>Medicina</a:t>
            </a:r>
            <a:r>
              <a:rPr lang="en-US" sz="2000" dirty="0" smtClean="0"/>
              <a:t> e </a:t>
            </a:r>
            <a:r>
              <a:rPr lang="en-US" sz="2000" dirty="0" err="1" smtClean="0"/>
              <a:t>Psicologia</a:t>
            </a:r>
            <a:r>
              <a:rPr lang="en-US" sz="2000" dirty="0" smtClean="0"/>
              <a:t> – La Sapienza, Roma 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err="1" smtClean="0"/>
              <a:t>Dott.ssa</a:t>
            </a:r>
            <a:r>
              <a:rPr lang="en-US" sz="2000" dirty="0" smtClean="0"/>
              <a:t> Silvia Navarin, </a:t>
            </a:r>
            <a:r>
              <a:rPr lang="en-US" sz="2000" dirty="0"/>
              <a:t>medico in </a:t>
            </a:r>
            <a:r>
              <a:rPr lang="en-US" sz="2000" dirty="0" err="1"/>
              <a:t>formazione</a:t>
            </a:r>
            <a:r>
              <a:rPr lang="en-US" sz="2000" dirty="0"/>
              <a:t> </a:t>
            </a:r>
            <a:r>
              <a:rPr lang="en-US" sz="2000" dirty="0" err="1"/>
              <a:t>specialistica</a:t>
            </a:r>
            <a:r>
              <a:rPr lang="en-US" sz="2000" dirty="0"/>
              <a:t> in </a:t>
            </a:r>
            <a:r>
              <a:rPr lang="en-US" sz="2000" dirty="0" err="1"/>
              <a:t>Medicina</a:t>
            </a:r>
            <a:r>
              <a:rPr lang="en-US" sz="2000" dirty="0"/>
              <a:t> </a:t>
            </a:r>
            <a:r>
              <a:rPr lang="en-US" sz="2000" dirty="0" err="1"/>
              <a:t>d’Urgenza-Emergenza</a:t>
            </a:r>
            <a:r>
              <a:rPr lang="en-US" sz="2000" dirty="0"/>
              <a:t> </a:t>
            </a:r>
            <a:r>
              <a:rPr lang="en-US" sz="2000" dirty="0" err="1"/>
              <a:t>presso</a:t>
            </a:r>
            <a:r>
              <a:rPr lang="en-US" sz="2000" dirty="0"/>
              <a:t> la </a:t>
            </a:r>
            <a:r>
              <a:rPr lang="en-US" sz="2000" dirty="0" err="1"/>
              <a:t>Facoltà</a:t>
            </a:r>
            <a:r>
              <a:rPr lang="en-US" sz="2000" dirty="0"/>
              <a:t> di </a:t>
            </a:r>
            <a:r>
              <a:rPr lang="en-US" sz="2000" dirty="0" err="1"/>
              <a:t>Medicina</a:t>
            </a:r>
            <a:r>
              <a:rPr lang="en-US" sz="2000" dirty="0"/>
              <a:t> e </a:t>
            </a:r>
            <a:r>
              <a:rPr lang="en-US" sz="2000" dirty="0" err="1"/>
              <a:t>Psicologia</a:t>
            </a:r>
            <a:r>
              <a:rPr lang="en-US" sz="2000" dirty="0"/>
              <a:t> – La Sapienza, Roma </a:t>
            </a: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953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8" b="19221"/>
          <a:stretch/>
        </p:blipFill>
        <p:spPr bwMode="auto">
          <a:xfrm>
            <a:off x="251520" y="188637"/>
            <a:ext cx="2736000" cy="159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" y="655176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segreteria@associazioneaisc.org                                                                                                           www.associazioneaisc.org</a:t>
            </a:r>
            <a:endParaRPr lang="it-IT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596" y="1988840"/>
            <a:ext cx="89289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Ai </a:t>
            </a:r>
            <a:r>
              <a:rPr lang="en-US" sz="2200" dirty="0" err="1" smtClean="0"/>
              <a:t>pazienti</a:t>
            </a:r>
            <a:r>
              <a:rPr lang="en-US" sz="2200" dirty="0" smtClean="0"/>
              <a:t> e </a:t>
            </a:r>
            <a:r>
              <a:rPr lang="en-US" sz="2200" dirty="0" err="1" smtClean="0"/>
              <a:t>fu</a:t>
            </a:r>
            <a:r>
              <a:rPr lang="en-US" sz="2200" dirty="0" smtClean="0"/>
              <a:t> </a:t>
            </a:r>
            <a:r>
              <a:rPr lang="en-US" sz="2200" dirty="0" err="1" smtClean="0"/>
              <a:t>proposta</a:t>
            </a:r>
            <a:r>
              <a:rPr lang="en-US" sz="2200" dirty="0" smtClean="0"/>
              <a:t> </a:t>
            </a:r>
            <a:r>
              <a:rPr lang="en-US" sz="2200" dirty="0" err="1" smtClean="0"/>
              <a:t>una</a:t>
            </a:r>
            <a:r>
              <a:rPr lang="en-US" sz="2200" dirty="0" smtClean="0"/>
              <a:t> </a:t>
            </a:r>
            <a:r>
              <a:rPr lang="en-US" sz="2200" dirty="0" err="1" smtClean="0"/>
              <a:t>visita</a:t>
            </a:r>
            <a:r>
              <a:rPr lang="en-US" sz="2200" dirty="0" smtClean="0"/>
              <a:t> </a:t>
            </a:r>
            <a:r>
              <a:rPr lang="en-US" sz="2200" dirty="0" err="1" smtClean="0"/>
              <a:t>medica</a:t>
            </a:r>
            <a:r>
              <a:rPr lang="en-US" sz="2200" dirty="0" smtClean="0"/>
              <a:t> </a:t>
            </a:r>
            <a:r>
              <a:rPr lang="en-US" sz="2200" dirty="0" err="1" smtClean="0"/>
              <a:t>nella</a:t>
            </a:r>
            <a:r>
              <a:rPr lang="en-US" sz="2200" dirty="0" smtClean="0"/>
              <a:t> </a:t>
            </a:r>
            <a:r>
              <a:rPr lang="en-US" sz="2200" dirty="0" err="1" smtClean="0"/>
              <a:t>clinica</a:t>
            </a:r>
            <a:r>
              <a:rPr lang="en-US" sz="2200" dirty="0" smtClean="0"/>
              <a:t> mobile </a:t>
            </a:r>
            <a:r>
              <a:rPr lang="en-US" sz="2200" dirty="0" err="1" smtClean="0"/>
              <a:t>che</a:t>
            </a:r>
            <a:r>
              <a:rPr lang="en-US" sz="2200" dirty="0" smtClean="0"/>
              <a:t> </a:t>
            </a:r>
            <a:r>
              <a:rPr lang="en-US" sz="2200" dirty="0" err="1" smtClean="0"/>
              <a:t>includeva</a:t>
            </a:r>
            <a:r>
              <a:rPr lang="en-US" sz="2200" dirty="0" smtClean="0"/>
              <a:t>: </a:t>
            </a:r>
          </a:p>
          <a:p>
            <a:endParaRPr lang="en-US" sz="2200" dirty="0" smtClean="0"/>
          </a:p>
          <a:p>
            <a:pPr marL="285750" indent="-285750">
              <a:buFont typeface="Arial"/>
              <a:buChar char="•"/>
            </a:pPr>
            <a:r>
              <a:rPr lang="en-US" sz="2200" dirty="0" err="1" smtClean="0">
                <a:solidFill>
                  <a:srgbClr val="A6A6A6"/>
                </a:solidFill>
              </a:rPr>
              <a:t>Raccolta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dei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dati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anagrafici</a:t>
            </a:r>
            <a:r>
              <a:rPr lang="en-US" sz="2200" dirty="0" smtClean="0">
                <a:solidFill>
                  <a:srgbClr val="A6A6A6"/>
                </a:solidFill>
              </a:rPr>
              <a:t> del </a:t>
            </a:r>
            <a:r>
              <a:rPr lang="en-US" sz="2200" dirty="0" err="1" smtClean="0">
                <a:solidFill>
                  <a:srgbClr val="A6A6A6"/>
                </a:solidFill>
              </a:rPr>
              <a:t>paziente</a:t>
            </a:r>
            <a:endParaRPr lang="en-US" sz="2200" dirty="0" smtClean="0">
              <a:solidFill>
                <a:srgbClr val="A6A6A6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 err="1" smtClean="0">
                <a:solidFill>
                  <a:srgbClr val="A6A6A6"/>
                </a:solidFill>
              </a:rPr>
              <a:t>Misurazione</a:t>
            </a:r>
            <a:r>
              <a:rPr lang="en-US" sz="2200" dirty="0" smtClean="0">
                <a:solidFill>
                  <a:srgbClr val="A6A6A6"/>
                </a:solidFill>
              </a:rPr>
              <a:t> di peso e </a:t>
            </a:r>
            <a:r>
              <a:rPr lang="en-US" sz="2200" dirty="0" err="1" smtClean="0">
                <a:solidFill>
                  <a:srgbClr val="A6A6A6"/>
                </a:solidFill>
              </a:rPr>
              <a:t>altezza</a:t>
            </a:r>
            <a:endParaRPr lang="en-US" sz="2200" dirty="0" smtClean="0">
              <a:solidFill>
                <a:srgbClr val="A6A6A6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 err="1" smtClean="0">
                <a:solidFill>
                  <a:srgbClr val="A6A6A6"/>
                </a:solidFill>
              </a:rPr>
              <a:t>Misurazione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dei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parametri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vitali</a:t>
            </a:r>
            <a:r>
              <a:rPr lang="en-US" sz="2200" dirty="0" smtClean="0">
                <a:solidFill>
                  <a:srgbClr val="A6A6A6"/>
                </a:solidFill>
              </a:rPr>
              <a:t>: </a:t>
            </a:r>
            <a:r>
              <a:rPr lang="en-US" sz="2200" dirty="0" err="1" smtClean="0">
                <a:solidFill>
                  <a:srgbClr val="A6A6A6"/>
                </a:solidFill>
              </a:rPr>
              <a:t>frequenza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cardiaca</a:t>
            </a:r>
            <a:r>
              <a:rPr lang="en-US" sz="2200" dirty="0" smtClean="0">
                <a:solidFill>
                  <a:srgbClr val="A6A6A6"/>
                </a:solidFill>
              </a:rPr>
              <a:t>, </a:t>
            </a:r>
            <a:r>
              <a:rPr lang="en-US" sz="2200" dirty="0" err="1" smtClean="0">
                <a:solidFill>
                  <a:srgbClr val="A6A6A6"/>
                </a:solidFill>
              </a:rPr>
              <a:t>frequenza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respiratoria</a:t>
            </a:r>
            <a:r>
              <a:rPr lang="en-US" sz="2200" dirty="0" smtClean="0">
                <a:solidFill>
                  <a:srgbClr val="A6A6A6"/>
                </a:solidFill>
              </a:rPr>
              <a:t>, </a:t>
            </a:r>
            <a:r>
              <a:rPr lang="en-US" sz="2200" dirty="0" err="1" smtClean="0">
                <a:solidFill>
                  <a:srgbClr val="A6A6A6"/>
                </a:solidFill>
              </a:rPr>
              <a:t>saturazione</a:t>
            </a:r>
            <a:r>
              <a:rPr lang="en-US" sz="2200" dirty="0" smtClean="0">
                <a:solidFill>
                  <a:srgbClr val="A6A6A6"/>
                </a:solidFill>
              </a:rPr>
              <a:t> e </a:t>
            </a:r>
            <a:r>
              <a:rPr lang="en-US" sz="2200" dirty="0" err="1" smtClean="0">
                <a:solidFill>
                  <a:srgbClr val="A6A6A6"/>
                </a:solidFill>
              </a:rPr>
              <a:t>pressione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arteriosa</a:t>
            </a:r>
            <a:endParaRPr lang="en-US" sz="2200" dirty="0">
              <a:solidFill>
                <a:srgbClr val="A6A6A6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 err="1">
                <a:solidFill>
                  <a:srgbClr val="A6A6A6"/>
                </a:solidFill>
              </a:rPr>
              <a:t>M</a:t>
            </a:r>
            <a:r>
              <a:rPr lang="en-US" sz="2200" dirty="0" err="1" smtClean="0">
                <a:solidFill>
                  <a:srgbClr val="A6A6A6"/>
                </a:solidFill>
              </a:rPr>
              <a:t>isurazione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>
                <a:solidFill>
                  <a:srgbClr val="A6A6A6"/>
                </a:solidFill>
              </a:rPr>
              <a:t>BIVA </a:t>
            </a:r>
            <a:r>
              <a:rPr lang="en-US" sz="2200" dirty="0" smtClean="0">
                <a:solidFill>
                  <a:srgbClr val="A6A6A6"/>
                </a:solidFill>
              </a:rPr>
              <a:t>(Bioelectrical Impedance Vector Analysis) per </a:t>
            </a:r>
            <a:r>
              <a:rPr lang="en-US" sz="2200" dirty="0" err="1">
                <a:solidFill>
                  <a:srgbClr val="A6A6A6"/>
                </a:solidFill>
              </a:rPr>
              <a:t>valutare</a:t>
            </a:r>
            <a:r>
              <a:rPr lang="en-US" sz="2200" dirty="0">
                <a:solidFill>
                  <a:srgbClr val="A6A6A6"/>
                </a:solidFill>
              </a:rPr>
              <a:t> in </a:t>
            </a:r>
            <a:r>
              <a:rPr lang="en-US" sz="2200" dirty="0" err="1">
                <a:solidFill>
                  <a:srgbClr val="A6A6A6"/>
                </a:solidFill>
              </a:rPr>
              <a:t>modo</a:t>
            </a:r>
            <a:r>
              <a:rPr lang="en-US" sz="2200" dirty="0">
                <a:solidFill>
                  <a:srgbClr val="A6A6A6"/>
                </a:solidFill>
              </a:rPr>
              <a:t> non </a:t>
            </a:r>
            <a:r>
              <a:rPr lang="en-US" sz="2200" dirty="0" err="1">
                <a:solidFill>
                  <a:srgbClr val="A6A6A6"/>
                </a:solidFill>
              </a:rPr>
              <a:t>invasivo</a:t>
            </a:r>
            <a:r>
              <a:rPr lang="en-US" sz="2200" dirty="0">
                <a:solidFill>
                  <a:srgbClr val="A6A6A6"/>
                </a:solidFill>
              </a:rPr>
              <a:t> lo </a:t>
            </a:r>
            <a:r>
              <a:rPr lang="en-US" sz="2200" dirty="0" err="1">
                <a:solidFill>
                  <a:srgbClr val="A6A6A6"/>
                </a:solidFill>
              </a:rPr>
              <a:t>stato</a:t>
            </a:r>
            <a:r>
              <a:rPr lang="en-US" sz="2200" dirty="0">
                <a:solidFill>
                  <a:srgbClr val="A6A6A6"/>
                </a:solidFill>
              </a:rPr>
              <a:t> di </a:t>
            </a:r>
            <a:r>
              <a:rPr lang="en-US" sz="2200" dirty="0" err="1">
                <a:solidFill>
                  <a:srgbClr val="A6A6A6"/>
                </a:solidFill>
              </a:rPr>
              <a:t>idratazione</a:t>
            </a:r>
            <a:r>
              <a:rPr lang="en-US" sz="2200" dirty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corporea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ECO Fast </a:t>
            </a:r>
            <a:r>
              <a:rPr lang="en-US" sz="2200" dirty="0" err="1" smtClean="0"/>
              <a:t>mediante</a:t>
            </a:r>
            <a:r>
              <a:rPr lang="en-US" sz="2200" dirty="0" smtClean="0"/>
              <a:t> V-SCAN per </a:t>
            </a:r>
            <a:r>
              <a:rPr lang="en-US" sz="2200" dirty="0" err="1" smtClean="0"/>
              <a:t>valutazione</a:t>
            </a:r>
            <a:r>
              <a:rPr lang="en-US" sz="2200" dirty="0" smtClean="0"/>
              <a:t> </a:t>
            </a:r>
            <a:r>
              <a:rPr lang="en-US" sz="2200" dirty="0" err="1" smtClean="0"/>
              <a:t>della</a:t>
            </a:r>
            <a:r>
              <a:rPr lang="en-US" sz="2200" dirty="0" smtClean="0"/>
              <a:t> VCI, </a:t>
            </a:r>
            <a:r>
              <a:rPr lang="en-US" sz="2200" dirty="0" err="1" smtClean="0"/>
              <a:t>dei</a:t>
            </a:r>
            <a:r>
              <a:rPr lang="en-US" sz="2200" dirty="0" smtClean="0"/>
              <a:t> </a:t>
            </a:r>
            <a:r>
              <a:rPr lang="en-US" sz="2200" dirty="0" err="1" smtClean="0"/>
              <a:t>segni</a:t>
            </a:r>
            <a:r>
              <a:rPr lang="en-US" sz="2200" dirty="0" smtClean="0"/>
              <a:t> di </a:t>
            </a:r>
            <a:r>
              <a:rPr lang="en-US" sz="2200" dirty="0" err="1" smtClean="0"/>
              <a:t>congestione</a:t>
            </a:r>
            <a:r>
              <a:rPr lang="en-US" sz="2200" dirty="0" smtClean="0"/>
              <a:t> al </a:t>
            </a:r>
            <a:r>
              <a:rPr lang="en-US" sz="2200" dirty="0" err="1" smtClean="0"/>
              <a:t>torace</a:t>
            </a:r>
            <a:r>
              <a:rPr lang="en-US" sz="2200" dirty="0" smtClean="0"/>
              <a:t> e </a:t>
            </a:r>
            <a:r>
              <a:rPr lang="en-US" sz="2200" dirty="0" err="1" smtClean="0"/>
              <a:t>della</a:t>
            </a:r>
            <a:r>
              <a:rPr lang="en-US" sz="2200" dirty="0" smtClean="0"/>
              <a:t> </a:t>
            </a:r>
            <a:r>
              <a:rPr lang="en-US" sz="2200" dirty="0" err="1" smtClean="0"/>
              <a:t>cinesi</a:t>
            </a:r>
            <a:r>
              <a:rPr lang="en-US" sz="2200" dirty="0" smtClean="0"/>
              <a:t> </a:t>
            </a:r>
            <a:r>
              <a:rPr lang="en-US" sz="2200" dirty="0" err="1" smtClean="0"/>
              <a:t>cardiaca</a:t>
            </a:r>
            <a:r>
              <a:rPr lang="en-US" sz="220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err="1" smtClean="0">
                <a:solidFill>
                  <a:srgbClr val="A6A6A6"/>
                </a:solidFill>
              </a:rPr>
              <a:t>Breve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questionario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sulla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qualità</a:t>
            </a:r>
            <a:r>
              <a:rPr lang="en-US" sz="2200" dirty="0" smtClean="0">
                <a:solidFill>
                  <a:srgbClr val="A6A6A6"/>
                </a:solidFill>
              </a:rPr>
              <a:t> di vita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7824" y="332656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Migliorare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gli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obiettivi</a:t>
            </a:r>
            <a:r>
              <a:rPr lang="en-US" sz="4000" b="1" dirty="0" smtClean="0"/>
              <a:t> della </a:t>
            </a:r>
            <a:r>
              <a:rPr lang="en-US" sz="4000" b="1" dirty="0" err="1" smtClean="0"/>
              <a:t>ricerca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medica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pic>
        <p:nvPicPr>
          <p:cNvPr id="5" name="Picture 4" descr="V-Scan cuo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628800"/>
            <a:ext cx="3040217" cy="3096344"/>
          </a:xfrm>
          <a:prstGeom prst="rect">
            <a:avLst/>
          </a:prstGeom>
        </p:spPr>
      </p:pic>
      <p:pic>
        <p:nvPicPr>
          <p:cNvPr id="9" name="Picture 8" descr="Vscan prodott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72816"/>
            <a:ext cx="2987824" cy="271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1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8" b="19221"/>
          <a:stretch/>
        </p:blipFill>
        <p:spPr bwMode="auto">
          <a:xfrm>
            <a:off x="251520" y="188637"/>
            <a:ext cx="2736000" cy="159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" y="655176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segreteria@associazioneaisc.org                                                                                                           www.associazioneaisc.org</a:t>
            </a:r>
            <a:endParaRPr lang="it-IT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596" y="1988840"/>
            <a:ext cx="89289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Ai </a:t>
            </a:r>
            <a:r>
              <a:rPr lang="en-US" sz="2200" dirty="0" err="1" smtClean="0"/>
              <a:t>pazienti</a:t>
            </a:r>
            <a:r>
              <a:rPr lang="en-US" sz="2200" dirty="0" smtClean="0"/>
              <a:t> e </a:t>
            </a:r>
            <a:r>
              <a:rPr lang="en-US" sz="2200" dirty="0" err="1" smtClean="0"/>
              <a:t>fu</a:t>
            </a:r>
            <a:r>
              <a:rPr lang="en-US" sz="2200" dirty="0" smtClean="0"/>
              <a:t> </a:t>
            </a:r>
            <a:r>
              <a:rPr lang="en-US" sz="2200" dirty="0" err="1" smtClean="0"/>
              <a:t>proposta</a:t>
            </a:r>
            <a:r>
              <a:rPr lang="en-US" sz="2200" dirty="0" smtClean="0"/>
              <a:t> </a:t>
            </a:r>
            <a:r>
              <a:rPr lang="en-US" sz="2200" dirty="0" err="1" smtClean="0"/>
              <a:t>una</a:t>
            </a:r>
            <a:r>
              <a:rPr lang="en-US" sz="2200" dirty="0" smtClean="0"/>
              <a:t> </a:t>
            </a:r>
            <a:r>
              <a:rPr lang="en-US" sz="2200" dirty="0" err="1" smtClean="0"/>
              <a:t>visita</a:t>
            </a:r>
            <a:r>
              <a:rPr lang="en-US" sz="2200" dirty="0" smtClean="0"/>
              <a:t> </a:t>
            </a:r>
            <a:r>
              <a:rPr lang="en-US" sz="2200" dirty="0" err="1" smtClean="0"/>
              <a:t>medica</a:t>
            </a:r>
            <a:r>
              <a:rPr lang="en-US" sz="2200" dirty="0" smtClean="0"/>
              <a:t> </a:t>
            </a:r>
            <a:r>
              <a:rPr lang="en-US" sz="2200" dirty="0" err="1" smtClean="0"/>
              <a:t>nella</a:t>
            </a:r>
            <a:r>
              <a:rPr lang="en-US" sz="2200" dirty="0" smtClean="0"/>
              <a:t> </a:t>
            </a:r>
            <a:r>
              <a:rPr lang="en-US" sz="2200" dirty="0" err="1" smtClean="0"/>
              <a:t>clinica</a:t>
            </a:r>
            <a:r>
              <a:rPr lang="en-US" sz="2200" dirty="0" smtClean="0"/>
              <a:t> mobile </a:t>
            </a:r>
            <a:r>
              <a:rPr lang="en-US" sz="2200" dirty="0" err="1" smtClean="0"/>
              <a:t>che</a:t>
            </a:r>
            <a:r>
              <a:rPr lang="en-US" sz="2200" dirty="0" smtClean="0"/>
              <a:t> </a:t>
            </a:r>
            <a:r>
              <a:rPr lang="en-US" sz="2200" dirty="0" err="1" smtClean="0"/>
              <a:t>includeva</a:t>
            </a:r>
            <a:r>
              <a:rPr lang="en-US" sz="2200" dirty="0" smtClean="0"/>
              <a:t>: </a:t>
            </a:r>
          </a:p>
          <a:p>
            <a:endParaRPr lang="en-US" sz="2200" dirty="0" smtClean="0"/>
          </a:p>
          <a:p>
            <a:pPr marL="285750" indent="-285750">
              <a:buFont typeface="Arial"/>
              <a:buChar char="•"/>
            </a:pPr>
            <a:r>
              <a:rPr lang="en-US" sz="2200" dirty="0" err="1" smtClean="0">
                <a:solidFill>
                  <a:srgbClr val="A6A6A6"/>
                </a:solidFill>
              </a:rPr>
              <a:t>Raccolta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dei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dati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anagrafici</a:t>
            </a:r>
            <a:r>
              <a:rPr lang="en-US" sz="2200" dirty="0" smtClean="0">
                <a:solidFill>
                  <a:srgbClr val="A6A6A6"/>
                </a:solidFill>
              </a:rPr>
              <a:t> del </a:t>
            </a:r>
            <a:r>
              <a:rPr lang="en-US" sz="2200" dirty="0" err="1" smtClean="0">
                <a:solidFill>
                  <a:srgbClr val="A6A6A6"/>
                </a:solidFill>
              </a:rPr>
              <a:t>paziente</a:t>
            </a:r>
            <a:endParaRPr lang="en-US" sz="2200" dirty="0" smtClean="0">
              <a:solidFill>
                <a:srgbClr val="A6A6A6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 err="1" smtClean="0">
                <a:solidFill>
                  <a:srgbClr val="A6A6A6"/>
                </a:solidFill>
              </a:rPr>
              <a:t>Misurazione</a:t>
            </a:r>
            <a:r>
              <a:rPr lang="en-US" sz="2200" dirty="0" smtClean="0">
                <a:solidFill>
                  <a:srgbClr val="A6A6A6"/>
                </a:solidFill>
              </a:rPr>
              <a:t> di peso e </a:t>
            </a:r>
            <a:r>
              <a:rPr lang="en-US" sz="2200" dirty="0" err="1" smtClean="0">
                <a:solidFill>
                  <a:srgbClr val="A6A6A6"/>
                </a:solidFill>
              </a:rPr>
              <a:t>altezza</a:t>
            </a:r>
            <a:endParaRPr lang="en-US" sz="2200" dirty="0" smtClean="0">
              <a:solidFill>
                <a:srgbClr val="A6A6A6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 err="1" smtClean="0">
                <a:solidFill>
                  <a:srgbClr val="A6A6A6"/>
                </a:solidFill>
              </a:rPr>
              <a:t>Misurazione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dei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parametri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vitali</a:t>
            </a:r>
            <a:r>
              <a:rPr lang="en-US" sz="2200" dirty="0" smtClean="0">
                <a:solidFill>
                  <a:srgbClr val="A6A6A6"/>
                </a:solidFill>
              </a:rPr>
              <a:t>: </a:t>
            </a:r>
            <a:r>
              <a:rPr lang="en-US" sz="2200" dirty="0" err="1" smtClean="0">
                <a:solidFill>
                  <a:srgbClr val="A6A6A6"/>
                </a:solidFill>
              </a:rPr>
              <a:t>frequenza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cardiaca</a:t>
            </a:r>
            <a:r>
              <a:rPr lang="en-US" sz="2200" dirty="0" smtClean="0">
                <a:solidFill>
                  <a:srgbClr val="A6A6A6"/>
                </a:solidFill>
              </a:rPr>
              <a:t>, </a:t>
            </a:r>
            <a:r>
              <a:rPr lang="en-US" sz="2200" dirty="0" err="1" smtClean="0">
                <a:solidFill>
                  <a:srgbClr val="A6A6A6"/>
                </a:solidFill>
              </a:rPr>
              <a:t>frequenza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respiratoria</a:t>
            </a:r>
            <a:r>
              <a:rPr lang="en-US" sz="2200" dirty="0" smtClean="0">
                <a:solidFill>
                  <a:srgbClr val="A6A6A6"/>
                </a:solidFill>
              </a:rPr>
              <a:t>, </a:t>
            </a:r>
            <a:r>
              <a:rPr lang="en-US" sz="2200" dirty="0" err="1" smtClean="0">
                <a:solidFill>
                  <a:srgbClr val="A6A6A6"/>
                </a:solidFill>
              </a:rPr>
              <a:t>saturazione</a:t>
            </a:r>
            <a:r>
              <a:rPr lang="en-US" sz="2200" dirty="0" smtClean="0">
                <a:solidFill>
                  <a:srgbClr val="A6A6A6"/>
                </a:solidFill>
              </a:rPr>
              <a:t> e </a:t>
            </a:r>
            <a:r>
              <a:rPr lang="en-US" sz="2200" dirty="0" err="1" smtClean="0">
                <a:solidFill>
                  <a:srgbClr val="A6A6A6"/>
                </a:solidFill>
              </a:rPr>
              <a:t>pressione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arteriosa</a:t>
            </a:r>
            <a:endParaRPr lang="en-US" sz="2200" dirty="0">
              <a:solidFill>
                <a:srgbClr val="A6A6A6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 err="1">
                <a:solidFill>
                  <a:srgbClr val="A6A6A6"/>
                </a:solidFill>
              </a:rPr>
              <a:t>M</a:t>
            </a:r>
            <a:r>
              <a:rPr lang="en-US" sz="2200" dirty="0" err="1" smtClean="0">
                <a:solidFill>
                  <a:srgbClr val="A6A6A6"/>
                </a:solidFill>
              </a:rPr>
              <a:t>isurazione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>
                <a:solidFill>
                  <a:srgbClr val="A6A6A6"/>
                </a:solidFill>
              </a:rPr>
              <a:t>BIVA </a:t>
            </a:r>
            <a:r>
              <a:rPr lang="en-US" sz="2200" dirty="0" smtClean="0">
                <a:solidFill>
                  <a:srgbClr val="A6A6A6"/>
                </a:solidFill>
              </a:rPr>
              <a:t>(Bioelectrical Impedance Vector Analysis) per </a:t>
            </a:r>
            <a:r>
              <a:rPr lang="en-US" sz="2200" dirty="0" err="1">
                <a:solidFill>
                  <a:srgbClr val="A6A6A6"/>
                </a:solidFill>
              </a:rPr>
              <a:t>valutare</a:t>
            </a:r>
            <a:r>
              <a:rPr lang="en-US" sz="2200" dirty="0">
                <a:solidFill>
                  <a:srgbClr val="A6A6A6"/>
                </a:solidFill>
              </a:rPr>
              <a:t> in </a:t>
            </a:r>
            <a:r>
              <a:rPr lang="en-US" sz="2200" dirty="0" err="1">
                <a:solidFill>
                  <a:srgbClr val="A6A6A6"/>
                </a:solidFill>
              </a:rPr>
              <a:t>modo</a:t>
            </a:r>
            <a:r>
              <a:rPr lang="en-US" sz="2200" dirty="0">
                <a:solidFill>
                  <a:srgbClr val="A6A6A6"/>
                </a:solidFill>
              </a:rPr>
              <a:t> non </a:t>
            </a:r>
            <a:r>
              <a:rPr lang="en-US" sz="2200" dirty="0" err="1">
                <a:solidFill>
                  <a:srgbClr val="A6A6A6"/>
                </a:solidFill>
              </a:rPr>
              <a:t>invasivo</a:t>
            </a:r>
            <a:r>
              <a:rPr lang="en-US" sz="2200" dirty="0">
                <a:solidFill>
                  <a:srgbClr val="A6A6A6"/>
                </a:solidFill>
              </a:rPr>
              <a:t> lo </a:t>
            </a:r>
            <a:r>
              <a:rPr lang="en-US" sz="2200" dirty="0" err="1">
                <a:solidFill>
                  <a:srgbClr val="A6A6A6"/>
                </a:solidFill>
              </a:rPr>
              <a:t>stato</a:t>
            </a:r>
            <a:r>
              <a:rPr lang="en-US" sz="2200" dirty="0">
                <a:solidFill>
                  <a:srgbClr val="A6A6A6"/>
                </a:solidFill>
              </a:rPr>
              <a:t> di </a:t>
            </a:r>
            <a:r>
              <a:rPr lang="en-US" sz="2200" dirty="0" err="1">
                <a:solidFill>
                  <a:srgbClr val="A6A6A6"/>
                </a:solidFill>
              </a:rPr>
              <a:t>idratazione</a:t>
            </a:r>
            <a:r>
              <a:rPr lang="en-US" sz="2200" dirty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corporea</a:t>
            </a:r>
            <a:r>
              <a:rPr lang="en-US" sz="2200" dirty="0" smtClean="0">
                <a:solidFill>
                  <a:srgbClr val="A6A6A6"/>
                </a:solidFill>
              </a:rPr>
              <a:t>. 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>
                <a:solidFill>
                  <a:srgbClr val="A6A6A6"/>
                </a:solidFill>
              </a:rPr>
              <a:t>ECO Fast </a:t>
            </a:r>
            <a:r>
              <a:rPr lang="en-US" sz="2200" dirty="0" err="1">
                <a:solidFill>
                  <a:srgbClr val="A6A6A6"/>
                </a:solidFill>
              </a:rPr>
              <a:t>mediante</a:t>
            </a:r>
            <a:r>
              <a:rPr lang="en-US" sz="2200" dirty="0">
                <a:solidFill>
                  <a:srgbClr val="A6A6A6"/>
                </a:solidFill>
              </a:rPr>
              <a:t> V-SCAN per </a:t>
            </a:r>
            <a:r>
              <a:rPr lang="en-US" sz="2200" dirty="0" err="1">
                <a:solidFill>
                  <a:srgbClr val="A6A6A6"/>
                </a:solidFill>
              </a:rPr>
              <a:t>valutazione</a:t>
            </a:r>
            <a:r>
              <a:rPr lang="en-US" sz="2200" dirty="0">
                <a:solidFill>
                  <a:srgbClr val="A6A6A6"/>
                </a:solidFill>
              </a:rPr>
              <a:t> </a:t>
            </a:r>
            <a:r>
              <a:rPr lang="en-US" sz="2200" dirty="0" err="1">
                <a:solidFill>
                  <a:srgbClr val="A6A6A6"/>
                </a:solidFill>
              </a:rPr>
              <a:t>della</a:t>
            </a:r>
            <a:r>
              <a:rPr lang="en-US" sz="2200" dirty="0">
                <a:solidFill>
                  <a:srgbClr val="A6A6A6"/>
                </a:solidFill>
              </a:rPr>
              <a:t> VCI, </a:t>
            </a:r>
            <a:r>
              <a:rPr lang="en-US" sz="2200" dirty="0" err="1">
                <a:solidFill>
                  <a:srgbClr val="A6A6A6"/>
                </a:solidFill>
              </a:rPr>
              <a:t>dei</a:t>
            </a:r>
            <a:r>
              <a:rPr lang="en-US" sz="2200" dirty="0">
                <a:solidFill>
                  <a:srgbClr val="A6A6A6"/>
                </a:solidFill>
              </a:rPr>
              <a:t> </a:t>
            </a:r>
            <a:r>
              <a:rPr lang="en-US" sz="2200" dirty="0" err="1">
                <a:solidFill>
                  <a:srgbClr val="A6A6A6"/>
                </a:solidFill>
              </a:rPr>
              <a:t>segni</a:t>
            </a:r>
            <a:r>
              <a:rPr lang="en-US" sz="2200" dirty="0">
                <a:solidFill>
                  <a:srgbClr val="A6A6A6"/>
                </a:solidFill>
              </a:rPr>
              <a:t> di </a:t>
            </a:r>
            <a:r>
              <a:rPr lang="en-US" sz="2200" dirty="0" err="1">
                <a:solidFill>
                  <a:srgbClr val="A6A6A6"/>
                </a:solidFill>
              </a:rPr>
              <a:t>congestione</a:t>
            </a:r>
            <a:r>
              <a:rPr lang="en-US" sz="2200" dirty="0">
                <a:solidFill>
                  <a:srgbClr val="A6A6A6"/>
                </a:solidFill>
              </a:rPr>
              <a:t> al </a:t>
            </a:r>
            <a:r>
              <a:rPr lang="en-US" sz="2200" dirty="0" err="1">
                <a:solidFill>
                  <a:srgbClr val="A6A6A6"/>
                </a:solidFill>
              </a:rPr>
              <a:t>torace</a:t>
            </a:r>
            <a:r>
              <a:rPr lang="en-US" sz="2200" dirty="0">
                <a:solidFill>
                  <a:srgbClr val="A6A6A6"/>
                </a:solidFill>
              </a:rPr>
              <a:t> e </a:t>
            </a:r>
            <a:r>
              <a:rPr lang="en-US" sz="2200" dirty="0" err="1">
                <a:solidFill>
                  <a:srgbClr val="A6A6A6"/>
                </a:solidFill>
              </a:rPr>
              <a:t>della</a:t>
            </a:r>
            <a:r>
              <a:rPr lang="en-US" sz="2200" dirty="0">
                <a:solidFill>
                  <a:srgbClr val="A6A6A6"/>
                </a:solidFill>
              </a:rPr>
              <a:t> </a:t>
            </a:r>
            <a:r>
              <a:rPr lang="en-US" sz="2200" dirty="0" err="1">
                <a:solidFill>
                  <a:srgbClr val="A6A6A6"/>
                </a:solidFill>
              </a:rPr>
              <a:t>cinesi</a:t>
            </a:r>
            <a:r>
              <a:rPr lang="en-US" sz="2200" dirty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cardiaca</a:t>
            </a:r>
            <a:r>
              <a:rPr lang="en-US" sz="2200" dirty="0" smtClean="0">
                <a:solidFill>
                  <a:srgbClr val="A6A6A6"/>
                </a:solidFill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err="1" smtClean="0"/>
              <a:t>Breve</a:t>
            </a:r>
            <a:r>
              <a:rPr lang="en-US" sz="2200" dirty="0" smtClean="0"/>
              <a:t> </a:t>
            </a:r>
            <a:r>
              <a:rPr lang="en-US" sz="2200" dirty="0" err="1" smtClean="0"/>
              <a:t>questionario</a:t>
            </a:r>
            <a:r>
              <a:rPr lang="en-US" sz="2200" dirty="0" smtClean="0"/>
              <a:t> </a:t>
            </a:r>
            <a:r>
              <a:rPr lang="en-US" sz="2200" dirty="0" err="1" smtClean="0"/>
              <a:t>sulla</a:t>
            </a:r>
            <a:r>
              <a:rPr lang="en-US" sz="2200" dirty="0" smtClean="0"/>
              <a:t> </a:t>
            </a:r>
            <a:r>
              <a:rPr lang="en-US" sz="2200" dirty="0" err="1" smtClean="0"/>
              <a:t>qualità</a:t>
            </a:r>
            <a:r>
              <a:rPr lang="en-US" sz="2200" dirty="0" smtClean="0"/>
              <a:t> di vita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7824" y="332656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Migliorare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gli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obiettivi</a:t>
            </a:r>
            <a:r>
              <a:rPr lang="en-US" sz="4000" b="1" dirty="0" smtClean="0"/>
              <a:t> della </a:t>
            </a:r>
            <a:r>
              <a:rPr lang="en-US" sz="4000" b="1" dirty="0" err="1" smtClean="0"/>
              <a:t>ricerca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medica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02161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8" b="19221"/>
          <a:stretch/>
        </p:blipFill>
        <p:spPr bwMode="auto">
          <a:xfrm>
            <a:off x="251520" y="188637"/>
            <a:ext cx="2736000" cy="159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" y="655176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segreteria@associazioneaisc.org                                                                                                           www.associazioneaisc.org</a:t>
            </a:r>
            <a:endParaRPr lang="it-IT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476672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Obiettivi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dell’iniziativa</a:t>
            </a:r>
            <a:r>
              <a:rPr lang="en-US" sz="1200" b="1" dirty="0" smtClean="0"/>
              <a:t> 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916832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Diffondere</a:t>
            </a:r>
            <a:r>
              <a:rPr lang="en-US" sz="2400" dirty="0" smtClean="0"/>
              <a:t> </a:t>
            </a:r>
            <a:r>
              <a:rPr lang="en-US" sz="2400" dirty="0"/>
              <a:t>la </a:t>
            </a:r>
            <a:r>
              <a:rPr lang="en-US" sz="2400" b="1" dirty="0" err="1"/>
              <a:t>conoscenza</a:t>
            </a:r>
            <a:r>
              <a:rPr lang="en-US" sz="2400" b="1" dirty="0"/>
              <a:t> della </a:t>
            </a:r>
            <a:r>
              <a:rPr lang="en-US" sz="2400" b="1" dirty="0" err="1"/>
              <a:t>patologia</a:t>
            </a:r>
            <a:r>
              <a:rPr lang="en-US" sz="2400" b="1" dirty="0"/>
              <a:t> </a:t>
            </a:r>
            <a:r>
              <a:rPr lang="en-US" sz="2400" b="1" dirty="0" err="1"/>
              <a:t>dello</a:t>
            </a:r>
            <a:r>
              <a:rPr lang="en-US" sz="2400" b="1" dirty="0"/>
              <a:t> </a:t>
            </a:r>
            <a:r>
              <a:rPr lang="en-US" sz="2400" b="1" dirty="0" err="1"/>
              <a:t>scompenso</a:t>
            </a:r>
            <a:r>
              <a:rPr lang="en-US" sz="2400" b="1" dirty="0"/>
              <a:t> </a:t>
            </a:r>
            <a:r>
              <a:rPr lang="en-US" sz="2400" b="1" dirty="0" err="1"/>
              <a:t>cardiaco</a:t>
            </a:r>
            <a:r>
              <a:rPr lang="en-US" sz="2400" dirty="0"/>
              <a:t>, </a:t>
            </a:r>
            <a:r>
              <a:rPr lang="en-US" sz="2400" dirty="0" err="1"/>
              <a:t>sensibilizzando</a:t>
            </a:r>
            <a:r>
              <a:rPr lang="en-US" sz="2400" dirty="0"/>
              <a:t> la </a:t>
            </a:r>
            <a:r>
              <a:rPr lang="en-US" sz="2400" dirty="0" err="1"/>
              <a:t>popolazione</a:t>
            </a:r>
            <a:r>
              <a:rPr lang="en-US" sz="2400" dirty="0"/>
              <a:t> </a:t>
            </a:r>
            <a:r>
              <a:rPr lang="en-US" sz="2400" dirty="0" err="1"/>
              <a:t>all’attenzione</a:t>
            </a:r>
            <a:r>
              <a:rPr lang="en-US" sz="2400" dirty="0"/>
              <a:t> </a:t>
            </a:r>
            <a:r>
              <a:rPr lang="en-US" sz="2400" dirty="0" err="1" smtClean="0"/>
              <a:t>dei</a:t>
            </a:r>
            <a:r>
              <a:rPr lang="en-US" sz="2400" dirty="0" smtClean="0"/>
              <a:t> </a:t>
            </a:r>
            <a:r>
              <a:rPr lang="en-US" sz="2400" dirty="0" err="1"/>
              <a:t>sintomi</a:t>
            </a:r>
            <a:r>
              <a:rPr lang="en-US" sz="2400" dirty="0"/>
              <a:t>, ad </a:t>
            </a:r>
            <a:r>
              <a:rPr lang="en-US" sz="2400" dirty="0" err="1"/>
              <a:t>affrontare</a:t>
            </a:r>
            <a:r>
              <a:rPr lang="en-US" sz="2400" dirty="0"/>
              <a:t> </a:t>
            </a:r>
            <a:r>
              <a:rPr lang="en-US" sz="2400" dirty="0" err="1"/>
              <a:t>l’emergenza</a:t>
            </a:r>
            <a:r>
              <a:rPr lang="en-US" sz="2400" dirty="0"/>
              <a:t> della </a:t>
            </a:r>
            <a:r>
              <a:rPr lang="en-US" sz="2400" dirty="0" err="1"/>
              <a:t>malattia</a:t>
            </a:r>
            <a:r>
              <a:rPr lang="en-US" sz="2400" dirty="0"/>
              <a:t>, ma </a:t>
            </a:r>
            <a:r>
              <a:rPr lang="en-US" sz="2400" dirty="0" err="1"/>
              <a:t>ancor</a:t>
            </a:r>
            <a:r>
              <a:rPr lang="en-US" sz="2400" dirty="0"/>
              <a:t> </a:t>
            </a:r>
            <a:r>
              <a:rPr lang="en-US" sz="2400" dirty="0" err="1"/>
              <a:t>più</a:t>
            </a:r>
            <a:r>
              <a:rPr lang="en-US" sz="2400" dirty="0"/>
              <a:t> </a:t>
            </a:r>
            <a:r>
              <a:rPr lang="en-US" sz="2400" dirty="0" err="1"/>
              <a:t>importante</a:t>
            </a:r>
            <a:r>
              <a:rPr lang="en-US" sz="2400" dirty="0"/>
              <a:t> </a:t>
            </a:r>
            <a:r>
              <a:rPr lang="en-US" sz="2400" dirty="0" err="1"/>
              <a:t>alla</a:t>
            </a:r>
            <a:r>
              <a:rPr lang="en-US" sz="2400" dirty="0"/>
              <a:t> </a:t>
            </a:r>
            <a:r>
              <a:rPr lang="en-US" sz="2400" dirty="0" err="1"/>
              <a:t>sua</a:t>
            </a:r>
            <a:r>
              <a:rPr lang="en-US" sz="2400" dirty="0"/>
              <a:t> </a:t>
            </a:r>
            <a:r>
              <a:rPr lang="en-US" sz="2400" dirty="0" err="1"/>
              <a:t>prevenzione</a:t>
            </a:r>
            <a:r>
              <a:rPr lang="en-US" sz="2400" dirty="0"/>
              <a:t>, </a:t>
            </a:r>
            <a:r>
              <a:rPr lang="en-US" sz="2400" dirty="0" err="1"/>
              <a:t>adottando</a:t>
            </a:r>
            <a:r>
              <a:rPr lang="en-US" sz="2400" dirty="0"/>
              <a:t> in via </a:t>
            </a:r>
            <a:r>
              <a:rPr lang="en-US" sz="2400" dirty="0" err="1"/>
              <a:t>prioritaria</a:t>
            </a:r>
            <a:r>
              <a:rPr lang="en-US" sz="2400" dirty="0"/>
              <a:t> un </a:t>
            </a:r>
            <a:r>
              <a:rPr lang="en-US" sz="2400" dirty="0" err="1"/>
              <a:t>corretto</a:t>
            </a:r>
            <a:r>
              <a:rPr lang="en-US" sz="2400" dirty="0"/>
              <a:t> stile di vita e la </a:t>
            </a:r>
            <a:r>
              <a:rPr lang="en-US" sz="2400" dirty="0" err="1"/>
              <a:t>rigorosa</a:t>
            </a:r>
            <a:r>
              <a:rPr lang="en-US" sz="2400" dirty="0"/>
              <a:t> </a:t>
            </a:r>
            <a:r>
              <a:rPr lang="en-US" sz="2400" dirty="0" err="1"/>
              <a:t>pratica</a:t>
            </a:r>
            <a:r>
              <a:rPr lang="en-US" sz="2400" dirty="0"/>
              <a:t> </a:t>
            </a:r>
            <a:r>
              <a:rPr lang="en-US" sz="2400" dirty="0" err="1"/>
              <a:t>delle</a:t>
            </a:r>
            <a:r>
              <a:rPr lang="en-US" sz="2400" dirty="0"/>
              <a:t> cure </a:t>
            </a:r>
            <a:r>
              <a:rPr lang="en-US" sz="2400" dirty="0" err="1"/>
              <a:t>mediche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Dare </a:t>
            </a:r>
            <a:r>
              <a:rPr lang="en-US" sz="2400" b="1" dirty="0"/>
              <a:t>voce </a:t>
            </a:r>
            <a:r>
              <a:rPr lang="en-US" sz="2400" b="1" dirty="0" err="1"/>
              <a:t>ai</a:t>
            </a:r>
            <a:r>
              <a:rPr lang="en-US" sz="2400" b="1" dirty="0"/>
              <a:t> </a:t>
            </a:r>
            <a:r>
              <a:rPr lang="en-US" sz="2400" b="1" dirty="0" err="1"/>
              <a:t>pazienti</a:t>
            </a:r>
            <a:r>
              <a:rPr lang="en-US" sz="2400" b="1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attraverso</a:t>
            </a:r>
            <a:r>
              <a:rPr lang="en-US" sz="2400" dirty="0"/>
              <a:t> la </a:t>
            </a:r>
            <a:r>
              <a:rPr lang="en-US" sz="2400" dirty="0" err="1"/>
              <a:t>condivisione</a:t>
            </a:r>
            <a:r>
              <a:rPr lang="en-US" sz="2400" dirty="0"/>
              <a:t> del </a:t>
            </a:r>
            <a:r>
              <a:rPr lang="en-US" sz="2400" dirty="0" err="1"/>
              <a:t>loro</a:t>
            </a:r>
            <a:r>
              <a:rPr lang="en-US" sz="2400" dirty="0"/>
              <a:t> </a:t>
            </a:r>
            <a:r>
              <a:rPr lang="en-US" sz="2400" dirty="0" err="1"/>
              <a:t>vissuto</a:t>
            </a:r>
            <a:r>
              <a:rPr lang="en-US" sz="2400" dirty="0"/>
              <a:t> </a:t>
            </a:r>
            <a:r>
              <a:rPr lang="en-US" sz="2400" dirty="0" err="1"/>
              <a:t>possono</a:t>
            </a:r>
            <a:r>
              <a:rPr lang="en-US" sz="2400" dirty="0"/>
              <a:t> dare un </a:t>
            </a:r>
            <a:r>
              <a:rPr lang="en-US" sz="2400" dirty="0" err="1"/>
              <a:t>utilissimo</a:t>
            </a:r>
            <a:r>
              <a:rPr lang="en-US" sz="2400" dirty="0"/>
              <a:t> </a:t>
            </a:r>
            <a:r>
              <a:rPr lang="en-US" sz="2400" dirty="0" err="1"/>
              <a:t>supporto</a:t>
            </a:r>
            <a:r>
              <a:rPr lang="en-US" sz="2400" dirty="0"/>
              <a:t> ad </a:t>
            </a:r>
            <a:r>
              <a:rPr lang="en-US" sz="2400" dirty="0" err="1"/>
              <a:t>altri</a:t>
            </a:r>
            <a:r>
              <a:rPr lang="en-US" sz="2400" dirty="0"/>
              <a:t> </a:t>
            </a:r>
            <a:r>
              <a:rPr lang="en-US" sz="2400" dirty="0" err="1"/>
              <a:t>pazienti</a:t>
            </a:r>
            <a:r>
              <a:rPr lang="en-US" sz="2400" dirty="0"/>
              <a:t> e far </a:t>
            </a:r>
            <a:r>
              <a:rPr lang="en-US" sz="2400" dirty="0" err="1"/>
              <a:t>arrivare</a:t>
            </a:r>
            <a:r>
              <a:rPr lang="en-US" sz="2400" dirty="0"/>
              <a:t> in </a:t>
            </a:r>
            <a:r>
              <a:rPr lang="en-US" sz="2400" dirty="0" err="1"/>
              <a:t>modo</a:t>
            </a:r>
            <a:r>
              <a:rPr lang="en-US" sz="2400" dirty="0"/>
              <a:t> </a:t>
            </a:r>
            <a:r>
              <a:rPr lang="en-US" sz="2400" dirty="0" err="1"/>
              <a:t>efficace</a:t>
            </a:r>
            <a:r>
              <a:rPr lang="en-US" sz="2400" dirty="0"/>
              <a:t> e </a:t>
            </a:r>
            <a:r>
              <a:rPr lang="en-US" sz="2400" dirty="0" err="1"/>
              <a:t>diretto</a:t>
            </a:r>
            <a:r>
              <a:rPr lang="en-US" sz="2400" dirty="0"/>
              <a:t> </a:t>
            </a:r>
            <a:r>
              <a:rPr lang="en-US" sz="2400" dirty="0" err="1"/>
              <a:t>l’informazione</a:t>
            </a:r>
            <a:r>
              <a:rPr lang="en-US" sz="2400" dirty="0"/>
              <a:t> al </a:t>
            </a:r>
            <a:r>
              <a:rPr lang="en-US" sz="2400" dirty="0" err="1"/>
              <a:t>pubblico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7853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8" b="19221"/>
          <a:stretch/>
        </p:blipFill>
        <p:spPr bwMode="auto">
          <a:xfrm>
            <a:off x="251520" y="188637"/>
            <a:ext cx="2736000" cy="159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" y="655176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segreteria@associazioneaisc.org                                                                                                           www.associazioneaisc.org</a:t>
            </a:r>
            <a:endParaRPr lang="it-IT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332656"/>
            <a:ext cx="4860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L’impatto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mediatico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dell’iniziativa</a:t>
            </a:r>
            <a:r>
              <a:rPr lang="en-US" sz="4000" b="1" dirty="0" smtClean="0"/>
              <a:t>  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006667" y="34572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Schermata 2016-08-30 alle 00.56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628800"/>
            <a:ext cx="4820621" cy="3717032"/>
          </a:xfrm>
          <a:prstGeom prst="rect">
            <a:avLst/>
          </a:prstGeom>
        </p:spPr>
      </p:pic>
      <p:pic>
        <p:nvPicPr>
          <p:cNvPr id="6" name="Picture 5" descr="Schermata 2016-08-30 alle 00.56.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4047344"/>
          </a:xfrm>
          <a:prstGeom prst="rect">
            <a:avLst/>
          </a:prstGeom>
        </p:spPr>
      </p:pic>
      <p:pic>
        <p:nvPicPr>
          <p:cNvPr id="10" name="Picture 9" descr="Schermata 2016-08-30 alle 00.57.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04864"/>
            <a:ext cx="6299603" cy="4437112"/>
          </a:xfrm>
          <a:prstGeom prst="rect">
            <a:avLst/>
          </a:prstGeom>
        </p:spPr>
      </p:pic>
      <p:pic>
        <p:nvPicPr>
          <p:cNvPr id="11" name="Picture 10" descr="Schermata 2016-08-30 alle 00.57.4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700808"/>
            <a:ext cx="5457640" cy="4623441"/>
          </a:xfrm>
          <a:prstGeom prst="rect">
            <a:avLst/>
          </a:prstGeom>
        </p:spPr>
      </p:pic>
      <p:pic>
        <p:nvPicPr>
          <p:cNvPr id="12" name="Picture 11" descr="Schermata 2016-08-30 alle 00.57.5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5914714" cy="4797152"/>
          </a:xfrm>
          <a:prstGeom prst="rect">
            <a:avLst/>
          </a:prstGeom>
        </p:spPr>
      </p:pic>
      <p:pic>
        <p:nvPicPr>
          <p:cNvPr id="13" name="Picture 12" descr="Schermata 2016-08-30 alle 00.58.1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96752"/>
            <a:ext cx="5455265" cy="5085184"/>
          </a:xfrm>
          <a:prstGeom prst="rect">
            <a:avLst/>
          </a:prstGeom>
        </p:spPr>
      </p:pic>
      <p:pic>
        <p:nvPicPr>
          <p:cNvPr id="14" name="Picture 13" descr="Schermata 2016-08-30 alle 00.58.30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5998290" cy="5085184"/>
          </a:xfrm>
          <a:prstGeom prst="rect">
            <a:avLst/>
          </a:prstGeom>
        </p:spPr>
      </p:pic>
      <p:pic>
        <p:nvPicPr>
          <p:cNvPr id="15" name="Picture 14" descr="Schermata 2016-08-30 alle 00.58.5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052736"/>
            <a:ext cx="5168153" cy="5013176"/>
          </a:xfrm>
          <a:prstGeom prst="rect">
            <a:avLst/>
          </a:prstGeom>
        </p:spPr>
      </p:pic>
      <p:pic>
        <p:nvPicPr>
          <p:cNvPr id="16" name="Picture 15" descr="Schermata 2016-08-30 alle 00.59.13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6570515" cy="4725144"/>
          </a:xfrm>
          <a:prstGeom prst="rect">
            <a:avLst/>
          </a:prstGeom>
        </p:spPr>
      </p:pic>
      <p:pic>
        <p:nvPicPr>
          <p:cNvPr id="17" name="Picture 16" descr="Schermata 2016-08-30 alle 01.00.04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052736"/>
            <a:ext cx="5760640" cy="5406718"/>
          </a:xfrm>
          <a:prstGeom prst="rect">
            <a:avLst/>
          </a:prstGeom>
        </p:spPr>
      </p:pic>
      <p:pic>
        <p:nvPicPr>
          <p:cNvPr id="8" name="Picture 7" descr="Schermata 2016-08-25 alle 10.48.25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5045569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6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8" b="19221"/>
          <a:stretch/>
        </p:blipFill>
        <p:spPr bwMode="auto">
          <a:xfrm>
            <a:off x="251520" y="188637"/>
            <a:ext cx="2736000" cy="159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" y="655176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segreteria@associazioneaisc.org                                                                                                           www.associazioneaisc.org</a:t>
            </a:r>
            <a:endParaRPr lang="it-IT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476672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Risultati ottenuti 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25105" y="2996952"/>
            <a:ext cx="35283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Sono</a:t>
            </a:r>
            <a:r>
              <a:rPr lang="en-US" sz="3200" dirty="0" smtClean="0"/>
              <a:t> </a:t>
            </a:r>
            <a:r>
              <a:rPr lang="en-US" sz="3200" dirty="0" err="1" smtClean="0"/>
              <a:t>stati</a:t>
            </a:r>
            <a:r>
              <a:rPr lang="en-US" sz="3200" dirty="0" smtClean="0"/>
              <a:t> </a:t>
            </a:r>
            <a:r>
              <a:rPr lang="en-US" sz="3200" dirty="0" err="1" smtClean="0"/>
              <a:t>arruolati</a:t>
            </a:r>
            <a:r>
              <a:rPr lang="en-US" sz="3200" dirty="0" smtClean="0"/>
              <a:t> 172 </a:t>
            </a:r>
            <a:r>
              <a:rPr lang="en-US" sz="3200" dirty="0" err="1" smtClean="0"/>
              <a:t>pazienti</a:t>
            </a:r>
            <a:r>
              <a:rPr lang="en-US" sz="3200" dirty="0" smtClean="0"/>
              <a:t> con </a:t>
            </a:r>
            <a:r>
              <a:rPr lang="en-US" sz="3200" dirty="0" err="1" smtClean="0"/>
              <a:t>età</a:t>
            </a:r>
            <a:r>
              <a:rPr lang="en-US" sz="3200" dirty="0" smtClean="0"/>
              <a:t> media di circa 65 </a:t>
            </a:r>
            <a:r>
              <a:rPr lang="en-US" sz="3200" dirty="0" err="1" smtClean="0"/>
              <a:t>anni</a:t>
            </a:r>
            <a:r>
              <a:rPr lang="en-US" sz="3200" dirty="0" smtClean="0"/>
              <a:t>.   </a:t>
            </a:r>
            <a:endParaRPr lang="en-US" sz="3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673492"/>
              </p:ext>
            </p:extLst>
          </p:nvPr>
        </p:nvGraphicFramePr>
        <p:xfrm>
          <a:off x="3563888" y="1412775"/>
          <a:ext cx="5472608" cy="49022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54503"/>
                <a:gridCol w="1693903"/>
                <a:gridCol w="1824202"/>
              </a:tblGrid>
              <a:tr h="54936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Parametri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Media 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DS</a:t>
                      </a:r>
                      <a:endParaRPr lang="en-US" dirty="0"/>
                    </a:p>
                  </a:txBody>
                  <a:tcPr anchor="ctr" anchorCtr="1"/>
                </a:tc>
              </a:tr>
              <a:tr h="549365">
                <a:tc>
                  <a:txBody>
                    <a:bodyPr/>
                    <a:lstStyle/>
                    <a:p>
                      <a:r>
                        <a:rPr lang="en-US" dirty="0" smtClean="0"/>
                        <a:t>PAS</a:t>
                      </a:r>
                      <a:r>
                        <a:rPr lang="en-US" baseline="0" dirty="0" smtClean="0"/>
                        <a:t> (mmHg)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140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19,88</a:t>
                      </a:r>
                      <a:endParaRPr lang="en-US" dirty="0"/>
                    </a:p>
                  </a:txBody>
                  <a:tcPr anchor="ctr" anchorCtr="1"/>
                </a:tc>
              </a:tr>
              <a:tr h="549365">
                <a:tc>
                  <a:txBody>
                    <a:bodyPr/>
                    <a:lstStyle/>
                    <a:p>
                      <a:r>
                        <a:rPr lang="en-US" dirty="0" smtClean="0"/>
                        <a:t>PAD (mmHg)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10,54</a:t>
                      </a:r>
                      <a:endParaRPr lang="en-US" dirty="0"/>
                    </a:p>
                  </a:txBody>
                  <a:tcPr anchor="ctr" anchorCtr="1"/>
                </a:tc>
              </a:tr>
              <a:tr h="549365">
                <a:tc>
                  <a:txBody>
                    <a:bodyPr/>
                    <a:lstStyle/>
                    <a:p>
                      <a:r>
                        <a:rPr lang="en-US" dirty="0" smtClean="0"/>
                        <a:t>SpO2 (%)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2,2</a:t>
                      </a:r>
                      <a:endParaRPr lang="en-US" dirty="0"/>
                    </a:p>
                  </a:txBody>
                  <a:tcPr anchor="ctr" anchorCtr="1"/>
                </a:tc>
              </a:tr>
              <a:tr h="549365">
                <a:tc>
                  <a:txBody>
                    <a:bodyPr/>
                    <a:lstStyle/>
                    <a:p>
                      <a:r>
                        <a:rPr lang="en-US" dirty="0" smtClean="0"/>
                        <a:t>FC (bpm)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13,66</a:t>
                      </a:r>
                      <a:endParaRPr lang="en-US" dirty="0"/>
                    </a:p>
                  </a:txBody>
                  <a:tcPr anchor="ctr" anchorCtr="1"/>
                </a:tc>
              </a:tr>
              <a:tr h="5415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FR (</a:t>
                      </a:r>
                      <a:r>
                        <a:rPr lang="en-US" dirty="0" err="1" smtClean="0"/>
                        <a:t>atti</a:t>
                      </a:r>
                      <a:r>
                        <a:rPr lang="en-US" dirty="0" smtClean="0"/>
                        <a:t>/min)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2,2</a:t>
                      </a:r>
                      <a:endParaRPr lang="en-US" dirty="0"/>
                    </a:p>
                  </a:txBody>
                  <a:tcPr anchor="ctr" anchorCtr="1"/>
                </a:tc>
              </a:tr>
              <a:tr h="533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Peso</a:t>
                      </a:r>
                      <a:r>
                        <a:rPr lang="en-US" baseline="0" dirty="0" smtClean="0"/>
                        <a:t> (Kg)</a:t>
                      </a:r>
                      <a:endParaRPr lang="en-US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17,69</a:t>
                      </a:r>
                      <a:endParaRPr lang="en-US" dirty="0"/>
                    </a:p>
                  </a:txBody>
                  <a:tcPr anchor="ctr" anchorCtr="1"/>
                </a:tc>
              </a:tr>
              <a:tr h="5403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Altezza</a:t>
                      </a:r>
                      <a:r>
                        <a:rPr lang="en-US" dirty="0" smtClean="0"/>
                        <a:t> (cm)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167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8,71</a:t>
                      </a:r>
                      <a:endParaRPr lang="en-US" dirty="0"/>
                    </a:p>
                  </a:txBody>
                  <a:tcPr anchor="ctr" anchorCtr="1"/>
                </a:tc>
              </a:tr>
              <a:tr h="54031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Età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anni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13,47</a:t>
                      </a:r>
                      <a:endParaRPr lang="en-US" dirty="0"/>
                    </a:p>
                  </a:txBody>
                  <a:tcPr anchor="ctr" anchorCtr="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772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8" b="19221"/>
          <a:stretch/>
        </p:blipFill>
        <p:spPr bwMode="auto">
          <a:xfrm>
            <a:off x="251520" y="188637"/>
            <a:ext cx="2736000" cy="159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" y="655176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segreteria@associazioneaisc.org                                                                                                           www.associazioneaisc.org</a:t>
            </a:r>
            <a:endParaRPr lang="it-IT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476672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Risultati ottenuti </a:t>
            </a:r>
            <a:endParaRPr lang="en-US" sz="4000" b="1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5654798"/>
              </p:ext>
            </p:extLst>
          </p:nvPr>
        </p:nvGraphicFramePr>
        <p:xfrm>
          <a:off x="179512" y="1196752"/>
          <a:ext cx="8712968" cy="4326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1520" y="5661248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Familiarità</a:t>
            </a:r>
            <a:r>
              <a:rPr lang="en-US" sz="2400" dirty="0" smtClean="0"/>
              <a:t> per </a:t>
            </a:r>
            <a:r>
              <a:rPr lang="en-US" sz="2400" dirty="0" err="1" smtClean="0"/>
              <a:t>malattie</a:t>
            </a:r>
            <a:r>
              <a:rPr lang="en-US" sz="2400" dirty="0" smtClean="0"/>
              <a:t> </a:t>
            </a:r>
            <a:r>
              <a:rPr lang="en-US" sz="2400" dirty="0" err="1" smtClean="0"/>
              <a:t>cardiovascolari</a:t>
            </a:r>
            <a:r>
              <a:rPr lang="en-US" sz="2400" dirty="0" smtClean="0"/>
              <a:t> </a:t>
            </a:r>
            <a:r>
              <a:rPr lang="en-US" sz="2400" dirty="0" err="1" smtClean="0"/>
              <a:t>ed</a:t>
            </a:r>
            <a:r>
              <a:rPr lang="en-US" sz="2400" dirty="0" smtClean="0"/>
              <a:t> </a:t>
            </a:r>
            <a:r>
              <a:rPr lang="en-US" sz="2400" dirty="0" err="1" smtClean="0"/>
              <a:t>ipertensione</a:t>
            </a:r>
            <a:r>
              <a:rPr lang="en-US" sz="2400" dirty="0" smtClean="0"/>
              <a:t> </a:t>
            </a:r>
            <a:r>
              <a:rPr lang="en-US" sz="2400" dirty="0" err="1" smtClean="0"/>
              <a:t>arteriosa</a:t>
            </a:r>
            <a:r>
              <a:rPr lang="en-US" sz="2400" dirty="0" smtClean="0"/>
              <a:t> </a:t>
            </a:r>
            <a:r>
              <a:rPr lang="en-US" sz="2400" dirty="0" err="1" smtClean="0"/>
              <a:t>interessano</a:t>
            </a:r>
            <a:r>
              <a:rPr lang="en-US" sz="2400" dirty="0" smtClean="0"/>
              <a:t> </a:t>
            </a:r>
            <a:r>
              <a:rPr lang="en-US" sz="2400" dirty="0" err="1" smtClean="0"/>
              <a:t>più</a:t>
            </a:r>
            <a:r>
              <a:rPr lang="en-US" sz="2400" dirty="0" smtClean="0"/>
              <a:t> del 50% </a:t>
            </a:r>
            <a:r>
              <a:rPr lang="en-US" sz="2400" dirty="0" err="1" smtClean="0"/>
              <a:t>della</a:t>
            </a:r>
            <a:r>
              <a:rPr lang="en-US" sz="2400" dirty="0" smtClean="0"/>
              <a:t> </a:t>
            </a:r>
            <a:r>
              <a:rPr lang="en-US" sz="2400" dirty="0" err="1" smtClean="0"/>
              <a:t>popolazione</a:t>
            </a:r>
            <a:r>
              <a:rPr lang="en-US" sz="2400" dirty="0" smtClean="0"/>
              <a:t> in </a:t>
            </a:r>
            <a:r>
              <a:rPr lang="en-US" sz="2400" dirty="0" err="1" smtClean="0"/>
              <a:t>esame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6948264" y="4437112"/>
            <a:ext cx="1080120" cy="12241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7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8" b="19221"/>
          <a:stretch/>
        </p:blipFill>
        <p:spPr bwMode="auto">
          <a:xfrm>
            <a:off x="251520" y="188637"/>
            <a:ext cx="2736000" cy="159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" y="655176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segreteria@associazioneaisc.org                                                                                                           www.associazioneaisc.org</a:t>
            </a:r>
            <a:endParaRPr lang="it-IT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476672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Risultati ottenuti </a:t>
            </a:r>
            <a:endParaRPr lang="en-US" sz="4000" b="1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6772049"/>
              </p:ext>
            </p:extLst>
          </p:nvPr>
        </p:nvGraphicFramePr>
        <p:xfrm>
          <a:off x="-180528" y="1340768"/>
          <a:ext cx="9433048" cy="3961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07531" y="4816467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Alfa </a:t>
            </a:r>
            <a:r>
              <a:rPr lang="en-US" sz="1000" dirty="0" err="1" smtClean="0"/>
              <a:t>litico</a:t>
            </a:r>
            <a:endParaRPr lang="en-US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8383595" y="4811638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Antiaritmico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107504" y="5445224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 </a:t>
            </a:r>
            <a:r>
              <a:rPr lang="en-US" sz="2400" dirty="0" err="1" smtClean="0"/>
              <a:t>farmaci</a:t>
            </a:r>
            <a:r>
              <a:rPr lang="en-US" sz="2400" dirty="0" smtClean="0"/>
              <a:t> </a:t>
            </a:r>
            <a:r>
              <a:rPr lang="en-US" sz="2400" dirty="0" err="1" smtClean="0"/>
              <a:t>più</a:t>
            </a:r>
            <a:r>
              <a:rPr lang="en-US" sz="2400" dirty="0" smtClean="0"/>
              <a:t> </a:t>
            </a:r>
            <a:r>
              <a:rPr lang="en-US" sz="2400" dirty="0" err="1" smtClean="0"/>
              <a:t>utilizzati</a:t>
            </a:r>
            <a:r>
              <a:rPr lang="en-US" sz="2400" dirty="0" smtClean="0"/>
              <a:t> </a:t>
            </a:r>
            <a:r>
              <a:rPr lang="en-US" sz="2400" dirty="0" err="1" smtClean="0"/>
              <a:t>sono</a:t>
            </a:r>
            <a:r>
              <a:rPr lang="en-US" sz="2400" dirty="0" smtClean="0"/>
              <a:t> </a:t>
            </a:r>
            <a:r>
              <a:rPr lang="en-US" sz="2400" dirty="0" err="1" smtClean="0"/>
              <a:t>gli</a:t>
            </a:r>
            <a:r>
              <a:rPr lang="en-US" sz="2400" dirty="0" smtClean="0"/>
              <a:t> </a:t>
            </a:r>
            <a:r>
              <a:rPr lang="en-US" sz="2400" dirty="0" err="1" smtClean="0"/>
              <a:t>antiipertensivi</a:t>
            </a:r>
            <a:r>
              <a:rPr lang="en-US" sz="2400" dirty="0" smtClean="0"/>
              <a:t> e </a:t>
            </a:r>
            <a:r>
              <a:rPr lang="en-US" sz="2400" dirty="0" err="1" smtClean="0"/>
              <a:t>gli</a:t>
            </a:r>
            <a:r>
              <a:rPr lang="en-US" sz="2400" dirty="0" smtClean="0"/>
              <a:t> </a:t>
            </a:r>
            <a:r>
              <a:rPr lang="en-US" sz="2400" dirty="0" err="1" smtClean="0"/>
              <a:t>antiaggreganti</a:t>
            </a:r>
            <a:r>
              <a:rPr lang="en-US" sz="2400" dirty="0" smtClean="0"/>
              <a:t>, </a:t>
            </a:r>
            <a:r>
              <a:rPr lang="en-US" sz="2400" dirty="0" err="1" smtClean="0"/>
              <a:t>seguiti</a:t>
            </a:r>
            <a:r>
              <a:rPr lang="en-US" sz="2400" dirty="0" smtClean="0"/>
              <a:t> da </a:t>
            </a:r>
            <a:r>
              <a:rPr lang="en-US" sz="2400" dirty="0" err="1" smtClean="0"/>
              <a:t>statine</a:t>
            </a:r>
            <a:r>
              <a:rPr lang="en-US" sz="2400" dirty="0" smtClean="0"/>
              <a:t> e </a:t>
            </a:r>
            <a:r>
              <a:rPr lang="en-US" sz="2400" dirty="0" err="1" smtClean="0"/>
              <a:t>diuretico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307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8" b="19221"/>
          <a:stretch/>
        </p:blipFill>
        <p:spPr bwMode="auto">
          <a:xfrm>
            <a:off x="251520" y="188637"/>
            <a:ext cx="2736000" cy="159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" y="655176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segreteria@associazioneaisc.org                                                                                                           www.associazioneaisc.org</a:t>
            </a:r>
            <a:endParaRPr lang="it-IT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476672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Risultati ottenuti </a:t>
            </a:r>
            <a:endParaRPr lang="en-US" sz="4000" b="1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5162133"/>
              </p:ext>
            </p:extLst>
          </p:nvPr>
        </p:nvGraphicFramePr>
        <p:xfrm>
          <a:off x="395536" y="1340768"/>
          <a:ext cx="842493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252536" y="5589240"/>
            <a:ext cx="9505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Meno</a:t>
            </a:r>
            <a:r>
              <a:rPr lang="en-US" sz="2400" dirty="0" smtClean="0"/>
              <a:t> del 16% </a:t>
            </a:r>
            <a:r>
              <a:rPr lang="en-US" sz="2400" dirty="0" err="1" smtClean="0"/>
              <a:t>della</a:t>
            </a:r>
            <a:r>
              <a:rPr lang="en-US" sz="2400" dirty="0" smtClean="0"/>
              <a:t> </a:t>
            </a:r>
            <a:r>
              <a:rPr lang="en-US" sz="2400" dirty="0" err="1" smtClean="0"/>
              <a:t>popolazione</a:t>
            </a:r>
            <a:r>
              <a:rPr lang="en-US" sz="2400" dirty="0" smtClean="0"/>
              <a:t> </a:t>
            </a:r>
            <a:r>
              <a:rPr lang="en-US" sz="2400" dirty="0" err="1" smtClean="0"/>
              <a:t>studiata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err="1" smtClean="0"/>
              <a:t>mostrava</a:t>
            </a:r>
            <a:r>
              <a:rPr lang="en-US" sz="2400" dirty="0" smtClean="0"/>
              <a:t> </a:t>
            </a:r>
            <a:r>
              <a:rPr lang="en-US" sz="2400" dirty="0" err="1" smtClean="0"/>
              <a:t>segni</a:t>
            </a:r>
            <a:r>
              <a:rPr lang="en-US" sz="2400" dirty="0" smtClean="0"/>
              <a:t> </a:t>
            </a:r>
            <a:r>
              <a:rPr lang="en-US" sz="2400" dirty="0" err="1" smtClean="0"/>
              <a:t>clinici</a:t>
            </a:r>
            <a:r>
              <a:rPr lang="en-US" sz="2400" dirty="0" smtClean="0"/>
              <a:t> di </a:t>
            </a:r>
            <a:r>
              <a:rPr lang="en-US" sz="2400" dirty="0" err="1" smtClean="0"/>
              <a:t>congestione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72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8" b="19221"/>
          <a:stretch/>
        </p:blipFill>
        <p:spPr bwMode="auto">
          <a:xfrm>
            <a:off x="251520" y="188637"/>
            <a:ext cx="2736000" cy="159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" y="655176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segreteria@associazioneaisc.org                                                                                                           www.associazioneaisc.org</a:t>
            </a:r>
            <a:endParaRPr lang="it-IT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476672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Risultati ottenuti 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5877272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828167"/>
              </p:ext>
            </p:extLst>
          </p:nvPr>
        </p:nvGraphicFramePr>
        <p:xfrm>
          <a:off x="3275856" y="1628800"/>
          <a:ext cx="5400600" cy="36724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76361"/>
                <a:gridCol w="1424039"/>
                <a:gridCol w="1800200"/>
              </a:tblGrid>
              <a:tr h="91810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Parametri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Media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DS</a:t>
                      </a:r>
                      <a:endParaRPr lang="en-US" dirty="0"/>
                    </a:p>
                  </a:txBody>
                  <a:tcPr anchor="ctr" anchorCtr="1"/>
                </a:tc>
              </a:tr>
              <a:tr h="918102">
                <a:tc>
                  <a:txBody>
                    <a:bodyPr/>
                    <a:lstStyle/>
                    <a:p>
                      <a:r>
                        <a:rPr lang="en-US" dirty="0" smtClean="0"/>
                        <a:t>Idratazione (%)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75,1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±2,89</a:t>
                      </a:r>
                      <a:endParaRPr lang="en-US" dirty="0"/>
                    </a:p>
                  </a:txBody>
                  <a:tcPr anchor="ctr" anchorCtr="1"/>
                </a:tc>
              </a:tr>
              <a:tr h="918102">
                <a:tc>
                  <a:txBody>
                    <a:bodyPr/>
                    <a:lstStyle/>
                    <a:p>
                      <a:r>
                        <a:rPr lang="en-US" dirty="0" smtClean="0"/>
                        <a:t>Resistenza</a:t>
                      </a:r>
                      <a:r>
                        <a:rPr lang="en-US" baseline="0" dirty="0" smtClean="0"/>
                        <a:t> (ohm)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439,72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±69,61</a:t>
                      </a:r>
                      <a:endParaRPr lang="en-US" dirty="0"/>
                    </a:p>
                  </a:txBody>
                  <a:tcPr anchor="ctr" anchorCtr="1"/>
                </a:tc>
              </a:tr>
              <a:tr h="918102">
                <a:tc>
                  <a:txBody>
                    <a:bodyPr/>
                    <a:lstStyle/>
                    <a:p>
                      <a:r>
                        <a:rPr lang="en-US" dirty="0" smtClean="0"/>
                        <a:t>Reattanza (ohm)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43,64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±8,51</a:t>
                      </a:r>
                      <a:endParaRPr lang="en-US" dirty="0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19872" y="119675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Bioimpedenziometria</a:t>
            </a:r>
            <a:r>
              <a:rPr lang="en-US" b="1" dirty="0" smtClean="0"/>
              <a:t> (BIVA)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51723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Il </a:t>
            </a:r>
            <a:r>
              <a:rPr lang="en-US" sz="2400" dirty="0" err="1" smtClean="0"/>
              <a:t>valore</a:t>
            </a:r>
            <a:r>
              <a:rPr lang="en-US" sz="2400" dirty="0" smtClean="0"/>
              <a:t> </a:t>
            </a:r>
            <a:r>
              <a:rPr lang="en-US" sz="2400" dirty="0" err="1" smtClean="0"/>
              <a:t>medio</a:t>
            </a:r>
            <a:r>
              <a:rPr lang="en-US" sz="2400" dirty="0" smtClean="0"/>
              <a:t> </a:t>
            </a:r>
            <a:r>
              <a:rPr lang="en-US" sz="2400" dirty="0" err="1" smtClean="0"/>
              <a:t>dello</a:t>
            </a:r>
            <a:r>
              <a:rPr lang="en-US" sz="2400" dirty="0" smtClean="0"/>
              <a:t> </a:t>
            </a:r>
            <a:r>
              <a:rPr lang="en-US" sz="2400" dirty="0" err="1" smtClean="0"/>
              <a:t>stato</a:t>
            </a:r>
            <a:r>
              <a:rPr lang="en-US" sz="2400" dirty="0" smtClean="0"/>
              <a:t> di </a:t>
            </a:r>
            <a:r>
              <a:rPr lang="en-US" sz="2400" dirty="0" err="1" smtClean="0"/>
              <a:t>idratazione</a:t>
            </a:r>
            <a:r>
              <a:rPr lang="en-US" sz="2400" dirty="0" smtClean="0"/>
              <a:t> </a:t>
            </a:r>
            <a:r>
              <a:rPr lang="en-US" sz="2400" dirty="0" err="1" smtClean="0"/>
              <a:t>supera</a:t>
            </a:r>
            <a:r>
              <a:rPr lang="en-US" sz="2400" dirty="0" smtClean="0"/>
              <a:t> di </a:t>
            </a:r>
            <a:r>
              <a:rPr lang="en-US" sz="2400" dirty="0" err="1" smtClean="0"/>
              <a:t>poco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valori</a:t>
            </a:r>
            <a:r>
              <a:rPr lang="en-US" sz="2400" dirty="0" smtClean="0"/>
              <a:t> di </a:t>
            </a:r>
            <a:r>
              <a:rPr lang="en-US" sz="2400" dirty="0" err="1" smtClean="0"/>
              <a:t>normalità</a:t>
            </a:r>
            <a:r>
              <a:rPr lang="en-US" sz="2400" dirty="0" smtClean="0"/>
              <a:t> (</a:t>
            </a:r>
            <a:r>
              <a:rPr lang="en-US" sz="2400" dirty="0" err="1" smtClean="0"/>
              <a:t>v.n</a:t>
            </a:r>
            <a:r>
              <a:rPr lang="en-US" sz="2400" dirty="0" smtClean="0"/>
              <a:t>. 73±1%)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53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8" b="19221"/>
          <a:stretch/>
        </p:blipFill>
        <p:spPr bwMode="auto">
          <a:xfrm>
            <a:off x="251520" y="188637"/>
            <a:ext cx="2736000" cy="159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" y="655176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segreteria@associazioneaisc.org                                                                                                           www.associazioneaisc.org</a:t>
            </a:r>
            <a:endParaRPr lang="it-IT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476672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Risultati ottenuti 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44522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L’Ecografia</a:t>
            </a:r>
            <a:r>
              <a:rPr lang="en-US" sz="2400" dirty="0" smtClean="0"/>
              <a:t> fast ha </a:t>
            </a:r>
            <a:r>
              <a:rPr lang="en-US" sz="2400" dirty="0" err="1" smtClean="0"/>
              <a:t>permesso</a:t>
            </a:r>
            <a:r>
              <a:rPr lang="en-US" sz="2400" dirty="0" smtClean="0"/>
              <a:t> di </a:t>
            </a:r>
            <a:r>
              <a:rPr lang="en-US" sz="2400" dirty="0" err="1" smtClean="0"/>
              <a:t>escludere</a:t>
            </a:r>
            <a:r>
              <a:rPr lang="en-US" sz="2400" dirty="0" smtClean="0"/>
              <a:t> la </a:t>
            </a:r>
            <a:r>
              <a:rPr lang="en-US" sz="2400" dirty="0" err="1" smtClean="0"/>
              <a:t>congestione</a:t>
            </a:r>
            <a:r>
              <a:rPr lang="en-US" sz="2400" dirty="0" smtClean="0"/>
              <a:t> del </a:t>
            </a:r>
            <a:r>
              <a:rPr lang="en-US" sz="2400" dirty="0" err="1" smtClean="0"/>
              <a:t>circolo</a:t>
            </a:r>
            <a:r>
              <a:rPr lang="en-US" sz="2400" dirty="0" smtClean="0"/>
              <a:t> e del </a:t>
            </a:r>
            <a:r>
              <a:rPr lang="en-US" sz="2400" dirty="0" err="1" smtClean="0"/>
              <a:t>torace</a:t>
            </a:r>
            <a:r>
              <a:rPr lang="en-US" sz="2400" dirty="0" smtClean="0"/>
              <a:t> in </a:t>
            </a:r>
            <a:r>
              <a:rPr lang="en-US" sz="2400" dirty="0" err="1" smtClean="0"/>
              <a:t>più</a:t>
            </a:r>
            <a:r>
              <a:rPr lang="en-US" sz="2400" dirty="0" smtClean="0"/>
              <a:t> del 90% </a:t>
            </a:r>
            <a:r>
              <a:rPr lang="en-US" sz="2400" dirty="0" err="1" smtClean="0"/>
              <a:t>della</a:t>
            </a:r>
            <a:r>
              <a:rPr lang="en-US" sz="2400" dirty="0" smtClean="0"/>
              <a:t> </a:t>
            </a:r>
            <a:r>
              <a:rPr lang="en-US" sz="2400" dirty="0" err="1" smtClean="0"/>
              <a:t>popolazione</a:t>
            </a:r>
            <a:endParaRPr lang="en-US" sz="24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0254350"/>
              </p:ext>
            </p:extLst>
          </p:nvPr>
        </p:nvGraphicFramePr>
        <p:xfrm>
          <a:off x="-108520" y="1340768"/>
          <a:ext cx="9144000" cy="396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l 4"/>
          <p:cNvSpPr/>
          <p:nvPr/>
        </p:nvSpPr>
        <p:spPr>
          <a:xfrm>
            <a:off x="4788024" y="4437112"/>
            <a:ext cx="4355976" cy="108012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3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8" b="19221"/>
          <a:stretch/>
        </p:blipFill>
        <p:spPr bwMode="auto">
          <a:xfrm>
            <a:off x="251520" y="188637"/>
            <a:ext cx="2736000" cy="159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" y="655176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segreteria@associazioneaisc.org                                                                                                           www.associazioneaisc.org</a:t>
            </a:r>
            <a:endParaRPr lang="it-IT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404664"/>
            <a:ext cx="5125392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La </a:t>
            </a:r>
            <a:r>
              <a:rPr lang="en-US" sz="4000" b="1" dirty="0" err="1" smtClean="0"/>
              <a:t>clinica</a:t>
            </a:r>
            <a:r>
              <a:rPr lang="en-US" sz="4000" b="1" dirty="0" smtClean="0"/>
              <a:t> mobile </a:t>
            </a:r>
            <a:endParaRPr lang="en-US" sz="4000" b="1" dirty="0"/>
          </a:p>
        </p:txBody>
      </p:sp>
      <p:pic>
        <p:nvPicPr>
          <p:cNvPr id="9" name="Picture 8" descr="13133395_1553061278328270_1033859306809248596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4800533" cy="3600400"/>
          </a:xfrm>
          <a:prstGeom prst="rect">
            <a:avLst/>
          </a:prstGeom>
        </p:spPr>
      </p:pic>
      <p:pic>
        <p:nvPicPr>
          <p:cNvPr id="10" name="Picture 9" descr="13124711_1552814148352983_1006625092395695217_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2776"/>
            <a:ext cx="3651870" cy="4869160"/>
          </a:xfrm>
          <a:prstGeom prst="rect">
            <a:avLst/>
          </a:prstGeom>
        </p:spPr>
      </p:pic>
      <p:pic>
        <p:nvPicPr>
          <p:cNvPr id="8" name="Picture 7" descr="13178689_1553519278282470_1525304591307918604_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7272808" cy="545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8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8" b="19221"/>
          <a:stretch/>
        </p:blipFill>
        <p:spPr bwMode="auto">
          <a:xfrm>
            <a:off x="251520" y="188637"/>
            <a:ext cx="2736000" cy="159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" y="655176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segreteria@associazioneaisc.org                                                                                                           www.associazioneaisc.org</a:t>
            </a:r>
            <a:endParaRPr lang="it-IT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476672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Risultati ottenuti 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1772816"/>
            <a:ext cx="864096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Sulla base </a:t>
            </a:r>
            <a:r>
              <a:rPr lang="en-US" sz="2000" dirty="0" err="1" smtClean="0"/>
              <a:t>dei</a:t>
            </a:r>
            <a:r>
              <a:rPr lang="en-US" sz="2000" dirty="0" smtClean="0"/>
              <a:t> </a:t>
            </a:r>
            <a:r>
              <a:rPr lang="en-US" sz="2000" dirty="0" err="1" smtClean="0"/>
              <a:t>dati</a:t>
            </a:r>
            <a:r>
              <a:rPr lang="en-US" sz="2000" dirty="0" smtClean="0"/>
              <a:t> </a:t>
            </a:r>
            <a:r>
              <a:rPr lang="en-US" sz="2000" dirty="0" err="1" smtClean="0"/>
              <a:t>registrati</a:t>
            </a:r>
            <a:r>
              <a:rPr lang="en-US" sz="2000" dirty="0" smtClean="0"/>
              <a:t> la </a:t>
            </a:r>
            <a:r>
              <a:rPr lang="en-US" sz="2000" dirty="0" err="1" smtClean="0"/>
              <a:t>popolazione</a:t>
            </a:r>
            <a:r>
              <a:rPr lang="en-US" sz="2000" dirty="0" smtClean="0"/>
              <a:t> </a:t>
            </a:r>
            <a:r>
              <a:rPr lang="en-US" sz="2000" dirty="0" err="1" smtClean="0"/>
              <a:t>è</a:t>
            </a:r>
            <a:r>
              <a:rPr lang="en-US" sz="2000" dirty="0" smtClean="0"/>
              <a:t> </a:t>
            </a:r>
            <a:r>
              <a:rPr lang="en-US" sz="2000" dirty="0" err="1" smtClean="0"/>
              <a:t>stata</a:t>
            </a:r>
            <a:r>
              <a:rPr lang="en-US" sz="2000" dirty="0" smtClean="0"/>
              <a:t> </a:t>
            </a:r>
            <a:r>
              <a:rPr lang="en-US" sz="2000" dirty="0" err="1" smtClean="0"/>
              <a:t>suddivisa</a:t>
            </a:r>
            <a:r>
              <a:rPr lang="en-US" sz="2000" dirty="0" smtClean="0"/>
              <a:t> in 4 </a:t>
            </a:r>
            <a:r>
              <a:rPr lang="en-US" sz="2000" dirty="0" err="1" smtClean="0"/>
              <a:t>gruppi</a:t>
            </a:r>
            <a:r>
              <a:rPr lang="en-US" sz="2000" dirty="0" smtClean="0"/>
              <a:t>: </a:t>
            </a:r>
          </a:p>
          <a:p>
            <a:endParaRPr lang="en-US" sz="2000" dirty="0"/>
          </a:p>
          <a:p>
            <a:pPr marL="457200" indent="-457200">
              <a:buFont typeface="Arial"/>
              <a:buChar char="•"/>
            </a:pPr>
            <a:r>
              <a:rPr lang="en-US" sz="2000" b="1" dirty="0" err="1" smtClean="0"/>
              <a:t>Gruppo</a:t>
            </a:r>
            <a:r>
              <a:rPr lang="en-US" sz="2000" b="1" dirty="0" smtClean="0"/>
              <a:t> 1 </a:t>
            </a:r>
            <a:r>
              <a:rPr lang="en-US" sz="2000" dirty="0" err="1" smtClean="0"/>
              <a:t>Pazienti</a:t>
            </a:r>
            <a:r>
              <a:rPr lang="en-US" sz="2000" dirty="0" smtClean="0"/>
              <a:t> non </a:t>
            </a:r>
            <a:r>
              <a:rPr lang="en-US" sz="2000" dirty="0" err="1" smtClean="0"/>
              <a:t>scompensati</a:t>
            </a:r>
            <a:r>
              <a:rPr lang="en-US" sz="2000" dirty="0" smtClean="0"/>
              <a:t> </a:t>
            </a:r>
            <a:r>
              <a:rPr lang="en-US" sz="2000" b="1" dirty="0" smtClean="0"/>
              <a:t>142 (82%);</a:t>
            </a:r>
          </a:p>
          <a:p>
            <a:pPr marL="457200" indent="-457200">
              <a:buFont typeface="Arial"/>
              <a:buChar char="•"/>
            </a:pPr>
            <a:r>
              <a:rPr lang="en-US" sz="2000" b="1" dirty="0" err="1" smtClean="0">
                <a:solidFill>
                  <a:srgbClr val="FF0000"/>
                </a:solidFill>
              </a:rPr>
              <a:t>Gruppo</a:t>
            </a:r>
            <a:r>
              <a:rPr lang="en-US" sz="2000" b="1" dirty="0" smtClean="0">
                <a:solidFill>
                  <a:srgbClr val="FF0000"/>
                </a:solidFill>
              </a:rPr>
              <a:t> 2 </a:t>
            </a:r>
            <a:r>
              <a:rPr lang="en-US" sz="2000" dirty="0" err="1" smtClean="0">
                <a:solidFill>
                  <a:srgbClr val="FF0000"/>
                </a:solidFill>
              </a:rPr>
              <a:t>Pazienti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che</a:t>
            </a:r>
            <a:r>
              <a:rPr lang="en-US" sz="2000" dirty="0" smtClean="0">
                <a:solidFill>
                  <a:srgbClr val="FF0000"/>
                </a:solidFill>
              </a:rPr>
              <a:t> non </a:t>
            </a:r>
            <a:r>
              <a:rPr lang="en-US" sz="2000" dirty="0" err="1" smtClean="0">
                <a:solidFill>
                  <a:srgbClr val="FF0000"/>
                </a:solidFill>
              </a:rPr>
              <a:t>sapevano</a:t>
            </a:r>
            <a:r>
              <a:rPr lang="en-US" sz="2000" dirty="0" smtClean="0">
                <a:solidFill>
                  <a:srgbClr val="FF0000"/>
                </a:solidFill>
              </a:rPr>
              <a:t> di </a:t>
            </a:r>
            <a:r>
              <a:rPr lang="en-US" sz="2000" dirty="0" err="1" smtClean="0">
                <a:solidFill>
                  <a:srgbClr val="FF0000"/>
                </a:solidFill>
              </a:rPr>
              <a:t>essere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scompensati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17 (10%)</a:t>
            </a:r>
            <a:r>
              <a:rPr lang="en-US" sz="2000" dirty="0" smtClean="0">
                <a:solidFill>
                  <a:srgbClr val="FF0000"/>
                </a:solidFill>
              </a:rPr>
              <a:t>;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000" b="1" dirty="0" err="1" smtClean="0"/>
              <a:t>Gruppo</a:t>
            </a:r>
            <a:r>
              <a:rPr lang="en-US" sz="2000" b="1" dirty="0" smtClean="0"/>
              <a:t> 3 </a:t>
            </a:r>
            <a:r>
              <a:rPr lang="en-US" sz="2000" dirty="0" err="1" smtClean="0"/>
              <a:t>Pazienti</a:t>
            </a:r>
            <a:r>
              <a:rPr lang="en-US" sz="2000" dirty="0" smtClean="0"/>
              <a:t> </a:t>
            </a:r>
            <a:r>
              <a:rPr lang="en-US" sz="2000" dirty="0" err="1" smtClean="0"/>
              <a:t>affetti</a:t>
            </a:r>
            <a:r>
              <a:rPr lang="en-US" sz="2000" dirty="0" smtClean="0"/>
              <a:t> da </a:t>
            </a:r>
            <a:r>
              <a:rPr lang="en-US" sz="2000" dirty="0" err="1" smtClean="0"/>
              <a:t>scompenso</a:t>
            </a:r>
            <a:r>
              <a:rPr lang="en-US" sz="2000" dirty="0" smtClean="0"/>
              <a:t> </a:t>
            </a:r>
            <a:r>
              <a:rPr lang="en-US" sz="2000" dirty="0" err="1" smtClean="0"/>
              <a:t>cardiaco</a:t>
            </a:r>
            <a:r>
              <a:rPr lang="en-US" sz="2000" dirty="0" smtClean="0"/>
              <a:t> </a:t>
            </a:r>
            <a:r>
              <a:rPr lang="en-US" sz="2000" dirty="0" err="1" smtClean="0"/>
              <a:t>cronico</a:t>
            </a:r>
            <a:r>
              <a:rPr lang="en-US" sz="2000" dirty="0" smtClean="0"/>
              <a:t> ben </a:t>
            </a:r>
            <a:r>
              <a:rPr lang="en-US" sz="2000" dirty="0" err="1" smtClean="0"/>
              <a:t>controllato</a:t>
            </a:r>
            <a:r>
              <a:rPr lang="en-US" sz="2000" dirty="0" smtClean="0"/>
              <a:t> con la </a:t>
            </a:r>
            <a:r>
              <a:rPr lang="en-US" sz="2000" dirty="0" err="1" smtClean="0"/>
              <a:t>terapia</a:t>
            </a:r>
            <a:r>
              <a:rPr lang="en-US" sz="2000" dirty="0" smtClean="0"/>
              <a:t> </a:t>
            </a:r>
            <a:r>
              <a:rPr lang="en-US" sz="2000" b="1" dirty="0" smtClean="0"/>
              <a:t>6 (4%)</a:t>
            </a:r>
            <a:r>
              <a:rPr lang="en-US" sz="2000" dirty="0" smtClean="0"/>
              <a:t>;</a:t>
            </a:r>
            <a:endParaRPr lang="en-US" sz="2000" b="1" dirty="0" smtClean="0"/>
          </a:p>
          <a:p>
            <a:pPr marL="457200" indent="-457200">
              <a:buFont typeface="Arial"/>
              <a:buChar char="•"/>
            </a:pPr>
            <a:r>
              <a:rPr lang="en-US" sz="2000" b="1" dirty="0" err="1" smtClean="0"/>
              <a:t>Gruppo</a:t>
            </a:r>
            <a:r>
              <a:rPr lang="en-US" sz="2000" b="1" dirty="0" smtClean="0"/>
              <a:t> 4 </a:t>
            </a:r>
            <a:r>
              <a:rPr lang="en-US" sz="2000" dirty="0" err="1" smtClean="0"/>
              <a:t>Pazienti</a:t>
            </a:r>
            <a:r>
              <a:rPr lang="en-US" sz="2000" dirty="0" smtClean="0"/>
              <a:t> </a:t>
            </a:r>
            <a:r>
              <a:rPr lang="en-US" sz="2000" dirty="0" err="1" smtClean="0"/>
              <a:t>affetti</a:t>
            </a:r>
            <a:r>
              <a:rPr lang="en-US" sz="2000" dirty="0" smtClean="0"/>
              <a:t> da </a:t>
            </a:r>
            <a:r>
              <a:rPr lang="en-US" sz="2000" dirty="0" err="1" smtClean="0"/>
              <a:t>scompenso</a:t>
            </a:r>
            <a:r>
              <a:rPr lang="en-US" sz="2000" dirty="0" smtClean="0"/>
              <a:t> </a:t>
            </a:r>
            <a:r>
              <a:rPr lang="en-US" sz="2000" dirty="0" err="1" smtClean="0"/>
              <a:t>cardiaco</a:t>
            </a:r>
            <a:r>
              <a:rPr lang="en-US" sz="2000" dirty="0" smtClean="0"/>
              <a:t> </a:t>
            </a:r>
            <a:r>
              <a:rPr lang="en-US" sz="2000" dirty="0" err="1" smtClean="0"/>
              <a:t>cronico</a:t>
            </a:r>
            <a:r>
              <a:rPr lang="en-US" sz="2000" dirty="0" smtClean="0"/>
              <a:t> non ben </a:t>
            </a:r>
            <a:r>
              <a:rPr lang="en-US" sz="2000" dirty="0" err="1" smtClean="0"/>
              <a:t>controllato</a:t>
            </a:r>
            <a:r>
              <a:rPr lang="en-US" sz="2000" dirty="0" smtClean="0"/>
              <a:t> </a:t>
            </a:r>
            <a:r>
              <a:rPr lang="en-US" sz="2000" dirty="0" err="1" smtClean="0"/>
              <a:t>dalla</a:t>
            </a:r>
            <a:r>
              <a:rPr lang="en-US" sz="2000" dirty="0"/>
              <a:t> </a:t>
            </a:r>
            <a:r>
              <a:rPr lang="en-US" sz="2000" dirty="0" smtClean="0"/>
              <a:t>con la </a:t>
            </a:r>
            <a:r>
              <a:rPr lang="en-US" sz="2000" dirty="0" err="1" smtClean="0"/>
              <a:t>terapia</a:t>
            </a:r>
            <a:r>
              <a:rPr lang="en-US" sz="2000" dirty="0" smtClean="0"/>
              <a:t> </a:t>
            </a:r>
            <a:r>
              <a:rPr lang="en-US" sz="2000" b="1" dirty="0" smtClean="0"/>
              <a:t>7 (4%)</a:t>
            </a:r>
            <a:r>
              <a:rPr lang="en-US" sz="2000" dirty="0" smtClean="0"/>
              <a:t>;</a:t>
            </a:r>
            <a:endParaRPr lang="en-US" sz="2000" b="1" dirty="0" smtClean="0"/>
          </a:p>
          <a:p>
            <a:endParaRPr lang="en-US" dirty="0"/>
          </a:p>
          <a:p>
            <a:r>
              <a:rPr lang="en-US" sz="2000" dirty="0" smtClean="0"/>
              <a:t>Sulla base di: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Presenza</a:t>
            </a:r>
            <a:r>
              <a:rPr lang="en-US" sz="2000" dirty="0" smtClean="0"/>
              <a:t> di </a:t>
            </a:r>
            <a:r>
              <a:rPr lang="en-US" sz="2000" dirty="0" err="1" smtClean="0"/>
              <a:t>segni</a:t>
            </a:r>
            <a:r>
              <a:rPr lang="en-US" sz="2000" dirty="0" smtClean="0"/>
              <a:t> </a:t>
            </a:r>
            <a:r>
              <a:rPr lang="en-US" sz="2000" dirty="0" err="1" smtClean="0"/>
              <a:t>clinici</a:t>
            </a:r>
            <a:r>
              <a:rPr lang="en-US" sz="2000" dirty="0" smtClean="0"/>
              <a:t> di </a:t>
            </a:r>
            <a:r>
              <a:rPr lang="en-US" sz="2000" dirty="0" err="1" smtClean="0"/>
              <a:t>congestione</a:t>
            </a:r>
            <a:r>
              <a:rPr lang="en-US" sz="2000" dirty="0" smtClean="0"/>
              <a:t> </a:t>
            </a:r>
            <a:r>
              <a:rPr lang="en-US" sz="2000" dirty="0" err="1" smtClean="0"/>
              <a:t>all’esame</a:t>
            </a:r>
            <a:r>
              <a:rPr lang="en-US" sz="2000" dirty="0" smtClean="0"/>
              <a:t> </a:t>
            </a:r>
            <a:r>
              <a:rPr lang="en-US" sz="2000" dirty="0" err="1" smtClean="0"/>
              <a:t>obiettivo</a:t>
            </a:r>
            <a:r>
              <a:rPr lang="en-US" sz="2000" dirty="0" smtClean="0"/>
              <a:t> (</a:t>
            </a:r>
            <a:r>
              <a:rPr lang="en-US" sz="2000" dirty="0" err="1" smtClean="0"/>
              <a:t>rumori</a:t>
            </a:r>
            <a:r>
              <a:rPr lang="en-US" sz="2000" dirty="0" smtClean="0"/>
              <a:t> </a:t>
            </a:r>
            <a:r>
              <a:rPr lang="en-US" sz="2000" dirty="0" err="1" smtClean="0"/>
              <a:t>umidi</a:t>
            </a:r>
            <a:r>
              <a:rPr lang="en-US" sz="2000" dirty="0" smtClean="0"/>
              <a:t>, </a:t>
            </a:r>
            <a:r>
              <a:rPr lang="en-US" sz="2000" dirty="0" err="1" smtClean="0"/>
              <a:t>edemi</a:t>
            </a:r>
            <a:r>
              <a:rPr lang="en-US" sz="2000" dirty="0" smtClean="0"/>
              <a:t> </a:t>
            </a:r>
            <a:r>
              <a:rPr lang="en-US" sz="2000" dirty="0" err="1" smtClean="0"/>
              <a:t>declivi</a:t>
            </a:r>
            <a:r>
              <a:rPr lang="en-US" sz="2000" dirty="0" smtClean="0"/>
              <a:t> </a:t>
            </a:r>
            <a:r>
              <a:rPr lang="en-US" sz="2000" dirty="0" err="1" smtClean="0"/>
              <a:t>turgore</a:t>
            </a:r>
            <a:r>
              <a:rPr lang="en-US" sz="2000" dirty="0" smtClean="0"/>
              <a:t> delle </a:t>
            </a:r>
            <a:r>
              <a:rPr lang="en-US" sz="2000" dirty="0" err="1" smtClean="0"/>
              <a:t>giugulari</a:t>
            </a:r>
            <a:r>
              <a:rPr lang="en-US" sz="2000" dirty="0" smtClean="0"/>
              <a:t>);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Valori</a:t>
            </a:r>
            <a:r>
              <a:rPr lang="en-US" sz="2000" dirty="0" smtClean="0"/>
              <a:t> di Hydration </a:t>
            </a:r>
            <a:r>
              <a:rPr lang="en-US" sz="2000" dirty="0" err="1" smtClean="0"/>
              <a:t>all’esame</a:t>
            </a:r>
            <a:r>
              <a:rPr lang="en-US" sz="2000" dirty="0" smtClean="0"/>
              <a:t> BIVA &gt; 74%;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Dimensioni</a:t>
            </a:r>
            <a:r>
              <a:rPr lang="en-US" sz="2000" dirty="0" smtClean="0"/>
              <a:t> e </a:t>
            </a:r>
            <a:r>
              <a:rPr lang="en-US" sz="2000" dirty="0" err="1" smtClean="0"/>
              <a:t>collassabilità</a:t>
            </a:r>
            <a:r>
              <a:rPr lang="en-US" sz="2000" dirty="0" smtClean="0"/>
              <a:t> </a:t>
            </a:r>
            <a:r>
              <a:rPr lang="en-US" sz="2000" dirty="0" err="1" smtClean="0"/>
              <a:t>della</a:t>
            </a:r>
            <a:r>
              <a:rPr lang="en-US" sz="2000" dirty="0" smtClean="0"/>
              <a:t> VCI </a:t>
            </a:r>
            <a:r>
              <a:rPr lang="en-US" sz="2000" dirty="0" err="1" smtClean="0"/>
              <a:t>valutata</a:t>
            </a:r>
            <a:r>
              <a:rPr lang="en-US" sz="2000" dirty="0" smtClean="0"/>
              <a:t> </a:t>
            </a:r>
            <a:r>
              <a:rPr lang="en-US" sz="2000" dirty="0" err="1" smtClean="0"/>
              <a:t>mediante</a:t>
            </a:r>
            <a:r>
              <a:rPr lang="en-US" sz="2000" dirty="0" smtClean="0"/>
              <a:t> V-SCAN.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6754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8" b="19221"/>
          <a:stretch/>
        </p:blipFill>
        <p:spPr bwMode="auto">
          <a:xfrm>
            <a:off x="251520" y="188637"/>
            <a:ext cx="2736000" cy="159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" y="655176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segreteria@associazioneaisc.org                                                                                                           www.associazioneaisc.org</a:t>
            </a:r>
            <a:endParaRPr lang="it-IT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476672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Conclusioni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772816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2400" dirty="0" smtClean="0"/>
              <a:t>La </a:t>
            </a:r>
            <a:r>
              <a:rPr lang="en-US" sz="2400" dirty="0" err="1" smtClean="0"/>
              <a:t>prevenzione</a:t>
            </a:r>
            <a:r>
              <a:rPr lang="en-US" sz="2400" dirty="0"/>
              <a:t> </a:t>
            </a:r>
            <a:r>
              <a:rPr lang="en-US" sz="2400" dirty="0" err="1" smtClean="0"/>
              <a:t>basata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visite</a:t>
            </a:r>
            <a:r>
              <a:rPr lang="en-US" sz="2400" dirty="0" smtClean="0"/>
              <a:t> di </a:t>
            </a:r>
            <a:r>
              <a:rPr lang="en-US" sz="2400" dirty="0" err="1" smtClean="0"/>
              <a:t>controllo</a:t>
            </a:r>
            <a:r>
              <a:rPr lang="en-US" sz="2400" dirty="0" smtClean="0"/>
              <a:t> </a:t>
            </a:r>
            <a:r>
              <a:rPr lang="en-US" sz="2400" dirty="0" err="1" smtClean="0"/>
              <a:t>sul</a:t>
            </a:r>
            <a:r>
              <a:rPr lang="en-US" sz="2400" dirty="0" smtClean="0"/>
              <a:t> </a:t>
            </a:r>
            <a:r>
              <a:rPr lang="en-US" sz="2400" dirty="0" err="1" smtClean="0"/>
              <a:t>territorio</a:t>
            </a:r>
            <a:r>
              <a:rPr lang="en-US" sz="2400" dirty="0" smtClean="0"/>
              <a:t> </a:t>
            </a:r>
            <a:r>
              <a:rPr lang="en-US" sz="2400" u="sng" dirty="0" smtClean="0"/>
              <a:t>a </a:t>
            </a:r>
            <a:r>
              <a:rPr lang="en-US" sz="2400" u="sng" dirty="0" err="1" smtClean="0"/>
              <a:t>coloro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che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hanno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fattori</a:t>
            </a:r>
            <a:r>
              <a:rPr lang="en-US" sz="2400" u="sng" dirty="0" smtClean="0"/>
              <a:t> di </a:t>
            </a:r>
            <a:r>
              <a:rPr lang="en-US" sz="2400" u="sng" dirty="0" err="1" smtClean="0"/>
              <a:t>rischio</a:t>
            </a:r>
            <a:r>
              <a:rPr lang="en-US" sz="2400" u="sng" dirty="0" smtClean="0"/>
              <a:t> </a:t>
            </a:r>
            <a:r>
              <a:rPr lang="en-US" sz="2400" dirty="0" smtClean="0"/>
              <a:t>per lo </a:t>
            </a:r>
            <a:r>
              <a:rPr lang="en-US" sz="2400" dirty="0" err="1" smtClean="0"/>
              <a:t>scompenso</a:t>
            </a:r>
            <a:r>
              <a:rPr lang="en-US" sz="2400" dirty="0" smtClean="0"/>
              <a:t> </a:t>
            </a:r>
            <a:r>
              <a:rPr lang="en-US" sz="2400" dirty="0" err="1" smtClean="0"/>
              <a:t>cardiaco</a:t>
            </a:r>
            <a:r>
              <a:rPr lang="en-US" sz="2400" dirty="0" smtClean="0"/>
              <a:t> </a:t>
            </a:r>
            <a:r>
              <a:rPr lang="en-US" sz="2400" dirty="0" err="1" smtClean="0"/>
              <a:t>potrebbe</a:t>
            </a:r>
            <a:r>
              <a:rPr lang="en-US" sz="2400" dirty="0" smtClean="0"/>
              <a:t> </a:t>
            </a:r>
            <a:r>
              <a:rPr lang="en-US" sz="2400" dirty="0" err="1" smtClean="0"/>
              <a:t>essere</a:t>
            </a:r>
            <a:r>
              <a:rPr lang="en-US" sz="2400" dirty="0" smtClean="0"/>
              <a:t> utile ad </a:t>
            </a:r>
            <a:r>
              <a:rPr lang="en-US" sz="2400" dirty="0" err="1" smtClean="0"/>
              <a:t>identificare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soggetti</a:t>
            </a:r>
            <a:r>
              <a:rPr lang="en-US" sz="2400" dirty="0" smtClean="0"/>
              <a:t> </a:t>
            </a:r>
            <a:r>
              <a:rPr lang="en-US" sz="2400" dirty="0" err="1" smtClean="0"/>
              <a:t>apparentemente</a:t>
            </a:r>
            <a:r>
              <a:rPr lang="en-US" sz="2400" dirty="0" smtClean="0"/>
              <a:t> </a:t>
            </a:r>
            <a:r>
              <a:rPr lang="en-US" sz="2400" dirty="0" err="1" smtClean="0"/>
              <a:t>asintomatici</a:t>
            </a:r>
            <a:r>
              <a:rPr lang="en-US" sz="2400" dirty="0" smtClean="0"/>
              <a:t> o non </a:t>
            </a:r>
            <a:r>
              <a:rPr lang="en-US" sz="2400" dirty="0" err="1" smtClean="0"/>
              <a:t>consapevoli</a:t>
            </a:r>
            <a:r>
              <a:rPr lang="en-US" sz="2400" dirty="0" smtClean="0"/>
              <a:t> di </a:t>
            </a:r>
            <a:r>
              <a:rPr lang="en-US" sz="2400" dirty="0" err="1" smtClean="0"/>
              <a:t>essere</a:t>
            </a:r>
            <a:r>
              <a:rPr lang="en-US" sz="2400" dirty="0" smtClean="0"/>
              <a:t> </a:t>
            </a:r>
            <a:r>
              <a:rPr lang="en-US" sz="2400" dirty="0" err="1" smtClean="0"/>
              <a:t>affetti</a:t>
            </a:r>
            <a:r>
              <a:rPr lang="en-US" sz="2400" dirty="0" smtClean="0"/>
              <a:t> </a:t>
            </a:r>
            <a:r>
              <a:rPr lang="en-US" sz="2400" dirty="0" err="1" smtClean="0"/>
              <a:t>dallo</a:t>
            </a:r>
            <a:r>
              <a:rPr lang="en-US" sz="2400" dirty="0" smtClean="0"/>
              <a:t> </a:t>
            </a:r>
            <a:r>
              <a:rPr lang="en-US" sz="2400" dirty="0" err="1" smtClean="0"/>
              <a:t>scompenso</a:t>
            </a: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51520" y="3645024"/>
            <a:ext cx="864096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2400" dirty="0"/>
              <a:t>Questa </a:t>
            </a:r>
            <a:r>
              <a:rPr lang="en-US" sz="2400" dirty="0" err="1"/>
              <a:t>iniziativa</a:t>
            </a:r>
            <a:r>
              <a:rPr lang="en-US" sz="2400" dirty="0"/>
              <a:t> </a:t>
            </a:r>
            <a:r>
              <a:rPr lang="en-US" sz="2400" u="sng" dirty="0" err="1" smtClean="0"/>
              <a:t>si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riconferma</a:t>
            </a:r>
            <a:r>
              <a:rPr lang="en-US" sz="2400" u="sng" dirty="0" smtClean="0"/>
              <a:t> utile </a:t>
            </a:r>
            <a:r>
              <a:rPr lang="en-US" sz="2400" u="sng" dirty="0"/>
              <a:t>per la </a:t>
            </a:r>
            <a:r>
              <a:rPr lang="en-US" sz="2400" u="sng" dirty="0" err="1"/>
              <a:t>prevenzione</a:t>
            </a:r>
            <a:r>
              <a:rPr lang="en-US" sz="2400" u="sng" dirty="0"/>
              <a:t> e un </a:t>
            </a:r>
            <a:r>
              <a:rPr lang="en-US" sz="2400" u="sng" dirty="0" err="1"/>
              <a:t>miglior</a:t>
            </a:r>
            <a:r>
              <a:rPr lang="en-US" sz="2400" u="sng" dirty="0"/>
              <a:t> </a:t>
            </a:r>
            <a:r>
              <a:rPr lang="en-US" sz="2400" u="sng" dirty="0" err="1"/>
              <a:t>controllo</a:t>
            </a:r>
            <a:r>
              <a:rPr lang="en-US" sz="2400" u="sng" dirty="0"/>
              <a:t> delle </a:t>
            </a:r>
            <a:r>
              <a:rPr lang="en-US" sz="2400" u="sng" dirty="0" err="1"/>
              <a:t>complicanze</a:t>
            </a:r>
            <a:r>
              <a:rPr lang="en-US" sz="2400" u="sng" dirty="0"/>
              <a:t> </a:t>
            </a:r>
            <a:r>
              <a:rPr lang="en-US" sz="2400" u="sng" dirty="0" err="1"/>
              <a:t>nei</a:t>
            </a:r>
            <a:r>
              <a:rPr lang="en-US" sz="2400" u="sng" dirty="0"/>
              <a:t> </a:t>
            </a:r>
            <a:r>
              <a:rPr lang="en-US" sz="2400" u="sng" dirty="0" err="1"/>
              <a:t>pazienti</a:t>
            </a:r>
            <a:r>
              <a:rPr lang="en-US" sz="2400" u="sng" dirty="0"/>
              <a:t> </a:t>
            </a:r>
            <a:r>
              <a:rPr lang="en-US" sz="2400" u="sng" dirty="0" err="1"/>
              <a:t>affetti</a:t>
            </a:r>
            <a:r>
              <a:rPr lang="en-US" sz="2400" u="sng" dirty="0"/>
              <a:t> da tale </a:t>
            </a:r>
            <a:r>
              <a:rPr lang="en-US" sz="2400" u="sng" dirty="0" err="1"/>
              <a:t>patologia</a:t>
            </a:r>
            <a:r>
              <a:rPr lang="en-US" sz="2400" u="sng" dirty="0"/>
              <a:t> </a:t>
            </a:r>
            <a:r>
              <a:rPr lang="en-US" sz="2400" dirty="0"/>
              <a:t>al fine di </a:t>
            </a:r>
            <a:r>
              <a:rPr lang="en-US" sz="2400" dirty="0" err="1"/>
              <a:t>evitare</a:t>
            </a:r>
            <a:r>
              <a:rPr lang="en-US" sz="2400" dirty="0"/>
              <a:t> </a:t>
            </a:r>
            <a:r>
              <a:rPr lang="en-US" sz="2400" dirty="0" err="1"/>
              <a:t>nuovi</a:t>
            </a:r>
            <a:r>
              <a:rPr lang="en-US" sz="2400" dirty="0"/>
              <a:t> </a:t>
            </a:r>
            <a:r>
              <a:rPr lang="en-US" sz="2400" dirty="0" err="1"/>
              <a:t>ricoveri</a:t>
            </a:r>
            <a:r>
              <a:rPr lang="en-US" sz="2400" dirty="0"/>
              <a:t> e </a:t>
            </a:r>
            <a:r>
              <a:rPr lang="en-US" sz="2400" dirty="0" err="1" smtClean="0"/>
              <a:t>riospedalizzazioni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515719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2400" u="sng" dirty="0" err="1" smtClean="0"/>
              <a:t>L’iniziativa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è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stata</a:t>
            </a:r>
            <a:r>
              <a:rPr lang="en-US" sz="2400" u="sng" dirty="0" smtClean="0"/>
              <a:t> ben </a:t>
            </a:r>
            <a:r>
              <a:rPr lang="en-US" sz="2400" u="sng" dirty="0" err="1" smtClean="0"/>
              <a:t>accolta</a:t>
            </a:r>
            <a:r>
              <a:rPr lang="en-US" sz="2400" u="sng" dirty="0" smtClean="0"/>
              <a:t> in </a:t>
            </a:r>
            <a:r>
              <a:rPr lang="en-US" sz="2400" u="sng" dirty="0" err="1" smtClean="0"/>
              <a:t>tutta</a:t>
            </a:r>
            <a:r>
              <a:rPr lang="en-US" sz="2400" u="sng" dirty="0" smtClean="0"/>
              <a:t> Italia</a:t>
            </a:r>
            <a:r>
              <a:rPr lang="en-US" sz="2400" dirty="0" smtClean="0"/>
              <a:t>: </a:t>
            </a:r>
            <a:r>
              <a:rPr lang="en-US" sz="2400" dirty="0" err="1" smtClean="0"/>
              <a:t>sono</a:t>
            </a:r>
            <a:r>
              <a:rPr lang="en-US" sz="2400" dirty="0" smtClean="0"/>
              <a:t> </a:t>
            </a:r>
            <a:r>
              <a:rPr lang="en-US" sz="2400" dirty="0" err="1" smtClean="0"/>
              <a:t>stati</a:t>
            </a:r>
            <a:r>
              <a:rPr lang="en-US" sz="2400" dirty="0" smtClean="0"/>
              <a:t> </a:t>
            </a:r>
            <a:r>
              <a:rPr lang="en-US" sz="2400" dirty="0" err="1" smtClean="0"/>
              <a:t>eseguite</a:t>
            </a:r>
            <a:r>
              <a:rPr lang="en-US" sz="2400" dirty="0" smtClean="0"/>
              <a:t> le </a:t>
            </a:r>
            <a:r>
              <a:rPr lang="en-US" sz="2400" dirty="0" err="1" smtClean="0"/>
              <a:t>visite</a:t>
            </a:r>
            <a:r>
              <a:rPr lang="en-US" sz="2400" dirty="0" smtClean="0"/>
              <a:t> a quasi </a:t>
            </a:r>
            <a:r>
              <a:rPr lang="en-US" sz="2400" dirty="0" err="1" smtClean="0"/>
              <a:t>il</a:t>
            </a:r>
            <a:r>
              <a:rPr lang="en-US" sz="2400" dirty="0" smtClean="0"/>
              <a:t> </a:t>
            </a:r>
            <a:r>
              <a:rPr lang="en-US" sz="2400" u="sng" dirty="0" err="1" smtClean="0"/>
              <a:t>doppio</a:t>
            </a:r>
            <a:r>
              <a:rPr lang="en-US" sz="2400" u="sng" dirty="0" smtClean="0"/>
              <a:t> delle </a:t>
            </a:r>
            <a:r>
              <a:rPr lang="en-US" sz="2400" u="sng" dirty="0" err="1" smtClean="0"/>
              <a:t>persone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visitate</a:t>
            </a:r>
            <a:r>
              <a:rPr lang="en-US" sz="2400" u="sng" dirty="0" smtClean="0"/>
              <a:t> lo </a:t>
            </a:r>
            <a:r>
              <a:rPr lang="en-US" sz="2400" u="sng" dirty="0" err="1" smtClean="0"/>
              <a:t>scorso</a:t>
            </a:r>
            <a:r>
              <a:rPr lang="en-US" sz="2400" u="sng" dirty="0" smtClean="0"/>
              <a:t> anno</a:t>
            </a:r>
            <a:r>
              <a:rPr lang="en-US" sz="2400" dirty="0" smtClean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03267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8" b="19221"/>
          <a:stretch/>
        </p:blipFill>
        <p:spPr bwMode="auto">
          <a:xfrm>
            <a:off x="251520" y="188637"/>
            <a:ext cx="2736000" cy="159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" y="655176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segreteria@associazioneaisc.org                                                                                                           www.associazioneaisc.org</a:t>
            </a:r>
            <a:endParaRPr lang="it-IT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476672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Grazie per l’attenzione!!!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157192"/>
            <a:ext cx="1637057" cy="1080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5400752"/>
            <a:ext cx="2736304" cy="476520"/>
          </a:xfrm>
          <a:prstGeom prst="rect">
            <a:avLst/>
          </a:prstGeom>
        </p:spPr>
      </p:pic>
      <p:pic>
        <p:nvPicPr>
          <p:cNvPr id="10" name="Picture 9" descr="20150505_15085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00808"/>
            <a:ext cx="5760640" cy="32411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43808" y="1124744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“Il </a:t>
            </a:r>
            <a:r>
              <a:rPr lang="en-US" sz="2400" i="1" dirty="0" err="1" smtClean="0"/>
              <a:t>paziente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è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il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cuore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dell’iniziativa</a:t>
            </a:r>
            <a:r>
              <a:rPr lang="en-US" sz="2400" i="1" dirty="0" smtClean="0"/>
              <a:t>”</a:t>
            </a:r>
            <a:endParaRPr lang="en-US" sz="2400" i="1" dirty="0"/>
          </a:p>
        </p:txBody>
      </p:sp>
      <p:pic>
        <p:nvPicPr>
          <p:cNvPr id="8" name="Picture 7" descr="Logo Bay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157192"/>
            <a:ext cx="1289616" cy="1289616"/>
          </a:xfrm>
          <a:prstGeom prst="rect">
            <a:avLst/>
          </a:prstGeom>
        </p:spPr>
      </p:pic>
      <p:pic>
        <p:nvPicPr>
          <p:cNvPr id="12" name="Picture 11" descr="logo medtronic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269" y="5157192"/>
            <a:ext cx="2195736" cy="102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6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8" b="19221"/>
          <a:stretch/>
        </p:blipFill>
        <p:spPr bwMode="auto">
          <a:xfrm>
            <a:off x="251520" y="188637"/>
            <a:ext cx="2736000" cy="159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" y="655176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segreteria@associazioneaisc.org                                                                                                           www.associazioneaisc.org</a:t>
            </a:r>
            <a:endParaRPr lang="it-IT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476672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Obiettivi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dell’iniziativa</a:t>
            </a:r>
            <a:r>
              <a:rPr lang="en-US" sz="1200" b="1" dirty="0" smtClean="0"/>
              <a:t> 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640994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1" dirty="0" err="1" smtClean="0"/>
              <a:t>Promuovere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l’informazione</a:t>
            </a:r>
            <a:r>
              <a:rPr lang="en-US" sz="2000" b="1" dirty="0" smtClean="0"/>
              <a:t> </a:t>
            </a:r>
            <a:r>
              <a:rPr lang="en-US" sz="2000" dirty="0" err="1" smtClean="0"/>
              <a:t>sullo</a:t>
            </a:r>
            <a:r>
              <a:rPr lang="en-US" sz="2000" dirty="0" smtClean="0"/>
              <a:t> </a:t>
            </a:r>
            <a:r>
              <a:rPr lang="en-US" sz="2000" dirty="0" err="1" smtClean="0"/>
              <a:t>scompenso</a:t>
            </a:r>
            <a:r>
              <a:rPr lang="en-US" sz="2000" dirty="0" smtClean="0"/>
              <a:t> </a:t>
            </a:r>
            <a:r>
              <a:rPr lang="en-US" sz="2000" dirty="0" err="1" smtClean="0"/>
              <a:t>cardiaco</a:t>
            </a:r>
            <a:r>
              <a:rPr lang="en-US" sz="2000" dirty="0" smtClean="0"/>
              <a:t> per </a:t>
            </a:r>
            <a:r>
              <a:rPr lang="en-US" sz="2000" dirty="0" err="1" smtClean="0"/>
              <a:t>accrescere</a:t>
            </a:r>
            <a:r>
              <a:rPr lang="en-US" sz="2000" dirty="0" smtClean="0"/>
              <a:t> la </a:t>
            </a:r>
            <a:r>
              <a:rPr lang="en-US" sz="2000" dirty="0" err="1" smtClean="0"/>
              <a:t>consapevolezza</a:t>
            </a:r>
            <a:r>
              <a:rPr lang="en-US" sz="2000" dirty="0" smtClean="0"/>
              <a:t> </a:t>
            </a:r>
            <a:r>
              <a:rPr lang="en-US" sz="2000" dirty="0" err="1" smtClean="0"/>
              <a:t>sulla</a:t>
            </a:r>
            <a:r>
              <a:rPr lang="en-US" sz="2000" dirty="0" smtClean="0"/>
              <a:t> </a:t>
            </a:r>
            <a:r>
              <a:rPr lang="en-US" sz="2000" dirty="0" err="1" smtClean="0"/>
              <a:t>patologia</a:t>
            </a:r>
            <a:r>
              <a:rPr lang="en-US" sz="2000" dirty="0" smtClean="0"/>
              <a:t> e </a:t>
            </a:r>
            <a:r>
              <a:rPr lang="en-US" sz="2000" dirty="0" err="1" smtClean="0"/>
              <a:t>garantirne</a:t>
            </a:r>
            <a:r>
              <a:rPr lang="en-US" sz="2000" dirty="0" smtClean="0"/>
              <a:t> la </a:t>
            </a:r>
            <a:r>
              <a:rPr lang="en-US" sz="2000" dirty="0" err="1" smtClean="0"/>
              <a:t>migliore</a:t>
            </a:r>
            <a:r>
              <a:rPr lang="en-US" sz="2000" dirty="0" smtClean="0"/>
              <a:t> </a:t>
            </a:r>
            <a:r>
              <a:rPr lang="en-US" sz="2000" dirty="0" err="1" smtClean="0"/>
              <a:t>prevenzione</a:t>
            </a:r>
            <a:r>
              <a:rPr lang="en-US" sz="2000" dirty="0" smtClean="0"/>
              <a:t> 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2341329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1" dirty="0" err="1" smtClean="0"/>
              <a:t>Svolgere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funzione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educativa</a:t>
            </a:r>
            <a:r>
              <a:rPr lang="en-US" sz="2000" b="1" dirty="0" smtClean="0"/>
              <a:t> </a:t>
            </a:r>
            <a:r>
              <a:rPr lang="en-US" sz="2000" dirty="0" err="1" smtClean="0"/>
              <a:t>rivolta</a:t>
            </a:r>
            <a:r>
              <a:rPr lang="en-US" sz="2000" dirty="0" smtClean="0"/>
              <a:t> a </a:t>
            </a:r>
            <a:r>
              <a:rPr lang="en-US" sz="2000" dirty="0" err="1" smtClean="0"/>
              <a:t>sviluppare</a:t>
            </a:r>
            <a:r>
              <a:rPr lang="en-US" sz="2000" dirty="0" smtClean="0"/>
              <a:t> la </a:t>
            </a:r>
            <a:r>
              <a:rPr lang="en-US" sz="2000" dirty="0" err="1" smtClean="0"/>
              <a:t>capacità</a:t>
            </a:r>
            <a:r>
              <a:rPr lang="en-US" sz="2000" dirty="0" smtClean="0"/>
              <a:t> di </a:t>
            </a:r>
            <a:r>
              <a:rPr lang="en-US" sz="2000" dirty="0" err="1" smtClean="0"/>
              <a:t>riconoscere</a:t>
            </a:r>
            <a:r>
              <a:rPr lang="en-US" sz="2000" dirty="0" smtClean="0"/>
              <a:t> la </a:t>
            </a:r>
            <a:r>
              <a:rPr lang="en-US" sz="2000" dirty="0" err="1" smtClean="0"/>
              <a:t>patologia</a:t>
            </a:r>
            <a:r>
              <a:rPr lang="en-US" sz="2000" dirty="0" smtClean="0"/>
              <a:t> e </a:t>
            </a:r>
            <a:r>
              <a:rPr lang="en-US" sz="2000" dirty="0" err="1" smtClean="0"/>
              <a:t>seguire</a:t>
            </a:r>
            <a:r>
              <a:rPr lang="en-US" sz="2000" dirty="0" smtClean="0"/>
              <a:t> le cure </a:t>
            </a:r>
            <a:r>
              <a:rPr lang="en-US" sz="2000" dirty="0" err="1" smtClean="0"/>
              <a:t>corrette</a:t>
            </a:r>
            <a:r>
              <a:rPr lang="en-US" sz="2000" dirty="0" smtClean="0"/>
              <a:t>, per </a:t>
            </a:r>
            <a:r>
              <a:rPr lang="en-US" sz="2000" dirty="0" err="1" smtClean="0"/>
              <a:t>migliorare</a:t>
            </a:r>
            <a:r>
              <a:rPr lang="en-US" sz="2000" dirty="0" smtClean="0"/>
              <a:t> la </a:t>
            </a:r>
            <a:r>
              <a:rPr lang="en-US" sz="2000" dirty="0" err="1" smtClean="0"/>
              <a:t>qualità</a:t>
            </a:r>
            <a:r>
              <a:rPr lang="en-US" sz="2000" dirty="0" smtClean="0"/>
              <a:t> di vita </a:t>
            </a:r>
            <a:r>
              <a:rPr lang="en-US" sz="2000" dirty="0" err="1" smtClean="0"/>
              <a:t>dei</a:t>
            </a:r>
            <a:r>
              <a:rPr lang="en-US" sz="2000" dirty="0" smtClean="0"/>
              <a:t> </a:t>
            </a:r>
            <a:r>
              <a:rPr lang="en-US" sz="2000" dirty="0" err="1" smtClean="0"/>
              <a:t>pazienti</a:t>
            </a: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23528" y="3369186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1" dirty="0" err="1" smtClean="0"/>
              <a:t>Migliorare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gli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obiettivi</a:t>
            </a:r>
            <a:r>
              <a:rPr lang="en-US" sz="2000" b="1" dirty="0" smtClean="0"/>
              <a:t> della </a:t>
            </a:r>
            <a:r>
              <a:rPr lang="en-US" sz="2000" b="1" dirty="0" err="1" smtClean="0"/>
              <a:t>ricerca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medica</a:t>
            </a:r>
            <a:r>
              <a:rPr lang="en-US" sz="2000" b="1" dirty="0" smtClean="0"/>
              <a:t> </a:t>
            </a:r>
            <a:r>
              <a:rPr lang="en-US" sz="2000" dirty="0" err="1" smtClean="0"/>
              <a:t>anche</a:t>
            </a:r>
            <a:r>
              <a:rPr lang="en-US" sz="2000" dirty="0" smtClean="0"/>
              <a:t> </a:t>
            </a:r>
            <a:r>
              <a:rPr lang="en-US" sz="2000" dirty="0" err="1" smtClean="0"/>
              <a:t>alla</a:t>
            </a:r>
            <a:r>
              <a:rPr lang="en-US" sz="2000" dirty="0" smtClean="0"/>
              <a:t> </a:t>
            </a:r>
            <a:r>
              <a:rPr lang="en-US" sz="2000" dirty="0" err="1" smtClean="0"/>
              <a:t>luce</a:t>
            </a:r>
            <a:r>
              <a:rPr lang="en-US" sz="2000" dirty="0" smtClean="0"/>
              <a:t> </a:t>
            </a:r>
            <a:r>
              <a:rPr lang="en-US" sz="2000" dirty="0" err="1" smtClean="0"/>
              <a:t>delle</a:t>
            </a:r>
            <a:r>
              <a:rPr lang="en-US" sz="2000" dirty="0" smtClean="0"/>
              <a:t> </a:t>
            </a:r>
            <a:r>
              <a:rPr lang="en-US" sz="2000" dirty="0" err="1" smtClean="0"/>
              <a:t>esigenze</a:t>
            </a:r>
            <a:r>
              <a:rPr lang="en-US" sz="2000" dirty="0" smtClean="0"/>
              <a:t> </a:t>
            </a:r>
            <a:r>
              <a:rPr lang="en-US" sz="2000" dirty="0" err="1" smtClean="0"/>
              <a:t>pratiche</a:t>
            </a:r>
            <a:r>
              <a:rPr lang="en-US" sz="2000" dirty="0" smtClean="0"/>
              <a:t> </a:t>
            </a:r>
            <a:r>
              <a:rPr lang="en-US" sz="2000" dirty="0" err="1" smtClean="0"/>
              <a:t>dei</a:t>
            </a:r>
            <a:r>
              <a:rPr lang="en-US" sz="2000" dirty="0" smtClean="0"/>
              <a:t> </a:t>
            </a:r>
            <a:r>
              <a:rPr lang="en-US" sz="2000" dirty="0" err="1" smtClean="0"/>
              <a:t>pazienti</a:t>
            </a:r>
            <a:r>
              <a:rPr lang="en-US" sz="2000" dirty="0" smtClean="0"/>
              <a:t> 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4089266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1" dirty="0" err="1" smtClean="0"/>
              <a:t>Creare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una</a:t>
            </a:r>
            <a:r>
              <a:rPr lang="en-US" sz="2000" b="1" dirty="0" smtClean="0"/>
              <a:t> rete </a:t>
            </a:r>
            <a:r>
              <a:rPr lang="en-US" sz="2000" b="1" dirty="0" err="1" smtClean="0"/>
              <a:t>nazionale</a:t>
            </a:r>
            <a:r>
              <a:rPr lang="en-US" sz="2000" b="1" dirty="0" smtClean="0"/>
              <a:t> di </a:t>
            </a:r>
            <a:r>
              <a:rPr lang="en-US" sz="2000" b="1" dirty="0" err="1" smtClean="0"/>
              <a:t>riferimento</a:t>
            </a:r>
            <a:r>
              <a:rPr lang="en-US" sz="2000" b="1" dirty="0" smtClean="0"/>
              <a:t> </a:t>
            </a:r>
            <a:r>
              <a:rPr lang="en-US" sz="2000" dirty="0" smtClean="0"/>
              <a:t>per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pazienti</a:t>
            </a:r>
            <a:r>
              <a:rPr lang="en-US" sz="2000" dirty="0" smtClean="0"/>
              <a:t>, per </a:t>
            </a:r>
            <a:r>
              <a:rPr lang="en-US" sz="2000" dirty="0" err="1" smtClean="0"/>
              <a:t>assicurare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tutto</a:t>
            </a:r>
            <a:r>
              <a:rPr lang="en-US" sz="2000" dirty="0" smtClean="0"/>
              <a:t>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territorio</a:t>
            </a:r>
            <a:r>
              <a:rPr lang="en-US" sz="2000" dirty="0" smtClean="0"/>
              <a:t> la </a:t>
            </a:r>
            <a:r>
              <a:rPr lang="en-US" sz="2000" dirty="0" err="1" smtClean="0"/>
              <a:t>possibilità</a:t>
            </a:r>
            <a:r>
              <a:rPr lang="en-US" sz="2000" dirty="0" smtClean="0"/>
              <a:t> di </a:t>
            </a:r>
            <a:r>
              <a:rPr lang="en-US" sz="2000" dirty="0" err="1" smtClean="0"/>
              <a:t>condividere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informazioni</a:t>
            </a:r>
            <a:r>
              <a:rPr lang="en-US" sz="2000" dirty="0" smtClean="0"/>
              <a:t> e </a:t>
            </a:r>
            <a:r>
              <a:rPr lang="en-US" sz="2000" dirty="0" err="1" smtClean="0"/>
              <a:t>ricevere</a:t>
            </a:r>
            <a:r>
              <a:rPr lang="en-US" sz="2000" dirty="0" smtClean="0"/>
              <a:t> </a:t>
            </a:r>
            <a:r>
              <a:rPr lang="en-US" sz="2000" dirty="0" err="1" smtClean="0"/>
              <a:t>sostegno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4797152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1" dirty="0" err="1" smtClean="0"/>
              <a:t>Portare</a:t>
            </a:r>
            <a:r>
              <a:rPr lang="en-US" sz="2000" b="1" dirty="0" smtClean="0"/>
              <a:t> l’attenzione </a:t>
            </a:r>
            <a:r>
              <a:rPr lang="en-US" sz="2000" b="1" dirty="0" err="1" smtClean="0"/>
              <a:t>delle</a:t>
            </a:r>
            <a:r>
              <a:rPr lang="en-US" sz="2000" b="1" dirty="0" smtClean="0"/>
              <a:t> </a:t>
            </a:r>
            <a:r>
              <a:rPr lang="en-US" sz="2000" b="1" dirty="0" err="1"/>
              <a:t>I</a:t>
            </a:r>
            <a:r>
              <a:rPr lang="en-US" sz="2000" b="1" dirty="0" err="1" smtClean="0"/>
              <a:t>stituzioni</a:t>
            </a:r>
            <a:r>
              <a:rPr lang="en-US" sz="2000" b="1" dirty="0" smtClean="0"/>
              <a:t> e </a:t>
            </a:r>
            <a:r>
              <a:rPr lang="en-US" sz="2000" b="1" dirty="0" err="1" smtClean="0"/>
              <a:t>dell’opinione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pubblica</a:t>
            </a:r>
            <a:r>
              <a:rPr lang="en-US" sz="2000" b="1" dirty="0" smtClean="0"/>
              <a:t> </a:t>
            </a:r>
            <a:r>
              <a:rPr lang="en-US" sz="2000" dirty="0" err="1" smtClean="0"/>
              <a:t>sulla</a:t>
            </a:r>
            <a:r>
              <a:rPr lang="en-US" sz="2000" dirty="0" smtClean="0"/>
              <a:t> </a:t>
            </a:r>
            <a:r>
              <a:rPr lang="en-US" sz="2000" dirty="0" err="1" smtClean="0"/>
              <a:t>patologia</a:t>
            </a:r>
            <a:r>
              <a:rPr lang="en-US" sz="2000" dirty="0" smtClean="0"/>
              <a:t> e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pazienti</a:t>
            </a:r>
            <a:r>
              <a:rPr lang="en-US" sz="2000" dirty="0" smtClean="0"/>
              <a:t>, per </a:t>
            </a:r>
            <a:r>
              <a:rPr lang="en-US" sz="2000" dirty="0" err="1" smtClean="0"/>
              <a:t>migliorare</a:t>
            </a:r>
            <a:r>
              <a:rPr lang="en-US" sz="2000" dirty="0" smtClean="0"/>
              <a:t> </a:t>
            </a:r>
            <a:r>
              <a:rPr lang="en-US" sz="2000" dirty="0" err="1" smtClean="0"/>
              <a:t>gli</a:t>
            </a:r>
            <a:r>
              <a:rPr lang="en-US" sz="2000" dirty="0" smtClean="0"/>
              <a:t> </a:t>
            </a:r>
            <a:r>
              <a:rPr lang="en-US" sz="2000" dirty="0" err="1" smtClean="0"/>
              <a:t>interventi</a:t>
            </a:r>
            <a:r>
              <a:rPr lang="en-US" sz="2000" dirty="0" smtClean="0"/>
              <a:t> di </a:t>
            </a:r>
            <a:r>
              <a:rPr lang="en-US" sz="2000" dirty="0" err="1" smtClean="0"/>
              <a:t>prevenzione</a:t>
            </a:r>
            <a:r>
              <a:rPr lang="en-US" sz="2000" dirty="0" smtClean="0"/>
              <a:t>, </a:t>
            </a:r>
            <a:r>
              <a:rPr lang="en-US" sz="2000" dirty="0" err="1" smtClean="0"/>
              <a:t>tutela</a:t>
            </a:r>
            <a:r>
              <a:rPr lang="en-US" sz="2000" dirty="0" smtClean="0"/>
              <a:t> e </a:t>
            </a:r>
            <a:r>
              <a:rPr lang="en-US" sz="2000" dirty="0" err="1" smtClean="0"/>
              <a:t>cura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5517232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1" dirty="0" err="1" smtClean="0"/>
              <a:t>Favorire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contatto</a:t>
            </a:r>
            <a:r>
              <a:rPr lang="en-US" sz="2000" b="1" dirty="0" smtClean="0"/>
              <a:t> </a:t>
            </a:r>
            <a:r>
              <a:rPr lang="en-US" sz="2000" dirty="0" smtClean="0"/>
              <a:t>con </a:t>
            </a:r>
            <a:r>
              <a:rPr lang="en-US" sz="2000" dirty="0" err="1" smtClean="0"/>
              <a:t>associazioni</a:t>
            </a:r>
            <a:r>
              <a:rPr lang="en-US" sz="2000" dirty="0" smtClean="0"/>
              <a:t> </a:t>
            </a:r>
            <a:r>
              <a:rPr lang="en-US" sz="2000" dirty="0" err="1" smtClean="0"/>
              <a:t>pazienti</a:t>
            </a:r>
            <a:r>
              <a:rPr lang="en-US" sz="2000" dirty="0" smtClean="0"/>
              <a:t> a </a:t>
            </a:r>
            <a:r>
              <a:rPr lang="en-US" sz="2000" dirty="0" err="1" smtClean="0"/>
              <a:t>livello</a:t>
            </a:r>
            <a:r>
              <a:rPr lang="en-US" sz="2000" dirty="0" smtClean="0"/>
              <a:t> </a:t>
            </a:r>
            <a:r>
              <a:rPr lang="en-US" sz="2000" dirty="0" err="1" smtClean="0"/>
              <a:t>internazionale</a:t>
            </a:r>
            <a:r>
              <a:rPr lang="en-US" sz="2000" dirty="0" smtClean="0"/>
              <a:t> e di </a:t>
            </a:r>
            <a:r>
              <a:rPr lang="en-US" sz="2000" dirty="0" err="1" smtClean="0"/>
              <a:t>altre</a:t>
            </a:r>
            <a:r>
              <a:rPr lang="en-US" sz="2000" dirty="0" smtClean="0"/>
              <a:t> </a:t>
            </a:r>
            <a:r>
              <a:rPr lang="en-US" sz="2000" dirty="0" err="1" smtClean="0"/>
              <a:t>patologie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543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8" b="19221"/>
          <a:stretch/>
        </p:blipFill>
        <p:spPr bwMode="auto">
          <a:xfrm>
            <a:off x="251520" y="188637"/>
            <a:ext cx="2736000" cy="159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" y="655176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segreteria@associazioneaisc.org                                                                                                           www.associazioneaisc.org</a:t>
            </a:r>
            <a:endParaRPr lang="it-IT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2540" y="332656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Promuovere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l’informazione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7504" y="1628800"/>
            <a:ext cx="43204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 smtClean="0"/>
              <a:t>Sono</a:t>
            </a:r>
            <a:r>
              <a:rPr lang="en-US" sz="1700" dirty="0" smtClean="0"/>
              <a:t> </a:t>
            </a:r>
            <a:r>
              <a:rPr lang="en-US" sz="1700" dirty="0" err="1" smtClean="0"/>
              <a:t>stati</a:t>
            </a:r>
            <a:r>
              <a:rPr lang="en-US" sz="1700" dirty="0" smtClean="0"/>
              <a:t> </a:t>
            </a:r>
            <a:r>
              <a:rPr lang="en-US" sz="1700" dirty="0" err="1" smtClean="0"/>
              <a:t>percorsi</a:t>
            </a:r>
            <a:r>
              <a:rPr lang="en-US" sz="1700" dirty="0" smtClean="0"/>
              <a:t> </a:t>
            </a:r>
            <a:r>
              <a:rPr lang="en-US" sz="1700" dirty="0" err="1" smtClean="0"/>
              <a:t>più</a:t>
            </a:r>
            <a:r>
              <a:rPr lang="en-US" sz="1700" dirty="0" smtClean="0"/>
              <a:t> di </a:t>
            </a:r>
            <a:r>
              <a:rPr lang="en-US" sz="1700" b="1" dirty="0" smtClean="0"/>
              <a:t>2500 km </a:t>
            </a:r>
            <a:r>
              <a:rPr lang="en-US" sz="1700" dirty="0" smtClean="0"/>
              <a:t>in camper </a:t>
            </a:r>
            <a:r>
              <a:rPr lang="en-US" sz="1700" dirty="0" err="1" smtClean="0"/>
              <a:t>percorrendo</a:t>
            </a:r>
            <a:r>
              <a:rPr lang="en-US" sz="1700" dirty="0" smtClean="0"/>
              <a:t> </a:t>
            </a:r>
            <a:r>
              <a:rPr lang="en-US" sz="1700" dirty="0" err="1" smtClean="0"/>
              <a:t>il</a:t>
            </a:r>
            <a:r>
              <a:rPr lang="en-US" sz="1700" dirty="0" smtClean="0"/>
              <a:t> </a:t>
            </a:r>
            <a:r>
              <a:rPr lang="en-US" sz="1700" dirty="0" err="1" smtClean="0"/>
              <a:t>territorio</a:t>
            </a:r>
            <a:r>
              <a:rPr lang="en-US" sz="1700" dirty="0" smtClean="0"/>
              <a:t> </a:t>
            </a:r>
            <a:r>
              <a:rPr lang="en-US" sz="1700" dirty="0" err="1" smtClean="0"/>
              <a:t>nazionale</a:t>
            </a:r>
            <a:r>
              <a:rPr lang="en-US" sz="1700" dirty="0" smtClean="0"/>
              <a:t> da Nord a </a:t>
            </a:r>
            <a:r>
              <a:rPr lang="en-US" sz="1700" dirty="0" err="1" smtClean="0"/>
              <a:t>Sud</a:t>
            </a:r>
            <a:r>
              <a:rPr lang="en-US" sz="1700" dirty="0" smtClean="0"/>
              <a:t>. </a:t>
            </a:r>
          </a:p>
          <a:p>
            <a:endParaRPr lang="en-US" sz="1700" dirty="0"/>
          </a:p>
          <a:p>
            <a:r>
              <a:rPr lang="en-US" sz="1700" dirty="0" smtClean="0"/>
              <a:t>Le </a:t>
            </a:r>
            <a:r>
              <a:rPr lang="en-US" sz="1700" dirty="0" err="1" smtClean="0"/>
              <a:t>città</a:t>
            </a:r>
            <a:r>
              <a:rPr lang="en-US" sz="1700" dirty="0" smtClean="0"/>
              <a:t> </a:t>
            </a:r>
            <a:r>
              <a:rPr lang="en-US" sz="1700" dirty="0" err="1" smtClean="0"/>
              <a:t>toccate</a:t>
            </a:r>
            <a:r>
              <a:rPr lang="en-US" sz="1700" dirty="0"/>
              <a:t> </a:t>
            </a:r>
            <a:r>
              <a:rPr lang="en-US" sz="1700" dirty="0" err="1" smtClean="0"/>
              <a:t>furono</a:t>
            </a:r>
            <a:r>
              <a:rPr lang="en-US" sz="1700" dirty="0" smtClean="0"/>
              <a:t>: </a:t>
            </a:r>
          </a:p>
          <a:p>
            <a:pPr marL="285750" indent="-285750">
              <a:buFont typeface="Arial"/>
              <a:buChar char="•"/>
            </a:pPr>
            <a:r>
              <a:rPr lang="en-US" sz="1700" b="1" dirty="0" smtClean="0"/>
              <a:t>Roma</a:t>
            </a:r>
            <a:r>
              <a:rPr lang="en-US" sz="1700" dirty="0" smtClean="0"/>
              <a:t>, Piazza del </a:t>
            </a:r>
            <a:r>
              <a:rPr lang="en-US" sz="1700" dirty="0" err="1" smtClean="0"/>
              <a:t>Popolo</a:t>
            </a:r>
            <a:r>
              <a:rPr lang="en-US" sz="1700" dirty="0" smtClean="0"/>
              <a:t> e </a:t>
            </a:r>
            <a:r>
              <a:rPr lang="en-US" sz="1700" dirty="0" err="1" smtClean="0"/>
              <a:t>Ospedale</a:t>
            </a:r>
            <a:r>
              <a:rPr lang="en-US" sz="1700" dirty="0" smtClean="0"/>
              <a:t> Vannini;</a:t>
            </a:r>
          </a:p>
          <a:p>
            <a:pPr marL="285750" indent="-285750">
              <a:buFont typeface="Arial"/>
              <a:buChar char="•"/>
            </a:pPr>
            <a:r>
              <a:rPr lang="en-US" sz="1700" b="1" dirty="0" err="1" smtClean="0"/>
              <a:t>Rieti</a:t>
            </a:r>
            <a:r>
              <a:rPr lang="en-US" sz="1700" dirty="0" smtClean="0"/>
              <a:t>, Piazza Vittorio </a:t>
            </a:r>
            <a:r>
              <a:rPr lang="en-US" sz="1700" dirty="0" err="1" smtClean="0"/>
              <a:t>Emanuele</a:t>
            </a:r>
            <a:r>
              <a:rPr lang="en-US" sz="1700" dirty="0" smtClean="0"/>
              <a:t>;</a:t>
            </a:r>
          </a:p>
          <a:p>
            <a:pPr marL="285750" indent="-285750">
              <a:buFont typeface="Arial"/>
              <a:buChar char="•"/>
            </a:pPr>
            <a:r>
              <a:rPr lang="en-US" sz="1700" b="1" dirty="0" smtClean="0"/>
              <a:t>Siena</a:t>
            </a:r>
            <a:r>
              <a:rPr lang="en-US" sz="1700" dirty="0" smtClean="0"/>
              <a:t>, </a:t>
            </a:r>
            <a:r>
              <a:rPr lang="en-US" sz="1700" dirty="0" err="1" smtClean="0"/>
              <a:t>Ospedale</a:t>
            </a:r>
            <a:r>
              <a:rPr lang="en-US" sz="1700" dirty="0" smtClean="0"/>
              <a:t> “Le Scotte”;</a:t>
            </a:r>
          </a:p>
          <a:p>
            <a:pPr marL="285750" indent="-285750">
              <a:buFont typeface="Arial"/>
              <a:buChar char="•"/>
            </a:pPr>
            <a:r>
              <a:rPr lang="en-US" sz="1700" b="1" dirty="0" smtClean="0"/>
              <a:t>Firenze</a:t>
            </a:r>
            <a:r>
              <a:rPr lang="en-US" sz="1700" dirty="0" smtClean="0"/>
              <a:t>, </a:t>
            </a:r>
            <a:r>
              <a:rPr lang="en-US" sz="1700" dirty="0" err="1" smtClean="0"/>
              <a:t>Ospedale</a:t>
            </a:r>
            <a:r>
              <a:rPr lang="en-US" sz="1700" dirty="0" smtClean="0"/>
              <a:t> “Santa Maria </a:t>
            </a:r>
            <a:r>
              <a:rPr lang="en-US" sz="1700" dirty="0" err="1" smtClean="0"/>
              <a:t>Nuova</a:t>
            </a:r>
            <a:r>
              <a:rPr lang="en-US" sz="1700" dirty="0" smtClean="0"/>
              <a:t>”;</a:t>
            </a:r>
          </a:p>
          <a:p>
            <a:pPr marL="285750" indent="-285750">
              <a:buFont typeface="Arial"/>
              <a:buChar char="•"/>
            </a:pPr>
            <a:r>
              <a:rPr lang="en-US" sz="1700" b="1" dirty="0" smtClean="0"/>
              <a:t>Pavia</a:t>
            </a:r>
            <a:r>
              <a:rPr lang="en-US" sz="1700" dirty="0" smtClean="0"/>
              <a:t>, Istituto Città di Cura di Pavia e Piazza </a:t>
            </a:r>
            <a:r>
              <a:rPr lang="en-US" sz="1700" dirty="0" err="1" smtClean="0"/>
              <a:t>Vittoria</a:t>
            </a:r>
            <a:r>
              <a:rPr lang="en-US" sz="1700" dirty="0" smtClean="0"/>
              <a:t>; </a:t>
            </a:r>
          </a:p>
          <a:p>
            <a:pPr marL="285750" indent="-285750">
              <a:buFont typeface="Arial"/>
              <a:buChar char="•"/>
            </a:pPr>
            <a:r>
              <a:rPr lang="en-US" sz="1700" b="1" dirty="0" err="1" smtClean="0"/>
              <a:t>Avezzano</a:t>
            </a:r>
            <a:r>
              <a:rPr lang="en-US" sz="1700" dirty="0" smtClean="0"/>
              <a:t>, Piazza Risorgimento;</a:t>
            </a:r>
          </a:p>
          <a:p>
            <a:pPr marL="285750" indent="-285750">
              <a:buFont typeface="Arial"/>
              <a:buChar char="•"/>
            </a:pPr>
            <a:r>
              <a:rPr lang="en-US" sz="1700" b="1" dirty="0" smtClean="0"/>
              <a:t>Foggia</a:t>
            </a:r>
            <a:r>
              <a:rPr lang="en-US" sz="1700" dirty="0" smtClean="0"/>
              <a:t>, Piazza;</a:t>
            </a:r>
          </a:p>
          <a:p>
            <a:pPr marL="285750" indent="-285750">
              <a:buFont typeface="Arial"/>
              <a:buChar char="•"/>
            </a:pPr>
            <a:r>
              <a:rPr lang="en-US" sz="1700" b="1" dirty="0" smtClean="0"/>
              <a:t>Cassano delle Murge</a:t>
            </a:r>
            <a:r>
              <a:rPr lang="en-US" sz="1700" dirty="0" smtClean="0"/>
              <a:t>, Fondazione “S. Maugeri”;</a:t>
            </a:r>
          </a:p>
          <a:p>
            <a:pPr marL="285750" indent="-285750">
              <a:buFont typeface="Arial"/>
              <a:buChar char="•"/>
            </a:pPr>
            <a:r>
              <a:rPr lang="en-US" sz="1700" b="1" dirty="0" err="1" smtClean="0"/>
              <a:t>Agropoli</a:t>
            </a:r>
            <a:r>
              <a:rPr lang="en-US" sz="1700" dirty="0" smtClean="0"/>
              <a:t>, Piazza; </a:t>
            </a:r>
          </a:p>
          <a:p>
            <a:pPr marL="285750" indent="-285750">
              <a:buFont typeface="Arial"/>
              <a:buChar char="•"/>
            </a:pPr>
            <a:r>
              <a:rPr lang="en-US" sz="1700" b="1" dirty="0" err="1" smtClean="0"/>
              <a:t>Acciaroli</a:t>
            </a:r>
            <a:r>
              <a:rPr lang="en-US" sz="1700" dirty="0" smtClean="0"/>
              <a:t>, </a:t>
            </a:r>
            <a:r>
              <a:rPr lang="en-US" sz="1700" dirty="0"/>
              <a:t>P</a:t>
            </a:r>
            <a:r>
              <a:rPr lang="en-US" sz="1700" dirty="0" smtClean="0"/>
              <a:t>orto.</a:t>
            </a:r>
          </a:p>
        </p:txBody>
      </p:sp>
      <p:pic>
        <p:nvPicPr>
          <p:cNvPr id="5" name="Picture 4" descr="Percorso AISC 20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268760"/>
            <a:ext cx="4694117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8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8" b="19221"/>
          <a:stretch/>
        </p:blipFill>
        <p:spPr bwMode="auto">
          <a:xfrm>
            <a:off x="251520" y="188637"/>
            <a:ext cx="2736000" cy="159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" y="655176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segreteria@associazioneaisc.org                                                                                                           www.associazioneaisc.org</a:t>
            </a:r>
            <a:endParaRPr lang="it-IT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7824" y="188640"/>
            <a:ext cx="6156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Svolgere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una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funzione</a:t>
            </a:r>
            <a:r>
              <a:rPr lang="en-US" sz="4000" b="1" dirty="0"/>
              <a:t> </a:t>
            </a:r>
            <a:r>
              <a:rPr lang="en-US" sz="4000" b="1" dirty="0" err="1" smtClean="0"/>
              <a:t>educativa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pic>
        <p:nvPicPr>
          <p:cNvPr id="9" name="Picture 8" descr="Schermata 2015-08-12 alle 10.56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3251009" cy="4653136"/>
          </a:xfrm>
          <a:prstGeom prst="rect">
            <a:avLst/>
          </a:prstGeom>
        </p:spPr>
      </p:pic>
      <p:pic>
        <p:nvPicPr>
          <p:cNvPr id="10" name="Picture 9" descr="20150902_10192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83757" y="2664915"/>
            <a:ext cx="4736525" cy="2808312"/>
          </a:xfrm>
          <a:prstGeom prst="rect">
            <a:avLst/>
          </a:prstGeom>
        </p:spPr>
      </p:pic>
      <p:pic>
        <p:nvPicPr>
          <p:cNvPr id="11" name="Picture 10" descr="20150902_10191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16560" y="2740424"/>
            <a:ext cx="4752529" cy="267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7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8" b="19221"/>
          <a:stretch/>
        </p:blipFill>
        <p:spPr bwMode="auto">
          <a:xfrm>
            <a:off x="251520" y="188637"/>
            <a:ext cx="2736000" cy="159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" y="655176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segreteria@associazioneaisc.org                                                                                                           www.associazioneaisc.org</a:t>
            </a:r>
            <a:endParaRPr lang="it-IT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596" y="1988840"/>
            <a:ext cx="89289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Ai </a:t>
            </a:r>
            <a:r>
              <a:rPr lang="en-US" sz="2200" dirty="0" err="1" smtClean="0"/>
              <a:t>pazienti</a:t>
            </a:r>
            <a:r>
              <a:rPr lang="en-US" sz="2200" dirty="0" smtClean="0"/>
              <a:t> e </a:t>
            </a:r>
            <a:r>
              <a:rPr lang="en-US" sz="2200" dirty="0" err="1" smtClean="0"/>
              <a:t>fu</a:t>
            </a:r>
            <a:r>
              <a:rPr lang="en-US" sz="2200" dirty="0" smtClean="0"/>
              <a:t> </a:t>
            </a:r>
            <a:r>
              <a:rPr lang="en-US" sz="2200" dirty="0" err="1" smtClean="0"/>
              <a:t>proposta</a:t>
            </a:r>
            <a:r>
              <a:rPr lang="en-US" sz="2200" dirty="0" smtClean="0"/>
              <a:t> </a:t>
            </a:r>
            <a:r>
              <a:rPr lang="en-US" sz="2200" dirty="0" err="1" smtClean="0"/>
              <a:t>una</a:t>
            </a:r>
            <a:r>
              <a:rPr lang="en-US" sz="2200" dirty="0" smtClean="0"/>
              <a:t> </a:t>
            </a:r>
            <a:r>
              <a:rPr lang="en-US" sz="2200" dirty="0" err="1" smtClean="0"/>
              <a:t>visita</a:t>
            </a:r>
            <a:r>
              <a:rPr lang="en-US" sz="2200" dirty="0" smtClean="0"/>
              <a:t> </a:t>
            </a:r>
            <a:r>
              <a:rPr lang="en-US" sz="2200" dirty="0" err="1" smtClean="0"/>
              <a:t>medica</a:t>
            </a:r>
            <a:r>
              <a:rPr lang="en-US" sz="2200" dirty="0" smtClean="0"/>
              <a:t> </a:t>
            </a:r>
            <a:r>
              <a:rPr lang="en-US" sz="2200" dirty="0" err="1" smtClean="0"/>
              <a:t>nella</a:t>
            </a:r>
            <a:r>
              <a:rPr lang="en-US" sz="2200" dirty="0" smtClean="0"/>
              <a:t> </a:t>
            </a:r>
            <a:r>
              <a:rPr lang="en-US" sz="2200" dirty="0" err="1" smtClean="0"/>
              <a:t>clinica</a:t>
            </a:r>
            <a:r>
              <a:rPr lang="en-US" sz="2200" dirty="0" smtClean="0"/>
              <a:t> mobile </a:t>
            </a:r>
            <a:r>
              <a:rPr lang="en-US" sz="2200" dirty="0" err="1" smtClean="0"/>
              <a:t>che</a:t>
            </a:r>
            <a:r>
              <a:rPr lang="en-US" sz="2200" dirty="0" smtClean="0"/>
              <a:t> </a:t>
            </a:r>
            <a:r>
              <a:rPr lang="en-US" sz="2200" dirty="0" err="1" smtClean="0"/>
              <a:t>includeva</a:t>
            </a:r>
            <a:r>
              <a:rPr lang="en-US" sz="2200" dirty="0" smtClean="0"/>
              <a:t>: </a:t>
            </a:r>
          </a:p>
          <a:p>
            <a:endParaRPr lang="en-US" sz="2200" dirty="0" smtClean="0"/>
          </a:p>
          <a:p>
            <a:pPr marL="285750" indent="-285750">
              <a:buFont typeface="Arial"/>
              <a:buChar char="•"/>
            </a:pPr>
            <a:r>
              <a:rPr lang="en-US" sz="2200" dirty="0" err="1" smtClean="0"/>
              <a:t>Raccolta</a:t>
            </a:r>
            <a:r>
              <a:rPr lang="en-US" sz="2200" dirty="0" smtClean="0"/>
              <a:t> </a:t>
            </a:r>
            <a:r>
              <a:rPr lang="en-US" sz="2200" dirty="0" err="1" smtClean="0"/>
              <a:t>dei</a:t>
            </a:r>
            <a:r>
              <a:rPr lang="en-US" sz="2200" dirty="0" smtClean="0"/>
              <a:t> </a:t>
            </a:r>
            <a:r>
              <a:rPr lang="en-US" sz="2200" dirty="0" err="1" smtClean="0"/>
              <a:t>dati</a:t>
            </a:r>
            <a:r>
              <a:rPr lang="en-US" sz="2200" dirty="0" smtClean="0"/>
              <a:t> </a:t>
            </a:r>
            <a:r>
              <a:rPr lang="en-US" sz="2200" dirty="0" err="1" smtClean="0"/>
              <a:t>anagrafici</a:t>
            </a:r>
            <a:r>
              <a:rPr lang="en-US" sz="2200" dirty="0" smtClean="0"/>
              <a:t> del </a:t>
            </a:r>
            <a:r>
              <a:rPr lang="en-US" sz="2200" dirty="0" err="1" smtClean="0"/>
              <a:t>paziente</a:t>
            </a:r>
            <a:endParaRPr lang="en-US" sz="2200" dirty="0" smtClean="0"/>
          </a:p>
          <a:p>
            <a:pPr marL="285750" indent="-285750">
              <a:buFont typeface="Arial"/>
              <a:buChar char="•"/>
            </a:pPr>
            <a:r>
              <a:rPr lang="en-US" sz="2200" dirty="0" err="1" smtClean="0">
                <a:solidFill>
                  <a:schemeClr val="bg1">
                    <a:lumMod val="65000"/>
                  </a:schemeClr>
                </a:solidFill>
              </a:rPr>
              <a:t>Misurazione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 di peso e </a:t>
            </a:r>
            <a:r>
              <a:rPr lang="en-US" sz="2200" dirty="0" err="1" smtClean="0">
                <a:solidFill>
                  <a:schemeClr val="bg1">
                    <a:lumMod val="65000"/>
                  </a:schemeClr>
                </a:solidFill>
              </a:rPr>
              <a:t>altezza</a:t>
            </a:r>
            <a:endParaRPr lang="en-US" sz="22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 err="1" smtClean="0">
                <a:solidFill>
                  <a:schemeClr val="bg1">
                    <a:lumMod val="65000"/>
                  </a:schemeClr>
                </a:solidFill>
              </a:rPr>
              <a:t>Misurazione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65000"/>
                  </a:schemeClr>
                </a:solidFill>
              </a:rPr>
              <a:t>dei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65000"/>
                  </a:schemeClr>
                </a:solidFill>
              </a:rPr>
              <a:t>parametri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65000"/>
                  </a:schemeClr>
                </a:solidFill>
              </a:rPr>
              <a:t>vitali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sz="2200" dirty="0" err="1" smtClean="0">
                <a:solidFill>
                  <a:schemeClr val="bg1">
                    <a:lumMod val="65000"/>
                  </a:schemeClr>
                </a:solidFill>
              </a:rPr>
              <a:t>frequenza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65000"/>
                  </a:schemeClr>
                </a:solidFill>
              </a:rPr>
              <a:t>cardiaca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2200" dirty="0" err="1" smtClean="0">
                <a:solidFill>
                  <a:schemeClr val="bg1">
                    <a:lumMod val="65000"/>
                  </a:schemeClr>
                </a:solidFill>
              </a:rPr>
              <a:t>frequenza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65000"/>
                  </a:schemeClr>
                </a:solidFill>
              </a:rPr>
              <a:t>respiratoria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2200" dirty="0" err="1" smtClean="0">
                <a:solidFill>
                  <a:schemeClr val="bg1">
                    <a:lumMod val="65000"/>
                  </a:schemeClr>
                </a:solidFill>
              </a:rPr>
              <a:t>saturazione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 e </a:t>
            </a:r>
            <a:r>
              <a:rPr lang="en-US" sz="2200" dirty="0" err="1" smtClean="0">
                <a:solidFill>
                  <a:schemeClr val="bg1">
                    <a:lumMod val="65000"/>
                  </a:schemeClr>
                </a:solidFill>
              </a:rPr>
              <a:t>pressione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65000"/>
                  </a:schemeClr>
                </a:solidFill>
              </a:rPr>
              <a:t>arteriosa</a:t>
            </a:r>
            <a:endParaRPr lang="en-US" sz="2200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 err="1">
                <a:solidFill>
                  <a:schemeClr val="bg1">
                    <a:lumMod val="65000"/>
                  </a:schemeClr>
                </a:solidFill>
              </a:rPr>
              <a:t>M</a:t>
            </a:r>
            <a:r>
              <a:rPr lang="en-US" sz="2200" dirty="0" err="1" smtClean="0">
                <a:solidFill>
                  <a:schemeClr val="bg1">
                    <a:lumMod val="65000"/>
                  </a:schemeClr>
                </a:solidFill>
              </a:rPr>
              <a:t>isurazione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BIVA 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(Bioelectrical Impedance Vector Analysis) per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</a:rPr>
              <a:t>valutare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 in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</a:rPr>
              <a:t>modo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 non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</a:rPr>
              <a:t>invasivo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 lo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</a:rPr>
              <a:t>stato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 di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</a:rPr>
              <a:t>idratazione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65000"/>
                  </a:schemeClr>
                </a:solidFill>
              </a:rPr>
              <a:t>corporea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. 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ECO Fast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</a:rPr>
              <a:t>mediante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 V-SCAN per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</a:rPr>
              <a:t>valutazione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</a:rPr>
              <a:t>della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 VCI,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</a:rPr>
              <a:t>dei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</a:rPr>
              <a:t>segni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 di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</a:rPr>
              <a:t>congestione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 al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</a:rPr>
              <a:t>torace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 e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</a:rPr>
              <a:t>della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</a:rPr>
              <a:t>cinesi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65000"/>
                  </a:schemeClr>
                </a:solidFill>
              </a:rPr>
              <a:t>cardiaca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sz="2200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 err="1" smtClean="0">
                <a:solidFill>
                  <a:schemeClr val="bg1">
                    <a:lumMod val="65000"/>
                  </a:schemeClr>
                </a:solidFill>
              </a:rPr>
              <a:t>Breve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65000"/>
                  </a:schemeClr>
                </a:solidFill>
              </a:rPr>
              <a:t>questionario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65000"/>
                  </a:schemeClr>
                </a:solidFill>
              </a:rPr>
              <a:t>sulla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65000"/>
                  </a:schemeClr>
                </a:solidFill>
              </a:rPr>
              <a:t>qualità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 di vita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7824" y="332656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Migliorare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gli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obiettivi</a:t>
            </a:r>
            <a:r>
              <a:rPr lang="en-US" sz="4000" b="1" dirty="0" smtClean="0"/>
              <a:t> della </a:t>
            </a:r>
            <a:r>
              <a:rPr lang="en-US" sz="4000" b="1" dirty="0" err="1" smtClean="0"/>
              <a:t>ricerca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medica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14470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8" b="19221"/>
          <a:stretch/>
        </p:blipFill>
        <p:spPr bwMode="auto">
          <a:xfrm>
            <a:off x="251520" y="188637"/>
            <a:ext cx="2736000" cy="159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" y="655176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segreteria@associazioneaisc.org                                                                                                           www.associazioneaisc.org</a:t>
            </a:r>
            <a:endParaRPr lang="it-IT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596" y="1988840"/>
            <a:ext cx="89289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Ai </a:t>
            </a:r>
            <a:r>
              <a:rPr lang="en-US" sz="2200" dirty="0" err="1" smtClean="0"/>
              <a:t>pazienti</a:t>
            </a:r>
            <a:r>
              <a:rPr lang="en-US" sz="2200" dirty="0" smtClean="0"/>
              <a:t> e </a:t>
            </a:r>
            <a:r>
              <a:rPr lang="en-US" sz="2200" dirty="0" err="1" smtClean="0"/>
              <a:t>fu</a:t>
            </a:r>
            <a:r>
              <a:rPr lang="en-US" sz="2200" dirty="0" smtClean="0"/>
              <a:t> </a:t>
            </a:r>
            <a:r>
              <a:rPr lang="en-US" sz="2200" dirty="0" err="1" smtClean="0"/>
              <a:t>proposta</a:t>
            </a:r>
            <a:r>
              <a:rPr lang="en-US" sz="2200" dirty="0" smtClean="0"/>
              <a:t> </a:t>
            </a:r>
            <a:r>
              <a:rPr lang="en-US" sz="2200" dirty="0" err="1" smtClean="0"/>
              <a:t>una</a:t>
            </a:r>
            <a:r>
              <a:rPr lang="en-US" sz="2200" dirty="0" smtClean="0"/>
              <a:t> </a:t>
            </a:r>
            <a:r>
              <a:rPr lang="en-US" sz="2200" dirty="0" err="1" smtClean="0"/>
              <a:t>visita</a:t>
            </a:r>
            <a:r>
              <a:rPr lang="en-US" sz="2200" dirty="0" smtClean="0"/>
              <a:t> </a:t>
            </a:r>
            <a:r>
              <a:rPr lang="en-US" sz="2200" dirty="0" err="1" smtClean="0"/>
              <a:t>medica</a:t>
            </a:r>
            <a:r>
              <a:rPr lang="en-US" sz="2200" dirty="0" smtClean="0"/>
              <a:t> </a:t>
            </a:r>
            <a:r>
              <a:rPr lang="en-US" sz="2200" dirty="0" err="1" smtClean="0"/>
              <a:t>nella</a:t>
            </a:r>
            <a:r>
              <a:rPr lang="en-US" sz="2200" dirty="0" smtClean="0"/>
              <a:t> </a:t>
            </a:r>
            <a:r>
              <a:rPr lang="en-US" sz="2200" dirty="0" err="1" smtClean="0"/>
              <a:t>clinica</a:t>
            </a:r>
            <a:r>
              <a:rPr lang="en-US" sz="2200" dirty="0" smtClean="0"/>
              <a:t> mobile </a:t>
            </a:r>
            <a:r>
              <a:rPr lang="en-US" sz="2200" dirty="0" err="1" smtClean="0"/>
              <a:t>che</a:t>
            </a:r>
            <a:r>
              <a:rPr lang="en-US" sz="2200" dirty="0" smtClean="0"/>
              <a:t> </a:t>
            </a:r>
            <a:r>
              <a:rPr lang="en-US" sz="2200" dirty="0" err="1" smtClean="0"/>
              <a:t>includeva</a:t>
            </a:r>
            <a:r>
              <a:rPr lang="en-US" sz="2200" dirty="0" smtClean="0"/>
              <a:t>: </a:t>
            </a:r>
          </a:p>
          <a:p>
            <a:endParaRPr lang="en-US" sz="2200" dirty="0" smtClean="0"/>
          </a:p>
          <a:p>
            <a:pPr marL="285750" indent="-285750">
              <a:buFont typeface="Arial"/>
              <a:buChar char="•"/>
            </a:pPr>
            <a:r>
              <a:rPr lang="en-US" sz="2200" dirty="0" err="1" smtClean="0">
                <a:solidFill>
                  <a:srgbClr val="A6A6A6"/>
                </a:solidFill>
              </a:rPr>
              <a:t>Raccolta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dei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dati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anagrafici</a:t>
            </a:r>
            <a:r>
              <a:rPr lang="en-US" sz="2200" dirty="0" smtClean="0">
                <a:solidFill>
                  <a:srgbClr val="A6A6A6"/>
                </a:solidFill>
              </a:rPr>
              <a:t> del </a:t>
            </a:r>
            <a:r>
              <a:rPr lang="en-US" sz="2200" dirty="0" err="1" smtClean="0">
                <a:solidFill>
                  <a:srgbClr val="A6A6A6"/>
                </a:solidFill>
              </a:rPr>
              <a:t>paziente</a:t>
            </a:r>
            <a:endParaRPr lang="en-US" sz="2200" dirty="0" smtClean="0">
              <a:solidFill>
                <a:srgbClr val="A6A6A6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 err="1" smtClean="0"/>
              <a:t>Misurazione</a:t>
            </a:r>
            <a:r>
              <a:rPr lang="en-US" sz="2200" dirty="0" smtClean="0"/>
              <a:t> di peso e </a:t>
            </a:r>
            <a:r>
              <a:rPr lang="en-US" sz="2200" dirty="0" err="1" smtClean="0"/>
              <a:t>altezza</a:t>
            </a:r>
            <a:endParaRPr lang="en-US" sz="2200" dirty="0" smtClean="0"/>
          </a:p>
          <a:p>
            <a:pPr marL="285750" indent="-285750">
              <a:buFont typeface="Arial"/>
              <a:buChar char="•"/>
            </a:pPr>
            <a:r>
              <a:rPr lang="en-US" sz="2200" dirty="0" err="1" smtClean="0">
                <a:solidFill>
                  <a:srgbClr val="A6A6A6"/>
                </a:solidFill>
              </a:rPr>
              <a:t>Misurazione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dei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parametri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vitali</a:t>
            </a:r>
            <a:r>
              <a:rPr lang="en-US" sz="2200" dirty="0" smtClean="0">
                <a:solidFill>
                  <a:srgbClr val="A6A6A6"/>
                </a:solidFill>
              </a:rPr>
              <a:t>: </a:t>
            </a:r>
            <a:r>
              <a:rPr lang="en-US" sz="2200" dirty="0" err="1" smtClean="0">
                <a:solidFill>
                  <a:srgbClr val="A6A6A6"/>
                </a:solidFill>
              </a:rPr>
              <a:t>frequenza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cardiaca</a:t>
            </a:r>
            <a:r>
              <a:rPr lang="en-US" sz="2200" dirty="0" smtClean="0">
                <a:solidFill>
                  <a:srgbClr val="A6A6A6"/>
                </a:solidFill>
              </a:rPr>
              <a:t>, </a:t>
            </a:r>
            <a:r>
              <a:rPr lang="en-US" sz="2200" dirty="0" err="1" smtClean="0">
                <a:solidFill>
                  <a:srgbClr val="A6A6A6"/>
                </a:solidFill>
              </a:rPr>
              <a:t>frequenza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respiratoria</a:t>
            </a:r>
            <a:r>
              <a:rPr lang="en-US" sz="2200" dirty="0" smtClean="0">
                <a:solidFill>
                  <a:srgbClr val="A6A6A6"/>
                </a:solidFill>
              </a:rPr>
              <a:t>, </a:t>
            </a:r>
            <a:r>
              <a:rPr lang="en-US" sz="2200" dirty="0" err="1" smtClean="0">
                <a:solidFill>
                  <a:srgbClr val="A6A6A6"/>
                </a:solidFill>
              </a:rPr>
              <a:t>saturazione</a:t>
            </a:r>
            <a:r>
              <a:rPr lang="en-US" sz="2200" dirty="0" smtClean="0">
                <a:solidFill>
                  <a:srgbClr val="A6A6A6"/>
                </a:solidFill>
              </a:rPr>
              <a:t> e </a:t>
            </a:r>
            <a:r>
              <a:rPr lang="en-US" sz="2200" dirty="0" err="1" smtClean="0">
                <a:solidFill>
                  <a:srgbClr val="A6A6A6"/>
                </a:solidFill>
              </a:rPr>
              <a:t>pressione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arteriosa</a:t>
            </a:r>
            <a:endParaRPr lang="en-US" sz="2200" dirty="0">
              <a:solidFill>
                <a:srgbClr val="A6A6A6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 err="1">
                <a:solidFill>
                  <a:srgbClr val="A6A6A6"/>
                </a:solidFill>
              </a:rPr>
              <a:t>M</a:t>
            </a:r>
            <a:r>
              <a:rPr lang="en-US" sz="2200" dirty="0" err="1" smtClean="0">
                <a:solidFill>
                  <a:srgbClr val="A6A6A6"/>
                </a:solidFill>
              </a:rPr>
              <a:t>isurazione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>
                <a:solidFill>
                  <a:srgbClr val="A6A6A6"/>
                </a:solidFill>
              </a:rPr>
              <a:t>BIVA </a:t>
            </a:r>
            <a:r>
              <a:rPr lang="en-US" sz="2200" dirty="0" smtClean="0">
                <a:solidFill>
                  <a:srgbClr val="A6A6A6"/>
                </a:solidFill>
              </a:rPr>
              <a:t>(Bioelectrical Impedance Vector Analysis) per </a:t>
            </a:r>
            <a:r>
              <a:rPr lang="en-US" sz="2200" dirty="0" err="1">
                <a:solidFill>
                  <a:srgbClr val="A6A6A6"/>
                </a:solidFill>
              </a:rPr>
              <a:t>valutare</a:t>
            </a:r>
            <a:r>
              <a:rPr lang="en-US" sz="2200" dirty="0">
                <a:solidFill>
                  <a:srgbClr val="A6A6A6"/>
                </a:solidFill>
              </a:rPr>
              <a:t> in </a:t>
            </a:r>
            <a:r>
              <a:rPr lang="en-US" sz="2200" dirty="0" err="1">
                <a:solidFill>
                  <a:srgbClr val="A6A6A6"/>
                </a:solidFill>
              </a:rPr>
              <a:t>modo</a:t>
            </a:r>
            <a:r>
              <a:rPr lang="en-US" sz="2200" dirty="0">
                <a:solidFill>
                  <a:srgbClr val="A6A6A6"/>
                </a:solidFill>
              </a:rPr>
              <a:t> non </a:t>
            </a:r>
            <a:r>
              <a:rPr lang="en-US" sz="2200" dirty="0" err="1">
                <a:solidFill>
                  <a:srgbClr val="A6A6A6"/>
                </a:solidFill>
              </a:rPr>
              <a:t>invasivo</a:t>
            </a:r>
            <a:r>
              <a:rPr lang="en-US" sz="2200" dirty="0">
                <a:solidFill>
                  <a:srgbClr val="A6A6A6"/>
                </a:solidFill>
              </a:rPr>
              <a:t> lo </a:t>
            </a:r>
            <a:r>
              <a:rPr lang="en-US" sz="2200" dirty="0" err="1">
                <a:solidFill>
                  <a:srgbClr val="A6A6A6"/>
                </a:solidFill>
              </a:rPr>
              <a:t>stato</a:t>
            </a:r>
            <a:r>
              <a:rPr lang="en-US" sz="2200" dirty="0">
                <a:solidFill>
                  <a:srgbClr val="A6A6A6"/>
                </a:solidFill>
              </a:rPr>
              <a:t> di </a:t>
            </a:r>
            <a:r>
              <a:rPr lang="en-US" sz="2200" dirty="0" err="1">
                <a:solidFill>
                  <a:srgbClr val="A6A6A6"/>
                </a:solidFill>
              </a:rPr>
              <a:t>idratazione</a:t>
            </a:r>
            <a:r>
              <a:rPr lang="en-US" sz="2200" dirty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corporea</a:t>
            </a:r>
            <a:r>
              <a:rPr lang="en-US" sz="2200" dirty="0" smtClean="0">
                <a:solidFill>
                  <a:srgbClr val="A6A6A6"/>
                </a:solidFill>
              </a:rPr>
              <a:t>. 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>
                <a:solidFill>
                  <a:srgbClr val="A6A6A6"/>
                </a:solidFill>
              </a:rPr>
              <a:t>ECO Fast </a:t>
            </a:r>
            <a:r>
              <a:rPr lang="en-US" sz="2200" dirty="0" err="1">
                <a:solidFill>
                  <a:srgbClr val="A6A6A6"/>
                </a:solidFill>
              </a:rPr>
              <a:t>mediante</a:t>
            </a:r>
            <a:r>
              <a:rPr lang="en-US" sz="2200" dirty="0">
                <a:solidFill>
                  <a:srgbClr val="A6A6A6"/>
                </a:solidFill>
              </a:rPr>
              <a:t> V-SCAN per </a:t>
            </a:r>
            <a:r>
              <a:rPr lang="en-US" sz="2200" dirty="0" err="1">
                <a:solidFill>
                  <a:srgbClr val="A6A6A6"/>
                </a:solidFill>
              </a:rPr>
              <a:t>valutazione</a:t>
            </a:r>
            <a:r>
              <a:rPr lang="en-US" sz="2200" dirty="0">
                <a:solidFill>
                  <a:srgbClr val="A6A6A6"/>
                </a:solidFill>
              </a:rPr>
              <a:t> </a:t>
            </a:r>
            <a:r>
              <a:rPr lang="en-US" sz="2200" dirty="0" err="1">
                <a:solidFill>
                  <a:srgbClr val="A6A6A6"/>
                </a:solidFill>
              </a:rPr>
              <a:t>della</a:t>
            </a:r>
            <a:r>
              <a:rPr lang="en-US" sz="2200" dirty="0">
                <a:solidFill>
                  <a:srgbClr val="A6A6A6"/>
                </a:solidFill>
              </a:rPr>
              <a:t> VCI, </a:t>
            </a:r>
            <a:r>
              <a:rPr lang="en-US" sz="2200" dirty="0" err="1">
                <a:solidFill>
                  <a:srgbClr val="A6A6A6"/>
                </a:solidFill>
              </a:rPr>
              <a:t>dei</a:t>
            </a:r>
            <a:r>
              <a:rPr lang="en-US" sz="2200" dirty="0">
                <a:solidFill>
                  <a:srgbClr val="A6A6A6"/>
                </a:solidFill>
              </a:rPr>
              <a:t> </a:t>
            </a:r>
            <a:r>
              <a:rPr lang="en-US" sz="2200" dirty="0" err="1">
                <a:solidFill>
                  <a:srgbClr val="A6A6A6"/>
                </a:solidFill>
              </a:rPr>
              <a:t>segni</a:t>
            </a:r>
            <a:r>
              <a:rPr lang="en-US" sz="2200" dirty="0">
                <a:solidFill>
                  <a:srgbClr val="A6A6A6"/>
                </a:solidFill>
              </a:rPr>
              <a:t> di </a:t>
            </a:r>
            <a:r>
              <a:rPr lang="en-US" sz="2200" dirty="0" err="1">
                <a:solidFill>
                  <a:srgbClr val="A6A6A6"/>
                </a:solidFill>
              </a:rPr>
              <a:t>congestione</a:t>
            </a:r>
            <a:r>
              <a:rPr lang="en-US" sz="2200" dirty="0">
                <a:solidFill>
                  <a:srgbClr val="A6A6A6"/>
                </a:solidFill>
              </a:rPr>
              <a:t> al </a:t>
            </a:r>
            <a:r>
              <a:rPr lang="en-US" sz="2200" dirty="0" err="1">
                <a:solidFill>
                  <a:srgbClr val="A6A6A6"/>
                </a:solidFill>
              </a:rPr>
              <a:t>torace</a:t>
            </a:r>
            <a:r>
              <a:rPr lang="en-US" sz="2200" dirty="0">
                <a:solidFill>
                  <a:srgbClr val="A6A6A6"/>
                </a:solidFill>
              </a:rPr>
              <a:t> e </a:t>
            </a:r>
            <a:r>
              <a:rPr lang="en-US" sz="2200" dirty="0" err="1">
                <a:solidFill>
                  <a:srgbClr val="A6A6A6"/>
                </a:solidFill>
              </a:rPr>
              <a:t>della</a:t>
            </a:r>
            <a:r>
              <a:rPr lang="en-US" sz="2200" dirty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cinesi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cardiaca</a:t>
            </a:r>
            <a:r>
              <a:rPr lang="en-US" sz="2200" dirty="0" smtClean="0">
                <a:solidFill>
                  <a:srgbClr val="A6A6A6"/>
                </a:solidFill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err="1" smtClean="0">
                <a:solidFill>
                  <a:srgbClr val="A6A6A6"/>
                </a:solidFill>
              </a:rPr>
              <a:t>Breve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questionario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sulla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qualità</a:t>
            </a:r>
            <a:r>
              <a:rPr lang="en-US" sz="2200" dirty="0" smtClean="0">
                <a:solidFill>
                  <a:srgbClr val="A6A6A6"/>
                </a:solidFill>
              </a:rPr>
              <a:t> di vita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7824" y="332656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Migliorare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gli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obiettivi</a:t>
            </a:r>
            <a:r>
              <a:rPr lang="en-US" sz="4000" b="1" dirty="0" smtClean="0"/>
              <a:t> della </a:t>
            </a:r>
            <a:r>
              <a:rPr lang="en-US" sz="4000" b="1" dirty="0" err="1" smtClean="0"/>
              <a:t>ricerca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medica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pic>
        <p:nvPicPr>
          <p:cNvPr id="5" name="Picture 4" descr="bilanc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72816"/>
            <a:ext cx="4552652" cy="455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0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8" b="19221"/>
          <a:stretch/>
        </p:blipFill>
        <p:spPr bwMode="auto">
          <a:xfrm>
            <a:off x="251520" y="188637"/>
            <a:ext cx="2736000" cy="159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" y="655176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segreteria@associazioneaisc.org                                                                                                           www.associazioneaisc.org</a:t>
            </a:r>
            <a:endParaRPr lang="it-IT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596" y="1988840"/>
            <a:ext cx="89289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Ai </a:t>
            </a:r>
            <a:r>
              <a:rPr lang="en-US" sz="2200" dirty="0" err="1" smtClean="0"/>
              <a:t>pazienti</a:t>
            </a:r>
            <a:r>
              <a:rPr lang="en-US" sz="2200" dirty="0" smtClean="0"/>
              <a:t> e </a:t>
            </a:r>
            <a:r>
              <a:rPr lang="en-US" sz="2200" dirty="0" err="1" smtClean="0"/>
              <a:t>fu</a:t>
            </a:r>
            <a:r>
              <a:rPr lang="en-US" sz="2200" dirty="0" smtClean="0"/>
              <a:t> </a:t>
            </a:r>
            <a:r>
              <a:rPr lang="en-US" sz="2200" dirty="0" err="1" smtClean="0"/>
              <a:t>proposta</a:t>
            </a:r>
            <a:r>
              <a:rPr lang="en-US" sz="2200" dirty="0" smtClean="0"/>
              <a:t> </a:t>
            </a:r>
            <a:r>
              <a:rPr lang="en-US" sz="2200" dirty="0" err="1" smtClean="0"/>
              <a:t>una</a:t>
            </a:r>
            <a:r>
              <a:rPr lang="en-US" sz="2200" dirty="0" smtClean="0"/>
              <a:t> </a:t>
            </a:r>
            <a:r>
              <a:rPr lang="en-US" sz="2200" dirty="0" err="1" smtClean="0"/>
              <a:t>visita</a:t>
            </a:r>
            <a:r>
              <a:rPr lang="en-US" sz="2200" dirty="0" smtClean="0"/>
              <a:t> </a:t>
            </a:r>
            <a:r>
              <a:rPr lang="en-US" sz="2200" dirty="0" err="1" smtClean="0"/>
              <a:t>medica</a:t>
            </a:r>
            <a:r>
              <a:rPr lang="en-US" sz="2200" dirty="0" smtClean="0"/>
              <a:t> </a:t>
            </a:r>
            <a:r>
              <a:rPr lang="en-US" sz="2200" dirty="0" err="1" smtClean="0"/>
              <a:t>nella</a:t>
            </a:r>
            <a:r>
              <a:rPr lang="en-US" sz="2200" dirty="0" smtClean="0"/>
              <a:t> </a:t>
            </a:r>
            <a:r>
              <a:rPr lang="en-US" sz="2200" dirty="0" err="1" smtClean="0"/>
              <a:t>clinica</a:t>
            </a:r>
            <a:r>
              <a:rPr lang="en-US" sz="2200" dirty="0" smtClean="0"/>
              <a:t> mobile </a:t>
            </a:r>
            <a:r>
              <a:rPr lang="en-US" sz="2200" dirty="0" err="1" smtClean="0"/>
              <a:t>che</a:t>
            </a:r>
            <a:r>
              <a:rPr lang="en-US" sz="2200" dirty="0" smtClean="0"/>
              <a:t> </a:t>
            </a:r>
            <a:r>
              <a:rPr lang="en-US" sz="2200" dirty="0" err="1" smtClean="0"/>
              <a:t>includeva</a:t>
            </a:r>
            <a:r>
              <a:rPr lang="en-US" sz="2200" dirty="0" smtClean="0"/>
              <a:t>: </a:t>
            </a:r>
          </a:p>
          <a:p>
            <a:endParaRPr lang="en-US" sz="2200" dirty="0" smtClean="0"/>
          </a:p>
          <a:p>
            <a:pPr marL="285750" indent="-285750">
              <a:buFont typeface="Arial"/>
              <a:buChar char="•"/>
            </a:pPr>
            <a:r>
              <a:rPr lang="en-US" sz="2200" dirty="0" err="1" smtClean="0">
                <a:solidFill>
                  <a:srgbClr val="A6A6A6"/>
                </a:solidFill>
              </a:rPr>
              <a:t>Raccolta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dei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dati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anagrafici</a:t>
            </a:r>
            <a:r>
              <a:rPr lang="en-US" sz="2200" dirty="0" smtClean="0">
                <a:solidFill>
                  <a:srgbClr val="A6A6A6"/>
                </a:solidFill>
              </a:rPr>
              <a:t> del </a:t>
            </a:r>
            <a:r>
              <a:rPr lang="en-US" sz="2200" dirty="0" err="1" smtClean="0">
                <a:solidFill>
                  <a:srgbClr val="A6A6A6"/>
                </a:solidFill>
              </a:rPr>
              <a:t>paziente</a:t>
            </a:r>
            <a:endParaRPr lang="en-US" sz="2200" dirty="0" smtClean="0">
              <a:solidFill>
                <a:srgbClr val="A6A6A6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 err="1" smtClean="0">
                <a:solidFill>
                  <a:srgbClr val="A6A6A6"/>
                </a:solidFill>
              </a:rPr>
              <a:t>Misurazione</a:t>
            </a:r>
            <a:r>
              <a:rPr lang="en-US" sz="2200" dirty="0" smtClean="0">
                <a:solidFill>
                  <a:srgbClr val="A6A6A6"/>
                </a:solidFill>
              </a:rPr>
              <a:t> di peso e </a:t>
            </a:r>
            <a:r>
              <a:rPr lang="en-US" sz="2200" dirty="0" err="1" smtClean="0">
                <a:solidFill>
                  <a:srgbClr val="A6A6A6"/>
                </a:solidFill>
              </a:rPr>
              <a:t>altezza</a:t>
            </a:r>
            <a:endParaRPr lang="en-US" sz="2200" dirty="0" smtClean="0">
              <a:solidFill>
                <a:srgbClr val="A6A6A6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 err="1" smtClean="0"/>
              <a:t>Misurazione</a:t>
            </a:r>
            <a:r>
              <a:rPr lang="en-US" sz="2200" dirty="0" smtClean="0"/>
              <a:t> </a:t>
            </a:r>
            <a:r>
              <a:rPr lang="en-US" sz="2200" dirty="0" err="1" smtClean="0"/>
              <a:t>dei</a:t>
            </a:r>
            <a:r>
              <a:rPr lang="en-US" sz="2200" dirty="0" smtClean="0"/>
              <a:t> </a:t>
            </a:r>
            <a:r>
              <a:rPr lang="en-US" sz="2200" dirty="0" err="1" smtClean="0"/>
              <a:t>parametri</a:t>
            </a:r>
            <a:r>
              <a:rPr lang="en-US" sz="2200" dirty="0" smtClean="0"/>
              <a:t> </a:t>
            </a:r>
            <a:r>
              <a:rPr lang="en-US" sz="2200" dirty="0" err="1" smtClean="0"/>
              <a:t>vitali</a:t>
            </a:r>
            <a:r>
              <a:rPr lang="en-US" sz="2200" dirty="0" smtClean="0"/>
              <a:t>: </a:t>
            </a:r>
            <a:r>
              <a:rPr lang="en-US" sz="2200" dirty="0" err="1" smtClean="0"/>
              <a:t>frequenza</a:t>
            </a:r>
            <a:r>
              <a:rPr lang="en-US" sz="2200" dirty="0" smtClean="0"/>
              <a:t> </a:t>
            </a:r>
            <a:r>
              <a:rPr lang="en-US" sz="2200" dirty="0" err="1" smtClean="0"/>
              <a:t>cardiaca</a:t>
            </a:r>
            <a:r>
              <a:rPr lang="en-US" sz="2200" dirty="0" smtClean="0"/>
              <a:t>, </a:t>
            </a:r>
            <a:r>
              <a:rPr lang="en-US" sz="2200" dirty="0" err="1" smtClean="0"/>
              <a:t>frequenza</a:t>
            </a:r>
            <a:r>
              <a:rPr lang="en-US" sz="2200" dirty="0" smtClean="0"/>
              <a:t> </a:t>
            </a:r>
            <a:r>
              <a:rPr lang="en-US" sz="2200" dirty="0" err="1" smtClean="0"/>
              <a:t>respiratoria</a:t>
            </a:r>
            <a:r>
              <a:rPr lang="en-US" sz="2200" dirty="0" smtClean="0"/>
              <a:t>, </a:t>
            </a:r>
            <a:r>
              <a:rPr lang="en-US" sz="2200" dirty="0" err="1" smtClean="0"/>
              <a:t>saturazione</a:t>
            </a:r>
            <a:r>
              <a:rPr lang="en-US" sz="2200" dirty="0" smtClean="0"/>
              <a:t> e </a:t>
            </a:r>
            <a:r>
              <a:rPr lang="en-US" sz="2200" dirty="0" err="1" smtClean="0"/>
              <a:t>pressione</a:t>
            </a:r>
            <a:r>
              <a:rPr lang="en-US" sz="2200" dirty="0" smtClean="0"/>
              <a:t> </a:t>
            </a:r>
            <a:r>
              <a:rPr lang="en-US" sz="2200" dirty="0" err="1" smtClean="0"/>
              <a:t>arteriosa</a:t>
            </a:r>
            <a:endParaRPr lang="en-US" sz="2200" dirty="0"/>
          </a:p>
          <a:p>
            <a:pPr marL="285750" indent="-285750">
              <a:buFont typeface="Arial"/>
              <a:buChar char="•"/>
            </a:pPr>
            <a:r>
              <a:rPr lang="en-US" sz="2200" dirty="0" err="1">
                <a:solidFill>
                  <a:srgbClr val="A6A6A6"/>
                </a:solidFill>
              </a:rPr>
              <a:t>M</a:t>
            </a:r>
            <a:r>
              <a:rPr lang="en-US" sz="2200" dirty="0" err="1" smtClean="0">
                <a:solidFill>
                  <a:srgbClr val="A6A6A6"/>
                </a:solidFill>
              </a:rPr>
              <a:t>isurazione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>
                <a:solidFill>
                  <a:srgbClr val="A6A6A6"/>
                </a:solidFill>
              </a:rPr>
              <a:t>BIVA </a:t>
            </a:r>
            <a:r>
              <a:rPr lang="en-US" sz="2200" dirty="0" smtClean="0">
                <a:solidFill>
                  <a:srgbClr val="A6A6A6"/>
                </a:solidFill>
              </a:rPr>
              <a:t>(Bioelectrical Impedance Vector Analysis) per </a:t>
            </a:r>
            <a:r>
              <a:rPr lang="en-US" sz="2200" dirty="0" err="1">
                <a:solidFill>
                  <a:srgbClr val="A6A6A6"/>
                </a:solidFill>
              </a:rPr>
              <a:t>valutare</a:t>
            </a:r>
            <a:r>
              <a:rPr lang="en-US" sz="2200" dirty="0">
                <a:solidFill>
                  <a:srgbClr val="A6A6A6"/>
                </a:solidFill>
              </a:rPr>
              <a:t> in </a:t>
            </a:r>
            <a:r>
              <a:rPr lang="en-US" sz="2200" dirty="0" err="1">
                <a:solidFill>
                  <a:srgbClr val="A6A6A6"/>
                </a:solidFill>
              </a:rPr>
              <a:t>modo</a:t>
            </a:r>
            <a:r>
              <a:rPr lang="en-US" sz="2200" dirty="0">
                <a:solidFill>
                  <a:srgbClr val="A6A6A6"/>
                </a:solidFill>
              </a:rPr>
              <a:t> non </a:t>
            </a:r>
            <a:r>
              <a:rPr lang="en-US" sz="2200" dirty="0" err="1">
                <a:solidFill>
                  <a:srgbClr val="A6A6A6"/>
                </a:solidFill>
              </a:rPr>
              <a:t>invasivo</a:t>
            </a:r>
            <a:r>
              <a:rPr lang="en-US" sz="2200" dirty="0">
                <a:solidFill>
                  <a:srgbClr val="A6A6A6"/>
                </a:solidFill>
              </a:rPr>
              <a:t> lo </a:t>
            </a:r>
            <a:r>
              <a:rPr lang="en-US" sz="2200" dirty="0" err="1">
                <a:solidFill>
                  <a:srgbClr val="A6A6A6"/>
                </a:solidFill>
              </a:rPr>
              <a:t>stato</a:t>
            </a:r>
            <a:r>
              <a:rPr lang="en-US" sz="2200" dirty="0">
                <a:solidFill>
                  <a:srgbClr val="A6A6A6"/>
                </a:solidFill>
              </a:rPr>
              <a:t> di </a:t>
            </a:r>
            <a:r>
              <a:rPr lang="en-US" sz="2200" dirty="0" err="1">
                <a:solidFill>
                  <a:srgbClr val="A6A6A6"/>
                </a:solidFill>
              </a:rPr>
              <a:t>idratazione</a:t>
            </a:r>
            <a:r>
              <a:rPr lang="en-US" sz="2200" dirty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corporea</a:t>
            </a:r>
            <a:r>
              <a:rPr lang="en-US" sz="2200" dirty="0" smtClean="0">
                <a:solidFill>
                  <a:srgbClr val="A6A6A6"/>
                </a:solidFill>
              </a:rPr>
              <a:t>. 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>
                <a:solidFill>
                  <a:srgbClr val="A6A6A6"/>
                </a:solidFill>
              </a:rPr>
              <a:t>ECO Fast </a:t>
            </a:r>
            <a:r>
              <a:rPr lang="en-US" sz="2200" dirty="0" err="1">
                <a:solidFill>
                  <a:srgbClr val="A6A6A6"/>
                </a:solidFill>
              </a:rPr>
              <a:t>mediante</a:t>
            </a:r>
            <a:r>
              <a:rPr lang="en-US" sz="2200" dirty="0">
                <a:solidFill>
                  <a:srgbClr val="A6A6A6"/>
                </a:solidFill>
              </a:rPr>
              <a:t> V-SCAN per </a:t>
            </a:r>
            <a:r>
              <a:rPr lang="en-US" sz="2200" dirty="0" err="1">
                <a:solidFill>
                  <a:srgbClr val="A6A6A6"/>
                </a:solidFill>
              </a:rPr>
              <a:t>valutazione</a:t>
            </a:r>
            <a:r>
              <a:rPr lang="en-US" sz="2200" dirty="0">
                <a:solidFill>
                  <a:srgbClr val="A6A6A6"/>
                </a:solidFill>
              </a:rPr>
              <a:t> </a:t>
            </a:r>
            <a:r>
              <a:rPr lang="en-US" sz="2200" dirty="0" err="1">
                <a:solidFill>
                  <a:srgbClr val="A6A6A6"/>
                </a:solidFill>
              </a:rPr>
              <a:t>della</a:t>
            </a:r>
            <a:r>
              <a:rPr lang="en-US" sz="2200" dirty="0">
                <a:solidFill>
                  <a:srgbClr val="A6A6A6"/>
                </a:solidFill>
              </a:rPr>
              <a:t> VCI, </a:t>
            </a:r>
            <a:r>
              <a:rPr lang="en-US" sz="2200" dirty="0" err="1">
                <a:solidFill>
                  <a:srgbClr val="A6A6A6"/>
                </a:solidFill>
              </a:rPr>
              <a:t>dei</a:t>
            </a:r>
            <a:r>
              <a:rPr lang="en-US" sz="2200" dirty="0">
                <a:solidFill>
                  <a:srgbClr val="A6A6A6"/>
                </a:solidFill>
              </a:rPr>
              <a:t> </a:t>
            </a:r>
            <a:r>
              <a:rPr lang="en-US" sz="2200" dirty="0" err="1">
                <a:solidFill>
                  <a:srgbClr val="A6A6A6"/>
                </a:solidFill>
              </a:rPr>
              <a:t>segni</a:t>
            </a:r>
            <a:r>
              <a:rPr lang="en-US" sz="2200" dirty="0">
                <a:solidFill>
                  <a:srgbClr val="A6A6A6"/>
                </a:solidFill>
              </a:rPr>
              <a:t> di </a:t>
            </a:r>
            <a:r>
              <a:rPr lang="en-US" sz="2200" dirty="0" err="1">
                <a:solidFill>
                  <a:srgbClr val="A6A6A6"/>
                </a:solidFill>
              </a:rPr>
              <a:t>congestione</a:t>
            </a:r>
            <a:r>
              <a:rPr lang="en-US" sz="2200" dirty="0">
                <a:solidFill>
                  <a:srgbClr val="A6A6A6"/>
                </a:solidFill>
              </a:rPr>
              <a:t> al </a:t>
            </a:r>
            <a:r>
              <a:rPr lang="en-US" sz="2200" dirty="0" err="1">
                <a:solidFill>
                  <a:srgbClr val="A6A6A6"/>
                </a:solidFill>
              </a:rPr>
              <a:t>torace</a:t>
            </a:r>
            <a:r>
              <a:rPr lang="en-US" sz="2200" dirty="0">
                <a:solidFill>
                  <a:srgbClr val="A6A6A6"/>
                </a:solidFill>
              </a:rPr>
              <a:t> e </a:t>
            </a:r>
            <a:r>
              <a:rPr lang="en-US" sz="2200" dirty="0" err="1">
                <a:solidFill>
                  <a:srgbClr val="A6A6A6"/>
                </a:solidFill>
              </a:rPr>
              <a:t>della</a:t>
            </a:r>
            <a:r>
              <a:rPr lang="en-US" sz="2200" dirty="0">
                <a:solidFill>
                  <a:srgbClr val="A6A6A6"/>
                </a:solidFill>
              </a:rPr>
              <a:t> </a:t>
            </a:r>
            <a:r>
              <a:rPr lang="en-US" sz="2200" dirty="0" err="1">
                <a:solidFill>
                  <a:srgbClr val="A6A6A6"/>
                </a:solidFill>
              </a:rPr>
              <a:t>cinesi</a:t>
            </a:r>
            <a:r>
              <a:rPr lang="en-US" sz="2200" dirty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cardiaca</a:t>
            </a:r>
            <a:r>
              <a:rPr lang="en-US" sz="2200" dirty="0" smtClean="0">
                <a:solidFill>
                  <a:srgbClr val="A6A6A6"/>
                </a:solidFill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err="1" smtClean="0">
                <a:solidFill>
                  <a:srgbClr val="A6A6A6"/>
                </a:solidFill>
              </a:rPr>
              <a:t>Breve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questionario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sulla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qualità</a:t>
            </a:r>
            <a:r>
              <a:rPr lang="en-US" sz="2200" dirty="0" smtClean="0">
                <a:solidFill>
                  <a:srgbClr val="A6A6A6"/>
                </a:solidFill>
              </a:rPr>
              <a:t> di vita.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7824" y="332656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Migliorare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gli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obiettivi</a:t>
            </a:r>
            <a:r>
              <a:rPr lang="en-US" sz="4000" b="1" dirty="0" smtClean="0"/>
              <a:t> della </a:t>
            </a:r>
            <a:r>
              <a:rPr lang="en-US" sz="4000" b="1" dirty="0" err="1" smtClean="0"/>
              <a:t>ricerca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medica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pic>
        <p:nvPicPr>
          <p:cNvPr id="5" name="Picture 4" descr="saturimetr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77072"/>
            <a:ext cx="2179712" cy="2128852"/>
          </a:xfrm>
          <a:prstGeom prst="rect">
            <a:avLst/>
          </a:prstGeom>
        </p:spPr>
      </p:pic>
      <p:pic>
        <p:nvPicPr>
          <p:cNvPr id="8" name="Picture 7" descr="sfigmomanometro-mercurio-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861048"/>
            <a:ext cx="1944216" cy="254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0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2" descr="D:\Documents\GREAT\AISC\Comunicazione\Logo\AISC CMY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8" b="19221"/>
          <a:stretch/>
        </p:blipFill>
        <p:spPr bwMode="auto">
          <a:xfrm>
            <a:off x="251520" y="188637"/>
            <a:ext cx="2736000" cy="159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" y="655176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segreteria@associazioneaisc.org                                                                                                           www.associazioneaisc.org</a:t>
            </a:r>
            <a:endParaRPr lang="it-IT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596" y="1988840"/>
            <a:ext cx="89289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Ai </a:t>
            </a:r>
            <a:r>
              <a:rPr lang="en-US" sz="2200" dirty="0" err="1" smtClean="0"/>
              <a:t>pazienti</a:t>
            </a:r>
            <a:r>
              <a:rPr lang="en-US" sz="2200" dirty="0" smtClean="0"/>
              <a:t> e </a:t>
            </a:r>
            <a:r>
              <a:rPr lang="en-US" sz="2200" dirty="0" err="1" smtClean="0"/>
              <a:t>fu</a:t>
            </a:r>
            <a:r>
              <a:rPr lang="en-US" sz="2200" dirty="0" smtClean="0"/>
              <a:t> </a:t>
            </a:r>
            <a:r>
              <a:rPr lang="en-US" sz="2200" dirty="0" err="1" smtClean="0"/>
              <a:t>proposta</a:t>
            </a:r>
            <a:r>
              <a:rPr lang="en-US" sz="2200" dirty="0" smtClean="0"/>
              <a:t> </a:t>
            </a:r>
            <a:r>
              <a:rPr lang="en-US" sz="2200" dirty="0" err="1" smtClean="0"/>
              <a:t>una</a:t>
            </a:r>
            <a:r>
              <a:rPr lang="en-US" sz="2200" dirty="0" smtClean="0"/>
              <a:t> </a:t>
            </a:r>
            <a:r>
              <a:rPr lang="en-US" sz="2200" dirty="0" err="1" smtClean="0"/>
              <a:t>visita</a:t>
            </a:r>
            <a:r>
              <a:rPr lang="en-US" sz="2200" dirty="0" smtClean="0"/>
              <a:t> </a:t>
            </a:r>
            <a:r>
              <a:rPr lang="en-US" sz="2200" dirty="0" err="1" smtClean="0"/>
              <a:t>medica</a:t>
            </a:r>
            <a:r>
              <a:rPr lang="en-US" sz="2200" dirty="0" smtClean="0"/>
              <a:t> </a:t>
            </a:r>
            <a:r>
              <a:rPr lang="en-US" sz="2200" dirty="0" err="1" smtClean="0"/>
              <a:t>nella</a:t>
            </a:r>
            <a:r>
              <a:rPr lang="en-US" sz="2200" dirty="0" smtClean="0"/>
              <a:t> </a:t>
            </a:r>
            <a:r>
              <a:rPr lang="en-US" sz="2200" dirty="0" err="1" smtClean="0"/>
              <a:t>clinica</a:t>
            </a:r>
            <a:r>
              <a:rPr lang="en-US" sz="2200" dirty="0" smtClean="0"/>
              <a:t> mobile </a:t>
            </a:r>
            <a:r>
              <a:rPr lang="en-US" sz="2200" dirty="0" err="1" smtClean="0"/>
              <a:t>che</a:t>
            </a:r>
            <a:r>
              <a:rPr lang="en-US" sz="2200" dirty="0" smtClean="0"/>
              <a:t> </a:t>
            </a:r>
            <a:r>
              <a:rPr lang="en-US" sz="2200" dirty="0" err="1" smtClean="0"/>
              <a:t>includeva</a:t>
            </a:r>
            <a:r>
              <a:rPr lang="en-US" sz="2200" dirty="0" smtClean="0"/>
              <a:t>: </a:t>
            </a:r>
          </a:p>
          <a:p>
            <a:endParaRPr lang="en-US" sz="2200" dirty="0" smtClean="0"/>
          </a:p>
          <a:p>
            <a:pPr marL="285750" indent="-285750">
              <a:buFont typeface="Arial"/>
              <a:buChar char="•"/>
            </a:pPr>
            <a:r>
              <a:rPr lang="en-US" sz="2200" dirty="0" err="1" smtClean="0">
                <a:solidFill>
                  <a:srgbClr val="A6A6A6"/>
                </a:solidFill>
              </a:rPr>
              <a:t>Raccolta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dei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dati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anagrafici</a:t>
            </a:r>
            <a:r>
              <a:rPr lang="en-US" sz="2200" dirty="0" smtClean="0">
                <a:solidFill>
                  <a:srgbClr val="A6A6A6"/>
                </a:solidFill>
              </a:rPr>
              <a:t> del </a:t>
            </a:r>
            <a:r>
              <a:rPr lang="en-US" sz="2200" dirty="0" err="1" smtClean="0">
                <a:solidFill>
                  <a:srgbClr val="A6A6A6"/>
                </a:solidFill>
              </a:rPr>
              <a:t>paziente</a:t>
            </a:r>
            <a:endParaRPr lang="en-US" sz="2200" dirty="0" smtClean="0">
              <a:solidFill>
                <a:srgbClr val="A6A6A6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 err="1" smtClean="0">
                <a:solidFill>
                  <a:srgbClr val="A6A6A6"/>
                </a:solidFill>
              </a:rPr>
              <a:t>Misurazione</a:t>
            </a:r>
            <a:r>
              <a:rPr lang="en-US" sz="2200" dirty="0" smtClean="0">
                <a:solidFill>
                  <a:srgbClr val="A6A6A6"/>
                </a:solidFill>
              </a:rPr>
              <a:t> di peso e </a:t>
            </a:r>
            <a:r>
              <a:rPr lang="en-US" sz="2200" dirty="0" err="1" smtClean="0">
                <a:solidFill>
                  <a:srgbClr val="A6A6A6"/>
                </a:solidFill>
              </a:rPr>
              <a:t>altezza</a:t>
            </a:r>
            <a:endParaRPr lang="en-US" sz="2200" dirty="0" smtClean="0">
              <a:solidFill>
                <a:srgbClr val="A6A6A6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 err="1" smtClean="0">
                <a:solidFill>
                  <a:srgbClr val="A6A6A6"/>
                </a:solidFill>
              </a:rPr>
              <a:t>Misurazione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dei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parametri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vitali</a:t>
            </a:r>
            <a:r>
              <a:rPr lang="en-US" sz="2200" dirty="0" smtClean="0">
                <a:solidFill>
                  <a:srgbClr val="A6A6A6"/>
                </a:solidFill>
              </a:rPr>
              <a:t>: </a:t>
            </a:r>
            <a:r>
              <a:rPr lang="en-US" sz="2200" dirty="0" err="1" smtClean="0">
                <a:solidFill>
                  <a:srgbClr val="A6A6A6"/>
                </a:solidFill>
              </a:rPr>
              <a:t>frequenza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cardiaca</a:t>
            </a:r>
            <a:r>
              <a:rPr lang="en-US" sz="2200" dirty="0" smtClean="0">
                <a:solidFill>
                  <a:srgbClr val="A6A6A6"/>
                </a:solidFill>
              </a:rPr>
              <a:t>, </a:t>
            </a:r>
            <a:r>
              <a:rPr lang="en-US" sz="2200" dirty="0" err="1" smtClean="0">
                <a:solidFill>
                  <a:srgbClr val="A6A6A6"/>
                </a:solidFill>
              </a:rPr>
              <a:t>frequenza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respiratoria</a:t>
            </a:r>
            <a:r>
              <a:rPr lang="en-US" sz="2200" dirty="0" smtClean="0">
                <a:solidFill>
                  <a:srgbClr val="A6A6A6"/>
                </a:solidFill>
              </a:rPr>
              <a:t>, </a:t>
            </a:r>
            <a:r>
              <a:rPr lang="en-US" sz="2200" dirty="0" err="1" smtClean="0">
                <a:solidFill>
                  <a:srgbClr val="A6A6A6"/>
                </a:solidFill>
              </a:rPr>
              <a:t>saturazione</a:t>
            </a:r>
            <a:r>
              <a:rPr lang="en-US" sz="2200" dirty="0" smtClean="0">
                <a:solidFill>
                  <a:srgbClr val="A6A6A6"/>
                </a:solidFill>
              </a:rPr>
              <a:t> e </a:t>
            </a:r>
            <a:r>
              <a:rPr lang="en-US" sz="2200" dirty="0" err="1" smtClean="0">
                <a:solidFill>
                  <a:srgbClr val="A6A6A6"/>
                </a:solidFill>
              </a:rPr>
              <a:t>pressione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arteriosa</a:t>
            </a:r>
            <a:endParaRPr lang="en-US" sz="2200" dirty="0">
              <a:solidFill>
                <a:srgbClr val="A6A6A6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 err="1"/>
              <a:t>M</a:t>
            </a:r>
            <a:r>
              <a:rPr lang="en-US" sz="2200" dirty="0" err="1" smtClean="0"/>
              <a:t>isurazione</a:t>
            </a:r>
            <a:r>
              <a:rPr lang="en-US" sz="2200" dirty="0" smtClean="0"/>
              <a:t> </a:t>
            </a:r>
            <a:r>
              <a:rPr lang="en-US" sz="2200" dirty="0"/>
              <a:t>BIVA </a:t>
            </a:r>
            <a:r>
              <a:rPr lang="en-US" sz="2200" dirty="0" smtClean="0"/>
              <a:t>(Bioelectrical Impedance Vector Analysis) per </a:t>
            </a:r>
            <a:r>
              <a:rPr lang="en-US" sz="2200" dirty="0" err="1"/>
              <a:t>valutare</a:t>
            </a:r>
            <a:r>
              <a:rPr lang="en-US" sz="2200" dirty="0"/>
              <a:t> in </a:t>
            </a:r>
            <a:r>
              <a:rPr lang="en-US" sz="2200" dirty="0" err="1"/>
              <a:t>modo</a:t>
            </a:r>
            <a:r>
              <a:rPr lang="en-US" sz="2200" dirty="0"/>
              <a:t> non </a:t>
            </a:r>
            <a:r>
              <a:rPr lang="en-US" sz="2200" dirty="0" err="1"/>
              <a:t>invasivo</a:t>
            </a:r>
            <a:r>
              <a:rPr lang="en-US" sz="2200" dirty="0"/>
              <a:t> lo </a:t>
            </a:r>
            <a:r>
              <a:rPr lang="en-US" sz="2200" dirty="0" err="1"/>
              <a:t>stato</a:t>
            </a:r>
            <a:r>
              <a:rPr lang="en-US" sz="2200" dirty="0"/>
              <a:t> di </a:t>
            </a:r>
            <a:r>
              <a:rPr lang="en-US" sz="2200" dirty="0" err="1"/>
              <a:t>idratazione</a:t>
            </a:r>
            <a:r>
              <a:rPr lang="en-US" sz="2200" dirty="0"/>
              <a:t> </a:t>
            </a:r>
            <a:r>
              <a:rPr lang="en-US" sz="2200" dirty="0" err="1" smtClean="0"/>
              <a:t>corporea</a:t>
            </a:r>
            <a:r>
              <a:rPr lang="en-US" sz="2200" dirty="0" smtClean="0"/>
              <a:t>. 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>
                <a:solidFill>
                  <a:srgbClr val="A6A6A6"/>
                </a:solidFill>
              </a:rPr>
              <a:t>ECO Fast </a:t>
            </a:r>
            <a:r>
              <a:rPr lang="en-US" sz="2200" dirty="0" err="1">
                <a:solidFill>
                  <a:srgbClr val="A6A6A6"/>
                </a:solidFill>
              </a:rPr>
              <a:t>mediante</a:t>
            </a:r>
            <a:r>
              <a:rPr lang="en-US" sz="2200" dirty="0">
                <a:solidFill>
                  <a:srgbClr val="A6A6A6"/>
                </a:solidFill>
              </a:rPr>
              <a:t> V-SCAN per </a:t>
            </a:r>
            <a:r>
              <a:rPr lang="en-US" sz="2200" dirty="0" err="1">
                <a:solidFill>
                  <a:srgbClr val="A6A6A6"/>
                </a:solidFill>
              </a:rPr>
              <a:t>valutazione</a:t>
            </a:r>
            <a:r>
              <a:rPr lang="en-US" sz="2200" dirty="0">
                <a:solidFill>
                  <a:srgbClr val="A6A6A6"/>
                </a:solidFill>
              </a:rPr>
              <a:t> </a:t>
            </a:r>
            <a:r>
              <a:rPr lang="en-US" sz="2200" dirty="0" err="1">
                <a:solidFill>
                  <a:srgbClr val="A6A6A6"/>
                </a:solidFill>
              </a:rPr>
              <a:t>della</a:t>
            </a:r>
            <a:r>
              <a:rPr lang="en-US" sz="2200" dirty="0">
                <a:solidFill>
                  <a:srgbClr val="A6A6A6"/>
                </a:solidFill>
              </a:rPr>
              <a:t> VCI, </a:t>
            </a:r>
            <a:r>
              <a:rPr lang="en-US" sz="2200" dirty="0" err="1">
                <a:solidFill>
                  <a:srgbClr val="A6A6A6"/>
                </a:solidFill>
              </a:rPr>
              <a:t>dei</a:t>
            </a:r>
            <a:r>
              <a:rPr lang="en-US" sz="2200" dirty="0">
                <a:solidFill>
                  <a:srgbClr val="A6A6A6"/>
                </a:solidFill>
              </a:rPr>
              <a:t> </a:t>
            </a:r>
            <a:r>
              <a:rPr lang="en-US" sz="2200" dirty="0" err="1">
                <a:solidFill>
                  <a:srgbClr val="A6A6A6"/>
                </a:solidFill>
              </a:rPr>
              <a:t>segni</a:t>
            </a:r>
            <a:r>
              <a:rPr lang="en-US" sz="2200" dirty="0">
                <a:solidFill>
                  <a:srgbClr val="A6A6A6"/>
                </a:solidFill>
              </a:rPr>
              <a:t> di </a:t>
            </a:r>
            <a:r>
              <a:rPr lang="en-US" sz="2200" dirty="0" err="1">
                <a:solidFill>
                  <a:srgbClr val="A6A6A6"/>
                </a:solidFill>
              </a:rPr>
              <a:t>congestione</a:t>
            </a:r>
            <a:r>
              <a:rPr lang="en-US" sz="2200" dirty="0">
                <a:solidFill>
                  <a:srgbClr val="A6A6A6"/>
                </a:solidFill>
              </a:rPr>
              <a:t> al </a:t>
            </a:r>
            <a:r>
              <a:rPr lang="en-US" sz="2200" dirty="0" err="1">
                <a:solidFill>
                  <a:srgbClr val="A6A6A6"/>
                </a:solidFill>
              </a:rPr>
              <a:t>torace</a:t>
            </a:r>
            <a:r>
              <a:rPr lang="en-US" sz="2200" dirty="0">
                <a:solidFill>
                  <a:srgbClr val="A6A6A6"/>
                </a:solidFill>
              </a:rPr>
              <a:t> e </a:t>
            </a:r>
            <a:r>
              <a:rPr lang="en-US" sz="2200" dirty="0" err="1">
                <a:solidFill>
                  <a:srgbClr val="A6A6A6"/>
                </a:solidFill>
              </a:rPr>
              <a:t>della</a:t>
            </a:r>
            <a:r>
              <a:rPr lang="en-US" sz="2200" dirty="0">
                <a:solidFill>
                  <a:srgbClr val="A6A6A6"/>
                </a:solidFill>
              </a:rPr>
              <a:t> </a:t>
            </a:r>
            <a:r>
              <a:rPr lang="en-US" sz="2200" dirty="0" err="1">
                <a:solidFill>
                  <a:srgbClr val="A6A6A6"/>
                </a:solidFill>
              </a:rPr>
              <a:t>cinesi</a:t>
            </a:r>
            <a:r>
              <a:rPr lang="en-US" sz="2200" dirty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cardiaca</a:t>
            </a:r>
            <a:r>
              <a:rPr lang="en-US" sz="2200" dirty="0" smtClean="0">
                <a:solidFill>
                  <a:srgbClr val="A6A6A6"/>
                </a:solidFill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err="1" smtClean="0">
                <a:solidFill>
                  <a:srgbClr val="A6A6A6"/>
                </a:solidFill>
              </a:rPr>
              <a:t>Breve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questionario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sulla</a:t>
            </a:r>
            <a:r>
              <a:rPr lang="en-US" sz="2200" dirty="0" smtClean="0">
                <a:solidFill>
                  <a:srgbClr val="A6A6A6"/>
                </a:solidFill>
              </a:rPr>
              <a:t> </a:t>
            </a:r>
            <a:r>
              <a:rPr lang="en-US" sz="2200" dirty="0" err="1" smtClean="0">
                <a:solidFill>
                  <a:srgbClr val="A6A6A6"/>
                </a:solidFill>
              </a:rPr>
              <a:t>qualità</a:t>
            </a:r>
            <a:r>
              <a:rPr lang="en-US" sz="2200" dirty="0" smtClean="0">
                <a:solidFill>
                  <a:srgbClr val="A6A6A6"/>
                </a:solidFill>
              </a:rPr>
              <a:t> di vita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7824" y="332656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Migliorare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gli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obiettivi</a:t>
            </a:r>
            <a:r>
              <a:rPr lang="en-US" sz="4000" b="1" dirty="0" smtClean="0"/>
              <a:t> della </a:t>
            </a:r>
            <a:r>
              <a:rPr lang="en-US" sz="4000" b="1" dirty="0" err="1" smtClean="0"/>
              <a:t>ricerca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medica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pic>
        <p:nvPicPr>
          <p:cNvPr id="8" name="Picture 7" descr="20150831_18354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36812"/>
            <a:ext cx="4032448" cy="22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0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1300</TotalTime>
  <Words>1372</Words>
  <Application>Microsoft Office PowerPoint</Application>
  <PresentationFormat>Presentazione su schermo (4:3)</PresentationFormat>
  <Paragraphs>192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Manuela</dc:creator>
  <cp:lastModifiedBy>TISD</cp:lastModifiedBy>
  <cp:revision>108</cp:revision>
  <cp:lastPrinted>2015-04-20T14:19:49Z</cp:lastPrinted>
  <dcterms:created xsi:type="dcterms:W3CDTF">2014-08-27T15:53:49Z</dcterms:created>
  <dcterms:modified xsi:type="dcterms:W3CDTF">2016-09-05T07:48:51Z</dcterms:modified>
</cp:coreProperties>
</file>