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jpeg" ContentType="image/jpeg"/>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57" r:id="rId2"/>
    <p:sldId id="256" r:id="rId3"/>
    <p:sldId id="258" r:id="rId4"/>
    <p:sldId id="259" r:id="rId5"/>
    <p:sldId id="260" r:id="rId6"/>
    <p:sldId id="261" r:id="rId7"/>
    <p:sldId id="301" r:id="rId8"/>
    <p:sldId id="304" r:id="rId9"/>
    <p:sldId id="264" r:id="rId10"/>
    <p:sldId id="263" r:id="rId11"/>
    <p:sldId id="295" r:id="rId12"/>
    <p:sldId id="296" r:id="rId13"/>
    <p:sldId id="280" r:id="rId14"/>
    <p:sldId id="281" r:id="rId15"/>
    <p:sldId id="282" r:id="rId16"/>
    <p:sldId id="267" r:id="rId17"/>
    <p:sldId id="279" r:id="rId18"/>
    <p:sldId id="299" r:id="rId19"/>
    <p:sldId id="305" r:id="rId20"/>
    <p:sldId id="298" r:id="rId21"/>
    <p:sldId id="283" r:id="rId22"/>
    <p:sldId id="284" r:id="rId23"/>
    <p:sldId id="285" r:id="rId24"/>
    <p:sldId id="288" r:id="rId25"/>
    <p:sldId id="271" r:id="rId26"/>
    <p:sldId id="272" r:id="rId27"/>
    <p:sldId id="306"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EFF"/>
    <a:srgbClr val="1B11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2"/>
    <p:restoredTop sz="75000"/>
  </p:normalViewPr>
  <p:slideViewPr>
    <p:cSldViewPr snapToGrid="0" snapToObjects="1">
      <p:cViewPr>
        <p:scale>
          <a:sx n="90" d="100"/>
          <a:sy n="90" d="100"/>
        </p:scale>
        <p:origin x="648"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BC682-554B-814A-B51A-6F7AF1003593}" type="datetimeFigureOut">
              <a:rPr lang="it-IT" smtClean="0"/>
              <a:t>04/09/16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7378A4-AAEA-694D-A88A-14CB527D7898}" type="slidenum">
              <a:rPr lang="it-IT" smtClean="0"/>
              <a:t>‹n.›</a:t>
            </a:fld>
            <a:endParaRPr lang="it-IT"/>
          </a:p>
        </p:txBody>
      </p:sp>
    </p:spTree>
    <p:extLst>
      <p:ext uri="{BB962C8B-B14F-4D97-AF65-F5344CB8AC3E}">
        <p14:creationId xmlns:p14="http://schemas.microsoft.com/office/powerpoint/2010/main" val="122350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Ringrazio l’</a:t>
            </a:r>
            <a:r>
              <a:rPr lang="it-IT" sz="1200" b="1" kern="1200" dirty="0" smtClean="0">
                <a:solidFill>
                  <a:schemeClr val="tx1"/>
                </a:solidFill>
                <a:effectLst/>
                <a:latin typeface="+mn-lt"/>
                <a:ea typeface="+mn-ea"/>
                <a:cs typeface="+mn-cs"/>
              </a:rPr>
              <a:t> ASSOCIAZIONE ITALIANA SCOMPENSATI CARDIACI per il gentile invito,</a:t>
            </a:r>
            <a:r>
              <a:rPr lang="it-IT" sz="1200" b="1" kern="1200" baseline="0" dirty="0" smtClean="0">
                <a:solidFill>
                  <a:schemeClr val="tx1"/>
                </a:solidFill>
                <a:effectLst/>
                <a:latin typeface="+mn-lt"/>
                <a:ea typeface="+mn-ea"/>
                <a:cs typeface="+mn-cs"/>
              </a:rPr>
              <a:t> il mio compito è quello di parlarvi del presente e del </a:t>
            </a:r>
            <a:r>
              <a:rPr lang="it-IT" sz="1200" b="1" kern="1200" baseline="0" dirty="0" err="1" smtClean="0">
                <a:solidFill>
                  <a:schemeClr val="tx1"/>
                </a:solidFill>
                <a:effectLst/>
                <a:latin typeface="+mn-lt"/>
                <a:ea typeface="+mn-ea"/>
                <a:cs typeface="+mn-cs"/>
              </a:rPr>
              <a:t>fututo</a:t>
            </a:r>
            <a:r>
              <a:rPr lang="it-IT" sz="1200" b="1" kern="1200" baseline="0" dirty="0" smtClean="0">
                <a:solidFill>
                  <a:schemeClr val="tx1"/>
                </a:solidFill>
                <a:effectLst/>
                <a:latin typeface="+mn-lt"/>
                <a:ea typeface="+mn-ea"/>
                <a:cs typeface="+mn-cs"/>
              </a:rPr>
              <a:t> della </a:t>
            </a:r>
            <a:r>
              <a:rPr lang="it-IT" sz="1200" b="1" kern="1200" baseline="0" dirty="0" err="1" smtClean="0">
                <a:solidFill>
                  <a:schemeClr val="tx1"/>
                </a:solidFill>
                <a:effectLst/>
                <a:latin typeface="+mn-lt"/>
                <a:ea typeface="+mn-ea"/>
                <a:cs typeface="+mn-cs"/>
              </a:rPr>
              <a:t>tm</a:t>
            </a:r>
            <a:r>
              <a:rPr lang="it-IT" sz="1200" b="1" kern="1200" baseline="0" dirty="0" smtClean="0">
                <a:solidFill>
                  <a:schemeClr val="tx1"/>
                </a:solidFill>
                <a:effectLst/>
                <a:latin typeface="+mn-lt"/>
                <a:ea typeface="+mn-ea"/>
                <a:cs typeface="+mn-cs"/>
              </a:rPr>
              <a:t> nello scompenso cardiaco</a:t>
            </a:r>
            <a:endParaRPr lang="it-IT"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kern="1200" dirty="0" smtClean="0">
                <a:solidFill>
                  <a:schemeClr val="tx1"/>
                </a:solidFill>
                <a:effectLst/>
                <a:latin typeface="+mn-lt"/>
                <a:ea typeface="+mn-ea"/>
                <a:cs typeface="+mn-cs"/>
              </a:rPr>
              <a:t>al loro terzo incontro</a:t>
            </a:r>
            <a:endParaRPr lang="it-IT" b="0" dirty="0" smtClean="0"/>
          </a:p>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1</a:t>
            </a:fld>
            <a:endParaRPr lang="it-IT"/>
          </a:p>
        </p:txBody>
      </p:sp>
    </p:spTree>
    <p:extLst>
      <p:ext uri="{BB962C8B-B14F-4D97-AF65-F5344CB8AC3E}">
        <p14:creationId xmlns:p14="http://schemas.microsoft.com/office/powerpoint/2010/main" val="1354971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Molte sono le evidenze che hanno dimostrato l'efficacia di questi parametri</a:t>
            </a:r>
          </a:p>
          <a:p>
            <a:endParaRPr lang="it-IT" dirty="0" smtClean="0"/>
          </a:p>
          <a:p>
            <a:r>
              <a:rPr lang="it-IT" dirty="0" smtClean="0"/>
              <a:t>Ma nelle linee</a:t>
            </a:r>
            <a:r>
              <a:rPr lang="it-IT" baseline="0" dirty="0" smtClean="0"/>
              <a:t> guida sulla telemedicina la telemedicina per il controllo clinico è ferma ad una classe IIB</a:t>
            </a:r>
          </a:p>
          <a:p>
            <a:endParaRPr lang="it-IT" baseline="0" dirty="0" smtClean="0"/>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Sistemi impiantabili che viene impiantato in art polmonare e riducono le ospedalizzazioni e migliorano la mortalità</a:t>
            </a: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10</a:t>
            </a:fld>
            <a:endParaRPr lang="it-IT"/>
          </a:p>
        </p:txBody>
      </p:sp>
    </p:spTree>
    <p:extLst>
      <p:ext uri="{BB962C8B-B14F-4D97-AF65-F5344CB8AC3E}">
        <p14:creationId xmlns:p14="http://schemas.microsoft.com/office/powerpoint/2010/main" val="874142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realtà c’è un aumento delle visite ambulatoriali non</a:t>
            </a:r>
            <a:r>
              <a:rPr lang="it-IT" baseline="0" dirty="0" smtClean="0"/>
              <a:t> programmate (5%)</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11</a:t>
            </a:fld>
            <a:endParaRPr lang="it-IT"/>
          </a:p>
        </p:txBody>
      </p:sp>
    </p:spTree>
    <p:extLst>
      <p:ext uri="{BB962C8B-B14F-4D97-AF65-F5344CB8AC3E}">
        <p14:creationId xmlns:p14="http://schemas.microsoft.com/office/powerpoint/2010/main" val="1819955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14</a:t>
            </a:fld>
            <a:endParaRPr lang="it-IT"/>
          </a:p>
        </p:txBody>
      </p:sp>
    </p:spTree>
    <p:extLst>
      <p:ext uri="{BB962C8B-B14F-4D97-AF65-F5344CB8AC3E}">
        <p14:creationId xmlns:p14="http://schemas.microsoft.com/office/powerpoint/2010/main" val="9958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15</a:t>
            </a:fld>
            <a:endParaRPr lang="it-IT"/>
          </a:p>
        </p:txBody>
      </p:sp>
    </p:spTree>
    <p:extLst>
      <p:ext uri="{BB962C8B-B14F-4D97-AF65-F5344CB8AC3E}">
        <p14:creationId xmlns:p14="http://schemas.microsoft.com/office/powerpoint/2010/main" val="895220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REM trial</a:t>
            </a:r>
          </a:p>
          <a:p>
            <a:r>
              <a:rPr lang="it-IT" dirty="0" smtClean="0"/>
              <a:t>More-care</a:t>
            </a:r>
            <a:r>
              <a:rPr lang="it-IT" baseline="0" dirty="0" smtClean="0"/>
              <a:t> trial</a:t>
            </a:r>
            <a:endParaRPr lang="it-IT" dirty="0" smtClean="0"/>
          </a:p>
          <a:p>
            <a:endParaRPr lang="it-IT" baseline="0" dirty="0" smtClean="0"/>
          </a:p>
          <a:p>
            <a:r>
              <a:rPr lang="it-IT" dirty="0" smtClean="0">
                <a:solidFill>
                  <a:schemeClr val="bg1"/>
                </a:solidFill>
                <a:latin typeface="Times New Roman" charset="0"/>
                <a:ea typeface="Times New Roman" charset="0"/>
                <a:cs typeface="Times New Roman" charset="0"/>
              </a:rPr>
              <a:t>Ridotta attività del pz</a:t>
            </a:r>
          </a:p>
          <a:p>
            <a:r>
              <a:rPr lang="it-IT" dirty="0" smtClean="0">
                <a:solidFill>
                  <a:schemeClr val="bg1"/>
                </a:solidFill>
                <a:latin typeface="Times New Roman" charset="0"/>
                <a:ea typeface="Times New Roman" charset="0"/>
                <a:cs typeface="Times New Roman" charset="0"/>
              </a:rPr>
              <a:t>Aumento della FC</a:t>
            </a:r>
          </a:p>
          <a:p>
            <a:r>
              <a:rPr lang="it-IT" dirty="0" smtClean="0">
                <a:solidFill>
                  <a:schemeClr val="bg1"/>
                </a:solidFill>
                <a:latin typeface="Times New Roman" charset="0"/>
                <a:ea typeface="Times New Roman" charset="0"/>
                <a:cs typeface="Times New Roman" charset="0"/>
              </a:rPr>
              <a:t>Impedenza transtoracica</a:t>
            </a:r>
          </a:p>
          <a:p>
            <a:r>
              <a:rPr lang="it-IT" dirty="0" smtClean="0">
                <a:solidFill>
                  <a:schemeClr val="bg1"/>
                </a:solidFill>
                <a:latin typeface="Times New Roman" charset="0"/>
                <a:ea typeface="Times New Roman" charset="0"/>
                <a:cs typeface="Times New Roman" charset="0"/>
              </a:rPr>
              <a:t>Peso</a:t>
            </a:r>
          </a:p>
          <a:p>
            <a:r>
              <a:rPr lang="it-IT" dirty="0" smtClean="0">
                <a:solidFill>
                  <a:schemeClr val="bg1"/>
                </a:solidFill>
                <a:latin typeface="Times New Roman" charset="0"/>
                <a:ea typeface="Times New Roman" charset="0"/>
                <a:cs typeface="Times New Roman" charset="0"/>
              </a:rPr>
              <a:t>Misurazioni della pressione arteriosa</a:t>
            </a:r>
          </a:p>
          <a:p>
            <a:endParaRPr lang="it-IT" dirty="0" smtClean="0">
              <a:solidFill>
                <a:schemeClr val="bg1"/>
              </a:solidFill>
              <a:latin typeface="Times New Roman" charset="0"/>
              <a:ea typeface="Times New Roman" charset="0"/>
              <a:cs typeface="Times New Roman" charset="0"/>
            </a:endParaRPr>
          </a:p>
          <a:p>
            <a:endParaRPr lang="it-I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Ma per </a:t>
            </a:r>
            <a:r>
              <a:rPr lang="it-IT" sz="1200" dirty="0" smtClean="0">
                <a:solidFill>
                  <a:schemeClr val="bg1"/>
                </a:solidFill>
                <a:latin typeface="Times New Roman" charset="0"/>
                <a:ea typeface="Times New Roman" charset="0"/>
                <a:cs typeface="Times New Roman" charset="0"/>
              </a:rPr>
              <a:t>Per migliorare la sensibilità e la specificità è fondamentale ma Servono 2 o + fattori per ridurre le ospedalizzazioni</a:t>
            </a:r>
          </a:p>
          <a:p>
            <a:endParaRPr lang="it-IT" baseline="0" dirty="0" smtClean="0"/>
          </a:p>
          <a:p>
            <a:r>
              <a:rPr lang="it-IT" baseline="0" dirty="0" smtClean="0"/>
              <a:t>Valutazioni più frequenti aumentano la capacità predittiva, quindi c’è la necessità di controllare spesso questi pz, </a:t>
            </a:r>
            <a:r>
              <a:rPr lang="it-IT" dirty="0" smtClean="0"/>
              <a:t>Associare</a:t>
            </a:r>
            <a:r>
              <a:rPr lang="it-IT" baseline="0" dirty="0" smtClean="0"/>
              <a:t> </a:t>
            </a:r>
            <a:r>
              <a:rPr lang="it-IT" baseline="0" dirty="0" err="1" smtClean="0"/>
              <a:t>telemeedicina</a:t>
            </a:r>
            <a:r>
              <a:rPr lang="it-IT" baseline="0" dirty="0" smtClean="0"/>
              <a:t> e supporto sociale è la chiave vincente per abbattere lo scompenso cc</a:t>
            </a:r>
          </a:p>
          <a:p>
            <a:r>
              <a:rPr lang="it-IT" baseline="0" dirty="0" smtClean="0"/>
              <a:t>Il miglioramento avviene nella prima fase, nei primi 3 mesi</a:t>
            </a:r>
          </a:p>
          <a:p>
            <a:r>
              <a:rPr lang="it-IT" baseline="0" dirty="0" smtClean="0"/>
              <a:t>Tutto quello che è evidenza non diventa policy</a:t>
            </a:r>
            <a:endParaRPr lang="it-IT" dirty="0" smtClean="0"/>
          </a:p>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16</a:t>
            </a:fld>
            <a:endParaRPr lang="it-IT"/>
          </a:p>
        </p:txBody>
      </p:sp>
    </p:spTree>
    <p:extLst>
      <p:ext uri="{BB962C8B-B14F-4D97-AF65-F5344CB8AC3E}">
        <p14:creationId xmlns:p14="http://schemas.microsoft.com/office/powerpoint/2010/main" val="160786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REM trial</a:t>
            </a:r>
          </a:p>
          <a:p>
            <a:r>
              <a:rPr lang="it-IT" dirty="0" smtClean="0"/>
              <a:t>More-care</a:t>
            </a:r>
            <a:r>
              <a:rPr lang="it-IT" baseline="0" dirty="0" smtClean="0"/>
              <a:t> trial</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17</a:t>
            </a:fld>
            <a:endParaRPr lang="it-IT"/>
          </a:p>
        </p:txBody>
      </p:sp>
    </p:spTree>
    <p:extLst>
      <p:ext uri="{BB962C8B-B14F-4D97-AF65-F5344CB8AC3E}">
        <p14:creationId xmlns:p14="http://schemas.microsoft.com/office/powerpoint/2010/main" val="817543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19</a:t>
            </a:fld>
            <a:endParaRPr lang="it-IT"/>
          </a:p>
        </p:txBody>
      </p:sp>
    </p:spTree>
    <p:extLst>
      <p:ext uri="{BB962C8B-B14F-4D97-AF65-F5344CB8AC3E}">
        <p14:creationId xmlns:p14="http://schemas.microsoft.com/office/powerpoint/2010/main" val="158885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20</a:t>
            </a:fld>
            <a:endParaRPr lang="it-IT"/>
          </a:p>
        </p:txBody>
      </p:sp>
    </p:spTree>
    <p:extLst>
      <p:ext uri="{BB962C8B-B14F-4D97-AF65-F5344CB8AC3E}">
        <p14:creationId xmlns:p14="http://schemas.microsoft.com/office/powerpoint/2010/main" val="1236470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bg1"/>
                </a:solidFill>
                <a:latin typeface="Times New Roman" charset="0"/>
                <a:ea typeface="Times New Roman" charset="0"/>
                <a:cs typeface="Times New Roman" charset="0"/>
              </a:rPr>
              <a:t>La TM ha un impatto talmente positivo sulla gestione del pz che ormai non possiamo ignoralo e non possiamo negarlo ai pz (a chi sì, a chi no)</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I pz vedono un accumulo di erogazioni, per es un ICD molto costoso viene impiantato, ma la famiglia e il pz stesso non ha ben presente i risultati se sono buoni o no, vedono troppi medici diversi e non ne hanno uno di riferimento, sono confusi, disorientati, ma forse è il nostro sistema che è frammentato, tardivo, inefficace</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solidFill>
                <a:schemeClr val="bg1"/>
              </a:solidFill>
              <a:latin typeface="Times New Roman" charset="0"/>
              <a:ea typeface="Times New Roman" charset="0"/>
              <a:cs typeface="Times New Roman" charset="0"/>
            </a:endParaRPr>
          </a:p>
          <a:p>
            <a:r>
              <a:rPr lang="it-IT" dirty="0" smtClean="0"/>
              <a:t>Le evidenze non</a:t>
            </a:r>
            <a:r>
              <a:rPr lang="it-IT" baseline="0" dirty="0" smtClean="0"/>
              <a:t> diventano policy</a:t>
            </a:r>
          </a:p>
          <a:p>
            <a:endParaRPr lang="it-IT" baseline="0" dirty="0" smtClean="0"/>
          </a:p>
          <a:p>
            <a:r>
              <a:rPr lang="it-IT" baseline="0" dirty="0" smtClean="0"/>
              <a:t>Risposta</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21</a:t>
            </a:fld>
            <a:endParaRPr lang="it-IT"/>
          </a:p>
        </p:txBody>
      </p:sp>
    </p:spTree>
    <p:extLst>
      <p:ext uri="{BB962C8B-B14F-4D97-AF65-F5344CB8AC3E}">
        <p14:creationId xmlns:p14="http://schemas.microsoft.com/office/powerpoint/2010/main" val="1034409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bg1"/>
                </a:solidFill>
                <a:latin typeface="Times New Roman" charset="0"/>
                <a:ea typeface="Times New Roman" charset="0"/>
                <a:cs typeface="Times New Roman" charset="0"/>
              </a:rPr>
              <a:t>Facciamo un esempio pratico: nello scompenso cc i pz della regione Veneto rappresentano il 12% dei malati ma la mortalità è molto alta, circa il 50%; la terapia farmacologia incide sulla spesa pubblica </a:t>
            </a:r>
            <a:r>
              <a:rPr lang="it-IT" dirty="0" err="1" smtClean="0">
                <a:solidFill>
                  <a:schemeClr val="bg1"/>
                </a:solidFill>
                <a:latin typeface="Times New Roman" charset="0"/>
                <a:ea typeface="Times New Roman" charset="0"/>
                <a:cs typeface="Times New Roman" charset="0"/>
              </a:rPr>
              <a:t>peril</a:t>
            </a:r>
            <a:r>
              <a:rPr lang="it-IT" dirty="0" smtClean="0">
                <a:solidFill>
                  <a:schemeClr val="bg1"/>
                </a:solidFill>
                <a:latin typeface="Times New Roman" charset="0"/>
                <a:ea typeface="Times New Roman" charset="0"/>
                <a:cs typeface="Times New Roman" charset="0"/>
              </a:rPr>
              <a:t> 20% mentre l’80% è rappresentato da prestazioni erogate e ospedalizzazioni. E’ necessario il coordinamento delle cure con un team </a:t>
            </a:r>
            <a:r>
              <a:rPr lang="it-IT" dirty="0" err="1" smtClean="0">
                <a:solidFill>
                  <a:schemeClr val="bg1"/>
                </a:solidFill>
                <a:latin typeface="Times New Roman" charset="0"/>
                <a:ea typeface="Times New Roman" charset="0"/>
                <a:cs typeface="Times New Roman" charset="0"/>
              </a:rPr>
              <a:t>multiprofessionale</a:t>
            </a:r>
            <a:r>
              <a:rPr lang="it-IT" dirty="0" smtClean="0">
                <a:solidFill>
                  <a:schemeClr val="bg1"/>
                </a:solidFill>
                <a:latin typeface="Times New Roman" charset="0"/>
                <a:ea typeface="Times New Roman" charset="0"/>
                <a:cs typeface="Times New Roman" charset="0"/>
              </a:rPr>
              <a:t> costituito da MDB, infermieri e specialisti, che formulino una condivisione di cura. Se poi affianchiamo anche tutto ciò cha la TM ci offre e che ci permette di seguire costantemente e in modo attento il pz mentre è a casa possiamo raggiungere i tre obiettivi della Regione. Inoltre  è stato dimostrato che così facendo c’è un altissimo grado di soddisfazione del pz che si sente estremamente protetto e dei familiari che si sentono più sollevati</a:t>
            </a:r>
          </a:p>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22</a:t>
            </a:fld>
            <a:endParaRPr lang="it-IT"/>
          </a:p>
        </p:txBody>
      </p:sp>
    </p:spTree>
    <p:extLst>
      <p:ext uri="{BB962C8B-B14F-4D97-AF65-F5344CB8AC3E}">
        <p14:creationId xmlns:p14="http://schemas.microsoft.com/office/powerpoint/2010/main" val="56854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Bene parliamo</a:t>
            </a:r>
            <a:r>
              <a:rPr lang="it-IT" baseline="0" dirty="0" smtClean="0"/>
              <a:t> un po’ di numeri. Questi sono dati americani e come vedete </a:t>
            </a:r>
            <a:r>
              <a:rPr lang="it-IT" dirty="0" smtClean="0"/>
              <a:t>Il tasso delle ospedalizzazioni scompenso cardiaco rimane elevato, la riammissione resta</a:t>
            </a:r>
            <a:r>
              <a:rPr lang="it-IT" baseline="0" dirty="0" smtClean="0"/>
              <a:t> un dato ancora più impressionante</a:t>
            </a: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Questo</a:t>
            </a:r>
            <a:r>
              <a:rPr lang="it-IT" baseline="0" dirty="0" smtClean="0"/>
              <a:t> grava molto sulla </a:t>
            </a:r>
            <a:r>
              <a:rPr lang="it-IT" b="1" baseline="0" dirty="0" smtClean="0"/>
              <a:t>spesa sanitaria e su quella privata</a:t>
            </a:r>
            <a:endParaRPr lang="it-IT" b="1" dirty="0" smtClean="0"/>
          </a:p>
          <a:p>
            <a:endParaRPr lang="it-IT" dirty="0" smtClean="0"/>
          </a:p>
          <a:p>
            <a:r>
              <a:rPr lang="it-IT" baseline="0" dirty="0" smtClean="0"/>
              <a:t>e questo </a:t>
            </a:r>
            <a:r>
              <a:rPr lang="it-IT" dirty="0" smtClean="0"/>
              <a:t> </a:t>
            </a:r>
            <a:r>
              <a:rPr lang="it-IT" b="1" dirty="0" smtClean="0"/>
              <a:t>nonostante I vari tentativi di controlli </a:t>
            </a:r>
            <a:r>
              <a:rPr lang="it-IT" dirty="0" smtClean="0"/>
              <a:t>ravvicinati ospedalieri e organizzazione degli ambulatori</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a:t>
            </a:fld>
            <a:endParaRPr lang="it-IT"/>
          </a:p>
        </p:txBody>
      </p:sp>
    </p:spTree>
    <p:extLst>
      <p:ext uri="{BB962C8B-B14F-4D97-AF65-F5344CB8AC3E}">
        <p14:creationId xmlns:p14="http://schemas.microsoft.com/office/powerpoint/2010/main" val="1211218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bg1"/>
                </a:solidFill>
                <a:latin typeface="Times New Roman" charset="0"/>
                <a:ea typeface="Times New Roman" charset="0"/>
                <a:cs typeface="Times New Roman" charset="0"/>
              </a:rPr>
              <a:t>Quando si parla di contenimento dei costi non vi è dubbio che se miglioriamo l’efficienza riusciamo a produrre risparmio mentre erogare prestazioni che però sono inefficaci non fa assolutamente risparmiare. Ebbene la TM ha dimostrato una possibile riduzione delle ospedalizzazioni (ancora dibattuto), ma tutti gli studi concorrono a dire che riduce le visite in generale e porta ad un beneficio economico che va da un -10% ad un -55% (se fatta in maniera organizzata) dei costi inferiori quando confrontati con il controllo standard</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bg1"/>
                </a:solidFill>
                <a:latin typeface="Times New Roman" charset="0"/>
                <a:ea typeface="Times New Roman" charset="0"/>
                <a:cs typeface="Times New Roman" charset="0"/>
              </a:rPr>
              <a:t>Utilizza un limitato consumo di risorse cioè trasformiamo, modifichiamo l’organizzazione e la gestione del pz ma in realtà</a:t>
            </a:r>
          </a:p>
          <a:p>
            <a:r>
              <a:rPr lang="it-IT" dirty="0" smtClean="0">
                <a:solidFill>
                  <a:schemeClr val="bg1"/>
                </a:solidFill>
                <a:latin typeface="Times New Roman" charset="0"/>
                <a:ea typeface="Times New Roman" charset="0"/>
                <a:cs typeface="Times New Roman" charset="0"/>
              </a:rPr>
              <a:t>L’impatto organizzativo è molto forte, tutti gli studi concordemente, ce ne sono decine, hanno dimostrato che noi possiamo seguire lo stesso numero di pz riducendo del 50% il numero delle visite in ospedale, il che comporta dei benefici fin troppo evidenti dal punto di vista dell’impatto sulla struttura organizzativa. Aumenta il numero di visite urgenti del 5% ma questo vuol dire che noi concentriamo la nostra attenzione sui pz che ne hanno più bisogno e non le disperdiamo in controlli di routine che non portano a nulla, circa il 50% delle visite globali</a:t>
            </a:r>
          </a:p>
          <a:p>
            <a:r>
              <a:rPr lang="it-IT" dirty="0" smtClean="0">
                <a:solidFill>
                  <a:schemeClr val="bg1"/>
                </a:solidFill>
                <a:latin typeface="Times New Roman" charset="0"/>
                <a:ea typeface="Times New Roman" charset="0"/>
                <a:cs typeface="Times New Roman"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solidFill>
                <a:schemeClr val="bg1"/>
              </a:solidFill>
              <a:latin typeface="Times New Roman" charset="0"/>
              <a:ea typeface="Times New Roman" charset="0"/>
              <a:cs typeface="Times New Roman" charset="0"/>
            </a:endParaRPr>
          </a:p>
          <a:p>
            <a:r>
              <a:rPr lang="it-IT" dirty="0" smtClean="0">
                <a:solidFill>
                  <a:schemeClr val="bg1"/>
                </a:solidFill>
                <a:latin typeface="Times New Roman" charset="0"/>
                <a:ea typeface="Times New Roman" charset="0"/>
                <a:cs typeface="Times New Roman" charset="0"/>
              </a:rPr>
              <a:t>E’ un problema di salute dei cittadini ed </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23</a:t>
            </a:fld>
            <a:endParaRPr lang="it-IT"/>
          </a:p>
        </p:txBody>
      </p:sp>
    </p:spTree>
    <p:extLst>
      <p:ext uri="{BB962C8B-B14F-4D97-AF65-F5344CB8AC3E}">
        <p14:creationId xmlns:p14="http://schemas.microsoft.com/office/powerpoint/2010/main" val="579661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24</a:t>
            </a:fld>
            <a:endParaRPr lang="it-IT"/>
          </a:p>
        </p:txBody>
      </p:sp>
    </p:spTree>
    <p:extLst>
      <p:ext uri="{BB962C8B-B14F-4D97-AF65-F5344CB8AC3E}">
        <p14:creationId xmlns:p14="http://schemas.microsoft.com/office/powerpoint/2010/main" val="50460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25</a:t>
            </a:fld>
            <a:endParaRPr lang="it-IT"/>
          </a:p>
        </p:txBody>
      </p:sp>
    </p:spTree>
    <p:extLst>
      <p:ext uri="{BB962C8B-B14F-4D97-AF65-F5344CB8AC3E}">
        <p14:creationId xmlns:p14="http://schemas.microsoft.com/office/powerpoint/2010/main" val="1227406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solidFill>
                  <a:schemeClr val="bg1"/>
                </a:solidFill>
                <a:latin typeface="Times New Roman" charset="0"/>
                <a:ea typeface="Times New Roman" charset="0"/>
                <a:cs typeface="Times New Roman" charset="0"/>
              </a:rPr>
              <a:t>Non ultima l’idea che potrebbe essere una</a:t>
            </a:r>
          </a:p>
          <a:p>
            <a:r>
              <a:rPr lang="it-IT" dirty="0" smtClean="0">
                <a:solidFill>
                  <a:schemeClr val="bg1"/>
                </a:solidFill>
                <a:latin typeface="Times New Roman" charset="0"/>
                <a:ea typeface="Times New Roman" charset="0"/>
                <a:cs typeface="Times New Roman" charset="0"/>
              </a:rPr>
              <a:t> </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26</a:t>
            </a:fld>
            <a:endParaRPr lang="it-IT"/>
          </a:p>
        </p:txBody>
      </p:sp>
    </p:spTree>
    <p:extLst>
      <p:ext uri="{BB962C8B-B14F-4D97-AF65-F5344CB8AC3E}">
        <p14:creationId xmlns:p14="http://schemas.microsoft.com/office/powerpoint/2010/main" val="1581154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bg1"/>
                </a:solidFill>
                <a:latin typeface="Times New Roman" charset="0"/>
                <a:ea typeface="Times New Roman" charset="0"/>
                <a:cs typeface="Times New Roman" charset="0"/>
              </a:rPr>
              <a:t>Tutti gli operatori devono sentirsi il centrocampo che può fornire un tessuto connettivo importante perché i centravanti possano fare il gol e vincere la partita delle sfide future in sanità</a:t>
            </a:r>
          </a:p>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27</a:t>
            </a:fld>
            <a:endParaRPr lang="it-IT"/>
          </a:p>
        </p:txBody>
      </p:sp>
    </p:spTree>
    <p:extLst>
      <p:ext uri="{BB962C8B-B14F-4D97-AF65-F5344CB8AC3E}">
        <p14:creationId xmlns:p14="http://schemas.microsoft.com/office/powerpoint/2010/main" val="193918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Ogni ricovero  è una dimostrazione</a:t>
            </a:r>
            <a:r>
              <a:rPr lang="it-IT" baseline="0" dirty="0" smtClean="0"/>
              <a:t> di peggioramento della malattia </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bg1"/>
                </a:solidFill>
                <a:latin typeface="Times New Roman" charset="0"/>
                <a:ea typeface="Times New Roman" charset="0"/>
                <a:cs typeface="Times New Roman" charset="0"/>
              </a:rPr>
              <a:t>Ogni evento acuto ha conseguenza irreversibile sulla funzionalità cardiaca</a:t>
            </a:r>
          </a:p>
          <a:p>
            <a:endParaRPr lang="it-IT" baseline="0" dirty="0" smtClean="0"/>
          </a:p>
          <a:p>
            <a:r>
              <a:rPr lang="it-IT" b="1" dirty="0" smtClean="0">
                <a:solidFill>
                  <a:srgbClr val="FFFF00"/>
                </a:solidFill>
                <a:latin typeface="Times New Roman" charset="0"/>
                <a:ea typeface="Times New Roman" charset="0"/>
                <a:cs typeface="Times New Roman" charset="0"/>
              </a:rPr>
              <a:t>Ogni ricovero peggiora l'aspettativa di vita</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bg1"/>
                </a:solidFill>
                <a:latin typeface="Times New Roman" charset="0"/>
                <a:ea typeface="Times New Roman" charset="0"/>
                <a:cs typeface="Times New Roman" charset="0"/>
              </a:rPr>
              <a:t>È necessario gestire al meglio possibile il paziente con scompenso</a:t>
            </a:r>
          </a:p>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3</a:t>
            </a:fld>
            <a:endParaRPr lang="it-IT"/>
          </a:p>
        </p:txBody>
      </p:sp>
    </p:spTree>
    <p:extLst>
      <p:ext uri="{BB962C8B-B14F-4D97-AF65-F5344CB8AC3E}">
        <p14:creationId xmlns:p14="http://schemas.microsoft.com/office/powerpoint/2010/main" val="74571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Al di là di quello che può essere la </a:t>
            </a:r>
            <a:r>
              <a:rPr lang="it-IT" dirty="0" err="1" smtClean="0"/>
              <a:t>tm</a:t>
            </a:r>
            <a:r>
              <a:rPr lang="it-IT" dirty="0" smtClean="0"/>
              <a:t>, noi già abbiamo a disposizione vari parametri non invasivi che però </a:t>
            </a:r>
          </a:p>
          <a:p>
            <a:endParaRPr lang="it-IT" dirty="0" smtClean="0"/>
          </a:p>
          <a:p>
            <a:r>
              <a:rPr lang="it-IT" b="1" dirty="0" smtClean="0"/>
              <a:t>Quindi</a:t>
            </a:r>
            <a:r>
              <a:rPr lang="it-IT" b="1" baseline="0" dirty="0" smtClean="0"/>
              <a:t> </a:t>
            </a:r>
            <a:r>
              <a:rPr lang="it-IT" b="1" dirty="0" smtClean="0"/>
              <a:t>Serve qualcosa di più</a:t>
            </a:r>
            <a:endParaRPr lang="it-IT" b="1"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4</a:t>
            </a:fld>
            <a:endParaRPr lang="it-IT"/>
          </a:p>
        </p:txBody>
      </p:sp>
    </p:spTree>
    <p:extLst>
      <p:ext uri="{BB962C8B-B14F-4D97-AF65-F5344CB8AC3E}">
        <p14:creationId xmlns:p14="http://schemas.microsoft.com/office/powerpoint/2010/main" val="112280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Molti pazienti affetti da scompenso cardiocircolatorio sono anche portatori il pacemaker e defibrillatori impiantabili</a:t>
            </a:r>
          </a:p>
          <a:p>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Dispositivi i CD CRT possono rappresentare un beneficio oltre che per la terapia di </a:t>
            </a:r>
            <a:r>
              <a:rPr lang="it-IT" dirty="0" err="1" smtClean="0"/>
              <a:t>resincronizzazione</a:t>
            </a:r>
            <a:r>
              <a:rPr lang="it-IT" baseline="0" dirty="0" smtClean="0"/>
              <a:t> di per se ma anche per le informazioni </a:t>
            </a:r>
            <a:r>
              <a:rPr lang="it-IT" dirty="0" smtClean="0"/>
              <a:t>fornite dal </a:t>
            </a:r>
            <a:r>
              <a:rPr lang="it-IT" dirty="0" err="1" smtClean="0"/>
              <a:t>device</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5</a:t>
            </a:fld>
            <a:endParaRPr lang="it-IT"/>
          </a:p>
        </p:txBody>
      </p:sp>
    </p:spTree>
    <p:extLst>
      <p:ext uri="{BB962C8B-B14F-4D97-AF65-F5344CB8AC3E}">
        <p14:creationId xmlns:p14="http://schemas.microsoft.com/office/powerpoint/2010/main" val="99301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Questi sono dati che riguardano in controlli per i dispositivi impiantabili, dell’aspetto elettrico vi sarà parlato </a:t>
            </a:r>
            <a:r>
              <a:rPr lang="it-IT" dirty="0" err="1" smtClean="0"/>
              <a:t>successivamnete</a:t>
            </a:r>
            <a:r>
              <a:rPr lang="it-IT" dirty="0" smtClean="0"/>
              <a:t>, io vi parlo del monitoraggio clinico</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di quanti controlli in ospedale sono necessari per verificare tutti i parametri clinici</a:t>
            </a:r>
            <a:r>
              <a:rPr lang="it-IT" baseline="0" dirty="0" smtClean="0"/>
              <a:t> che vi ho citato prima</a:t>
            </a:r>
            <a:endParaRPr lang="it-IT" dirty="0" smtClean="0"/>
          </a:p>
          <a:p>
            <a:endParaRPr lang="it-IT" dirty="0" smtClean="0"/>
          </a:p>
          <a:p>
            <a:r>
              <a:rPr lang="it-IT" dirty="0" smtClean="0"/>
              <a:t>Tutte queste informazioni possono essere trasmesse oggi attraverso la telemedicina</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6</a:t>
            </a:fld>
            <a:endParaRPr lang="it-IT"/>
          </a:p>
        </p:txBody>
      </p:sp>
    </p:spTree>
    <p:extLst>
      <p:ext uri="{BB962C8B-B14F-4D97-AF65-F5344CB8AC3E}">
        <p14:creationId xmlns:p14="http://schemas.microsoft.com/office/powerpoint/2010/main" val="169312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it-IT" dirty="0" smtClean="0"/>
              <a:t>Viceversa tutte queste informazioni e anche qualcosa in più possono essere trasmesse oggi attraverso la telemedicina</a:t>
            </a:r>
          </a:p>
          <a:p>
            <a:pPr eaLnBrk="1" hangingPunct="1">
              <a:lnSpc>
                <a:spcPct val="90000"/>
              </a:lnSpc>
              <a:buFontTx/>
              <a:buNone/>
              <a:defRPr/>
            </a:pPr>
            <a:r>
              <a:rPr lang="it-IT" altLang="en-US" sz="1200" dirty="0" smtClean="0">
                <a:latin typeface="Times New Roman" charset="0"/>
                <a:ea typeface="Times New Roman" charset="0"/>
                <a:cs typeface="Times New Roman" charset="0"/>
              </a:rPr>
              <a:t>Grazie alle diagnostiche dei dispositivi:</a:t>
            </a:r>
          </a:p>
          <a:p>
            <a:pPr eaLnBrk="1" hangingPunct="1">
              <a:lnSpc>
                <a:spcPct val="90000"/>
              </a:lnSpc>
              <a:buFontTx/>
              <a:buNone/>
              <a:defRPr/>
            </a:pPr>
            <a:r>
              <a:rPr lang="it-IT" altLang="en-US" sz="1200" b="1" dirty="0" err="1" smtClean="0">
                <a:solidFill>
                  <a:srgbClr val="FFCC00"/>
                </a:solidFill>
                <a:latin typeface="Times New Roman" charset="0"/>
                <a:ea typeface="Times New Roman" charset="0"/>
                <a:cs typeface="Times New Roman" charset="0"/>
              </a:rPr>
              <a:t>Patient</a:t>
            </a:r>
            <a:r>
              <a:rPr lang="it-IT" altLang="en-US" sz="1200" b="1" dirty="0" smtClean="0">
                <a:solidFill>
                  <a:srgbClr val="FFCC00"/>
                </a:solidFill>
                <a:latin typeface="Times New Roman" charset="0"/>
                <a:ea typeface="Times New Roman" charset="0"/>
                <a:cs typeface="Times New Roman" charset="0"/>
              </a:rPr>
              <a:t> Management:</a:t>
            </a:r>
            <a:r>
              <a:rPr lang="it-IT" altLang="en-US" sz="1200" dirty="0" smtClean="0">
                <a:latin typeface="Times New Roman" charset="0"/>
                <a:ea typeface="Times New Roman" charset="0"/>
                <a:cs typeface="Times New Roman" charset="0"/>
              </a:rPr>
              <a:t> Gestione integrata del paziente tramite diagnostiche / allarmi</a:t>
            </a:r>
          </a:p>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7</a:t>
            </a:fld>
            <a:endParaRPr lang="it-IT"/>
          </a:p>
        </p:txBody>
      </p:sp>
    </p:spTree>
    <p:extLst>
      <p:ext uri="{BB962C8B-B14F-4D97-AF65-F5344CB8AC3E}">
        <p14:creationId xmlns:p14="http://schemas.microsoft.com/office/powerpoint/2010/main" val="192790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 qual è il vantaggio? E’ che tutte queste informazioni e vedete quante ne</a:t>
            </a:r>
            <a:r>
              <a:rPr lang="it-IT" baseline="0" dirty="0" smtClean="0"/>
              <a:t> possiamo avere le sappiamo prima rispetto al controllo standard</a:t>
            </a:r>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8</a:t>
            </a:fld>
            <a:endParaRPr lang="it-IT"/>
          </a:p>
        </p:txBody>
      </p:sp>
    </p:spTree>
    <p:extLst>
      <p:ext uri="{BB962C8B-B14F-4D97-AF65-F5344CB8AC3E}">
        <p14:creationId xmlns:p14="http://schemas.microsoft.com/office/powerpoint/2010/main" val="75014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37378A4-AAEA-694D-A88A-14CB527D7898}" type="slidenum">
              <a:rPr lang="it-IT" smtClean="0"/>
              <a:t>9</a:t>
            </a:fld>
            <a:endParaRPr lang="it-IT"/>
          </a:p>
        </p:txBody>
      </p:sp>
    </p:spTree>
    <p:extLst>
      <p:ext uri="{BB962C8B-B14F-4D97-AF65-F5344CB8AC3E}">
        <p14:creationId xmlns:p14="http://schemas.microsoft.com/office/powerpoint/2010/main" val="111427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ABDDB46-EDC3-954E-8239-BF46E55B0CDF}" type="datetimeFigureOut">
              <a:rPr lang="it-IT" smtClean="0"/>
              <a:t>04/09/16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947093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ABDDB46-EDC3-954E-8239-BF46E55B0CDF}" type="datetimeFigureOut">
              <a:rPr lang="it-IT" smtClean="0"/>
              <a:t>04/09/16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27630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ABDDB46-EDC3-954E-8239-BF46E55B0CDF}" type="datetimeFigureOut">
              <a:rPr lang="it-IT" smtClean="0"/>
              <a:t>04/09/16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82995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ABDDB46-EDC3-954E-8239-BF46E55B0CDF}" type="datetimeFigureOut">
              <a:rPr lang="it-IT" smtClean="0"/>
              <a:t>04/09/16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44138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0ABDDB46-EDC3-954E-8239-BF46E55B0CDF}" type="datetimeFigureOut">
              <a:rPr lang="it-IT" smtClean="0"/>
              <a:t>04/09/16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67418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ABDDB46-EDC3-954E-8239-BF46E55B0CDF}" type="datetimeFigureOut">
              <a:rPr lang="it-IT" smtClean="0"/>
              <a:t>04/09/16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769359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ABDDB46-EDC3-954E-8239-BF46E55B0CDF}" type="datetimeFigureOut">
              <a:rPr lang="it-IT" smtClean="0"/>
              <a:t>04/09/16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42628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0ABDDB46-EDC3-954E-8239-BF46E55B0CDF}" type="datetimeFigureOut">
              <a:rPr lang="it-IT" smtClean="0"/>
              <a:t>04/09/16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334333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ABDDB46-EDC3-954E-8239-BF46E55B0CDF}" type="datetimeFigureOut">
              <a:rPr lang="it-IT" smtClean="0"/>
              <a:t>04/09/16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211877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ABDDB46-EDC3-954E-8239-BF46E55B0CDF}" type="datetimeFigureOut">
              <a:rPr lang="it-IT" smtClean="0"/>
              <a:t>04/09/16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67552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ABDDB46-EDC3-954E-8239-BF46E55B0CDF}" type="datetimeFigureOut">
              <a:rPr lang="it-IT" smtClean="0"/>
              <a:t>04/09/16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A8C20B-CA28-BB4F-8F0B-56D0D76B44D6}" type="slidenum">
              <a:rPr lang="it-IT" smtClean="0"/>
              <a:t>‹n.›</a:t>
            </a:fld>
            <a:endParaRPr lang="it-IT"/>
          </a:p>
        </p:txBody>
      </p:sp>
    </p:spTree>
    <p:extLst>
      <p:ext uri="{BB962C8B-B14F-4D97-AF65-F5344CB8AC3E}">
        <p14:creationId xmlns:p14="http://schemas.microsoft.com/office/powerpoint/2010/main" val="19196122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6000">
              <a:srgbClr val="002060"/>
            </a:gs>
            <a:gs pos="92000">
              <a:schemeClr val="accent5">
                <a:lumMod val="89000"/>
              </a:schemeClr>
            </a:gs>
            <a:gs pos="95000">
              <a:schemeClr val="accent5">
                <a:lumMod val="75000"/>
              </a:schemeClr>
            </a:gs>
            <a:gs pos="100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DDB46-EDC3-954E-8239-BF46E55B0CDF}" type="datetimeFigureOut">
              <a:rPr lang="it-IT" smtClean="0"/>
              <a:t>04/09/16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8C20B-CA28-BB4F-8F0B-56D0D76B44D6}" type="slidenum">
              <a:rPr lang="it-IT" smtClean="0"/>
              <a:t>‹n.›</a:t>
            </a:fld>
            <a:endParaRPr lang="it-IT"/>
          </a:p>
        </p:txBody>
      </p:sp>
    </p:spTree>
    <p:extLst>
      <p:ext uri="{BB962C8B-B14F-4D97-AF65-F5344CB8AC3E}">
        <p14:creationId xmlns:p14="http://schemas.microsoft.com/office/powerpoint/2010/main" val="7723768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wmf"/><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gif"/><Relationship Id="rId5" Type="http://schemas.openxmlformats.org/officeDocument/2006/relationships/image" Target="../media/image10.gif"/><Relationship Id="rId6" Type="http://schemas.openxmlformats.org/officeDocument/2006/relationships/hyperlink" Target="http://www.ihmt-medicaldevice.com/" TargetMode="Externa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b="1" dirty="0">
                <a:solidFill>
                  <a:srgbClr val="FFFF00"/>
                </a:solidFill>
                <a:latin typeface="Times New Roman" charset="0"/>
                <a:ea typeface="Times New Roman" charset="0"/>
                <a:cs typeface="Times New Roman" charset="0"/>
              </a:rPr>
              <a:t>Presente e futuro della telemedicina per la gestione a distanza dello scompenso cardiaco</a:t>
            </a:r>
          </a:p>
        </p:txBody>
      </p:sp>
      <p:sp>
        <p:nvSpPr>
          <p:cNvPr id="3" name="Segnaposto contenuto 2"/>
          <p:cNvSpPr>
            <a:spLocks noGrp="1"/>
          </p:cNvSpPr>
          <p:nvPr>
            <p:ph idx="1"/>
          </p:nvPr>
        </p:nvSpPr>
        <p:spPr>
          <a:xfrm>
            <a:off x="838200" y="2999873"/>
            <a:ext cx="10515600" cy="3177089"/>
          </a:xfrm>
        </p:spPr>
        <p:txBody>
          <a:bodyPr/>
          <a:lstStyle/>
          <a:p>
            <a:pPr marL="0" indent="0">
              <a:buNone/>
            </a:pPr>
            <a:r>
              <a:rPr lang="it-IT" b="1" i="1" dirty="0">
                <a:solidFill>
                  <a:srgbClr val="38FF2B"/>
                </a:solidFill>
                <a:latin typeface="TimesNewRomanPSMT" charset="0"/>
              </a:rPr>
              <a:t>Dott.ssa Maria Stella Baccillieri</a:t>
            </a:r>
            <a:endParaRPr lang="it-IT" sz="1800" dirty="0">
              <a:solidFill>
                <a:prstClr val="black"/>
              </a:solidFill>
              <a:latin typeface="TimesNewRomanPSMT" charset="0"/>
            </a:endParaRPr>
          </a:p>
          <a:p>
            <a:pPr marL="0" indent="0">
              <a:buNone/>
            </a:pPr>
            <a:r>
              <a:rPr lang="it-IT" b="1" i="1" dirty="0">
                <a:solidFill>
                  <a:srgbClr val="38FF2B"/>
                </a:solidFill>
                <a:latin typeface="TimesNewRomanPSMT" charset="0"/>
              </a:rPr>
              <a:t>Dipartimento Cardiovascolare</a:t>
            </a:r>
            <a:endParaRPr lang="it-IT" sz="1800" dirty="0">
              <a:solidFill>
                <a:prstClr val="black"/>
              </a:solidFill>
              <a:latin typeface="TimesNewRomanPSMT" charset="0"/>
            </a:endParaRPr>
          </a:p>
          <a:p>
            <a:pPr marL="0" indent="0">
              <a:buNone/>
            </a:pPr>
            <a:r>
              <a:rPr lang="it-IT" b="1" i="1" dirty="0">
                <a:solidFill>
                  <a:srgbClr val="38FF2B"/>
                </a:solidFill>
                <a:latin typeface="TimesNewRomanPSMT" charset="0"/>
              </a:rPr>
              <a:t>Unità di Elettrofisiologia Interventistica</a:t>
            </a:r>
            <a:endParaRPr lang="it-IT" sz="1800" dirty="0">
              <a:solidFill>
                <a:prstClr val="black"/>
              </a:solidFill>
              <a:latin typeface="TimesNewRomanPSMT" charset="0"/>
            </a:endParaRPr>
          </a:p>
          <a:p>
            <a:pPr marL="0" indent="0">
              <a:buNone/>
            </a:pPr>
            <a:r>
              <a:rPr lang="it-IT" b="1" i="1" dirty="0">
                <a:solidFill>
                  <a:srgbClr val="38FF2B"/>
                </a:solidFill>
                <a:latin typeface="TimesNewRomanPSMT" charset="0"/>
              </a:rPr>
              <a:t>ASL 15 Veneto, Camposampiero (Padova)</a:t>
            </a:r>
            <a:r>
              <a:rPr lang="it-IT" dirty="0">
                <a:solidFill>
                  <a:srgbClr val="FFFFFF"/>
                </a:solidFill>
                <a:latin typeface="TimesNewRomanPSMT" charset="0"/>
              </a:rPr>
              <a:t> </a:t>
            </a:r>
            <a:endParaRPr lang="it-IT" b="1" i="1" dirty="0" smtClean="0">
              <a:solidFill>
                <a:schemeClr val="bg1"/>
              </a:solidFill>
              <a:latin typeface="Times New Roman" charset="0"/>
              <a:ea typeface="Times New Roman" charset="0"/>
              <a:cs typeface="Times New Roman" charset="0"/>
            </a:endParaRPr>
          </a:p>
          <a:p>
            <a:pPr marL="0" indent="0" algn="r">
              <a:buNone/>
            </a:pPr>
            <a:endParaRPr lang="it-IT" b="1" i="1" dirty="0" smtClean="0">
              <a:solidFill>
                <a:schemeClr val="bg1"/>
              </a:solidFill>
              <a:latin typeface="Times New Roman" charset="0"/>
              <a:ea typeface="Times New Roman" charset="0"/>
              <a:cs typeface="Times New Roman" charset="0"/>
            </a:endParaRPr>
          </a:p>
          <a:p>
            <a:pPr marL="0" indent="0" algn="ctr">
              <a:buNone/>
            </a:pPr>
            <a:r>
              <a:rPr lang="it-IT" b="1" i="1" dirty="0" smtClean="0">
                <a:solidFill>
                  <a:schemeClr val="bg1"/>
                </a:solidFill>
                <a:latin typeface="Times New Roman" charset="0"/>
                <a:ea typeface="Times New Roman" charset="0"/>
                <a:cs typeface="Times New Roman" charset="0"/>
              </a:rPr>
              <a:t>                                                      Roma, 05-09-2016</a:t>
            </a:r>
            <a:endParaRPr lang="it-IT" b="1" i="1" dirty="0">
              <a:solidFill>
                <a:schemeClr val="bg1"/>
              </a:solidFill>
              <a:latin typeface="Times New Roman" charset="0"/>
              <a:ea typeface="Times New Roman" charset="0"/>
              <a:cs typeface="Times New Roman"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0221" y="5361363"/>
            <a:ext cx="1363579" cy="815599"/>
          </a:xfrm>
          <a:prstGeom prst="rect">
            <a:avLst/>
          </a:prstGeom>
        </p:spPr>
      </p:pic>
    </p:spTree>
    <p:extLst>
      <p:ext uri="{BB962C8B-B14F-4D97-AF65-F5344CB8AC3E}">
        <p14:creationId xmlns:p14="http://schemas.microsoft.com/office/powerpoint/2010/main" val="1885709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FF00"/>
                </a:solidFill>
                <a:latin typeface="Times New Roman" charset="0"/>
                <a:ea typeface="Times New Roman" charset="0"/>
                <a:cs typeface="Times New Roman" charset="0"/>
              </a:rPr>
              <a:t>Futuro già realtà</a:t>
            </a:r>
            <a:endParaRPr lang="it-IT" b="1" dirty="0">
              <a:solidFill>
                <a:srgbClr val="FFFF00"/>
              </a:solidFill>
              <a:latin typeface="Times New Roman" charset="0"/>
              <a:ea typeface="Times New Roman" charset="0"/>
              <a:cs typeface="Times New Roman" charset="0"/>
            </a:endParaRPr>
          </a:p>
        </p:txBody>
      </p:sp>
      <p:sp>
        <p:nvSpPr>
          <p:cNvPr id="3" name="Segnaposto contenuto 2"/>
          <p:cNvSpPr>
            <a:spLocks noGrp="1"/>
          </p:cNvSpPr>
          <p:nvPr>
            <p:ph idx="1"/>
          </p:nvPr>
        </p:nvSpPr>
        <p:spPr/>
        <p:txBody>
          <a:bodyPr>
            <a:normAutofit fontScale="92500" lnSpcReduction="10000"/>
          </a:bodyPr>
          <a:lstStyle/>
          <a:p>
            <a:pPr marL="0" indent="0">
              <a:buClr>
                <a:srgbClr val="FFFF00"/>
              </a:buClr>
              <a:buNone/>
            </a:pPr>
            <a:r>
              <a:rPr lang="it-IT" dirty="0" smtClean="0">
                <a:solidFill>
                  <a:srgbClr val="00FEFF"/>
                </a:solidFill>
                <a:latin typeface="Times New Roman" charset="0"/>
                <a:ea typeface="Times New Roman" charset="0"/>
                <a:cs typeface="Times New Roman" charset="0"/>
              </a:rPr>
              <a:t>Parametri in fase di studio che possono contenere una informazione sul peggioramento dello stato di compenso:</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Impedenza intracardiaca: riflette lo </a:t>
            </a:r>
            <a:r>
              <a:rPr lang="it-IT" dirty="0" err="1" smtClean="0">
                <a:solidFill>
                  <a:schemeClr val="bg1"/>
                </a:solidFill>
                <a:latin typeface="Times New Roman" charset="0"/>
                <a:ea typeface="Times New Roman" charset="0"/>
                <a:cs typeface="Times New Roman" charset="0"/>
              </a:rPr>
              <a:t>stroke</a:t>
            </a:r>
            <a:r>
              <a:rPr lang="it-IT" dirty="0" smtClean="0">
                <a:solidFill>
                  <a:schemeClr val="bg1"/>
                </a:solidFill>
                <a:latin typeface="Times New Roman" charset="0"/>
                <a:ea typeface="Times New Roman" charset="0"/>
                <a:cs typeface="Times New Roman" charset="0"/>
              </a:rPr>
              <a:t> volume ventricolare sinistro e le sue variazioni misurando un'impedenza tra ventricolo destro e sinistro. Possibile ottimizzazione</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Apnea </a:t>
            </a:r>
            <a:r>
              <a:rPr lang="it-IT" dirty="0" err="1" smtClean="0">
                <a:solidFill>
                  <a:schemeClr val="bg1"/>
                </a:solidFill>
                <a:latin typeface="Times New Roman" charset="0"/>
                <a:ea typeface="Times New Roman" charset="0"/>
                <a:cs typeface="Times New Roman" charset="0"/>
              </a:rPr>
              <a:t>scan</a:t>
            </a:r>
            <a:r>
              <a:rPr lang="it-IT" dirty="0" smtClean="0">
                <a:solidFill>
                  <a:schemeClr val="bg1"/>
                </a:solidFill>
                <a:latin typeface="Times New Roman" charset="0"/>
                <a:ea typeface="Times New Roman" charset="0"/>
                <a:cs typeface="Times New Roman" charset="0"/>
              </a:rPr>
              <a:t>: registra i pattern respiratori grazie al sensore ventilazione minuto. Nei pazienti con scompenso l'apnea notturna è correlata con &gt; morbilità e mortalità</a:t>
            </a:r>
          </a:p>
          <a:p>
            <a:pPr>
              <a:buClr>
                <a:srgbClr val="FFFF00"/>
              </a:buClr>
              <a:buFont typeface="Wingdings" charset="2"/>
              <a:buChar char="ü"/>
            </a:pPr>
            <a:r>
              <a:rPr lang="it-IT" dirty="0" err="1" smtClean="0">
                <a:solidFill>
                  <a:schemeClr val="bg1"/>
                </a:solidFill>
                <a:latin typeface="Times New Roman" charset="0"/>
                <a:ea typeface="Times New Roman" charset="0"/>
                <a:cs typeface="Times New Roman" charset="0"/>
              </a:rPr>
              <a:t>SonR</a:t>
            </a:r>
            <a:r>
              <a:rPr lang="it-IT" dirty="0" smtClean="0">
                <a:solidFill>
                  <a:schemeClr val="bg1"/>
                </a:solidFill>
                <a:latin typeface="Times New Roman" charset="0"/>
                <a:ea typeface="Times New Roman" charset="0"/>
                <a:cs typeface="Times New Roman" charset="0"/>
              </a:rPr>
              <a:t>: riflette il valore di </a:t>
            </a:r>
            <a:r>
              <a:rPr lang="it-IT" dirty="0" err="1" smtClean="0">
                <a:solidFill>
                  <a:schemeClr val="bg1"/>
                </a:solidFill>
                <a:latin typeface="Times New Roman" charset="0"/>
                <a:ea typeface="Times New Roman" charset="0"/>
                <a:cs typeface="Times New Roman" charset="0"/>
              </a:rPr>
              <a:t>dP</a:t>
            </a:r>
            <a:r>
              <a:rPr lang="it-IT" dirty="0" smtClean="0">
                <a:solidFill>
                  <a:schemeClr val="bg1"/>
                </a:solidFill>
                <a:latin typeface="Times New Roman" charset="0"/>
                <a:ea typeface="Times New Roman" charset="0"/>
                <a:cs typeface="Times New Roman" charset="0"/>
              </a:rPr>
              <a:t>/</a:t>
            </a:r>
            <a:r>
              <a:rPr lang="it-IT" dirty="0" err="1" smtClean="0">
                <a:solidFill>
                  <a:schemeClr val="bg1"/>
                </a:solidFill>
                <a:latin typeface="Times New Roman" charset="0"/>
                <a:ea typeface="Times New Roman" charset="0"/>
                <a:cs typeface="Times New Roman" charset="0"/>
              </a:rPr>
              <a:t>dTMax</a:t>
            </a:r>
            <a:r>
              <a:rPr lang="it-IT" dirty="0" smtClean="0">
                <a:solidFill>
                  <a:schemeClr val="bg1"/>
                </a:solidFill>
                <a:latin typeface="Times New Roman" charset="0"/>
                <a:ea typeface="Times New Roman" charset="0"/>
                <a:cs typeface="Times New Roman" charset="0"/>
              </a:rPr>
              <a:t> del ventricolo sinistro. Ottimizza automaticamente AV e VV per migliorare la CRT</a:t>
            </a:r>
          </a:p>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Sistemi impiantabili </a:t>
            </a:r>
            <a:r>
              <a:rPr lang="it-IT" dirty="0" smtClean="0">
                <a:solidFill>
                  <a:schemeClr val="bg1"/>
                </a:solidFill>
                <a:latin typeface="Times New Roman" charset="0"/>
                <a:ea typeface="Times New Roman" charset="0"/>
                <a:cs typeface="Times New Roman" charset="0"/>
              </a:rPr>
              <a:t>in arteria polmonare per monitorizzare la pressione</a:t>
            </a:r>
            <a:endParaRPr lang="it-IT"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08706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11200" y="161705"/>
            <a:ext cx="10595430" cy="1376809"/>
          </a:xfrm>
        </p:spPr>
        <p:txBody>
          <a:bodyPr>
            <a:normAutofit fontScale="90000"/>
          </a:bodyPr>
          <a:lstStyle/>
          <a:p>
            <a:pPr algn="ctr">
              <a:defRPr/>
            </a:pPr>
            <a:r>
              <a:rPr lang="it-IT" altLang="en-US" b="1" smtClean="0">
                <a:solidFill>
                  <a:srgbClr val="FFFF00"/>
                </a:solidFill>
                <a:latin typeface="Times New Roman" charset="0"/>
                <a:ea typeface="Times New Roman" charset="0"/>
                <a:cs typeface="Times New Roman" charset="0"/>
              </a:rPr>
              <a:t/>
            </a:r>
            <a:br>
              <a:rPr lang="it-IT" altLang="en-US" b="1" smtClean="0">
                <a:solidFill>
                  <a:srgbClr val="FFFF00"/>
                </a:solidFill>
                <a:latin typeface="Times New Roman" charset="0"/>
                <a:ea typeface="Times New Roman" charset="0"/>
                <a:cs typeface="Times New Roman" charset="0"/>
              </a:rPr>
            </a:br>
            <a:r>
              <a:rPr lang="it-IT" altLang="en-US" b="1" smtClean="0">
                <a:solidFill>
                  <a:srgbClr val="FFFF00"/>
                </a:solidFill>
                <a:latin typeface="Times New Roman" charset="0"/>
                <a:ea typeface="Times New Roman" charset="0"/>
                <a:cs typeface="Times New Roman" charset="0"/>
              </a:rPr>
              <a:t>Dai </a:t>
            </a:r>
            <a:r>
              <a:rPr lang="it-IT" altLang="en-US" b="1" dirty="0">
                <a:solidFill>
                  <a:srgbClr val="FFFF00"/>
                </a:solidFill>
                <a:latin typeface="Times New Roman" charset="0"/>
                <a:ea typeface="Times New Roman" charset="0"/>
                <a:cs typeface="Times New Roman" charset="0"/>
              </a:rPr>
              <a:t>trial (PM + </a:t>
            </a:r>
            <a:r>
              <a:rPr lang="it-IT" altLang="en-US" b="1" dirty="0" smtClean="0">
                <a:solidFill>
                  <a:srgbClr val="FFFF00"/>
                </a:solidFill>
                <a:latin typeface="Times New Roman" charset="0"/>
                <a:ea typeface="Times New Roman" charset="0"/>
                <a:cs typeface="Times New Roman" charset="0"/>
              </a:rPr>
              <a:t>ICD)</a:t>
            </a:r>
            <a:r>
              <a:rPr lang="en-US" altLang="en-US" b="1" dirty="0" smtClean="0">
                <a:solidFill>
                  <a:srgbClr val="FFFF00"/>
                </a:solidFill>
                <a:latin typeface="Times New Roman" charset="0"/>
                <a:ea typeface="Times New Roman" charset="0"/>
                <a:cs typeface="Times New Roman" charset="0"/>
              </a:rPr>
              <a:t> </a:t>
            </a:r>
            <a:r>
              <a:rPr lang="it-IT" altLang="en-US" b="1" dirty="0" smtClean="0">
                <a:solidFill>
                  <a:srgbClr val="FFFF00"/>
                </a:solidFill>
                <a:latin typeface="Times New Roman" charset="0"/>
                <a:ea typeface="Times New Roman" charset="0"/>
                <a:cs typeface="Times New Roman" charset="0"/>
              </a:rPr>
              <a:t>sappiamo </a:t>
            </a:r>
            <a:r>
              <a:rPr lang="it-IT" altLang="en-US" b="1" dirty="0">
                <a:solidFill>
                  <a:srgbClr val="FFFF00"/>
                </a:solidFill>
                <a:latin typeface="Times New Roman" charset="0"/>
                <a:ea typeface="Times New Roman" charset="0"/>
                <a:cs typeface="Times New Roman" charset="0"/>
              </a:rPr>
              <a:t>che:</a:t>
            </a:r>
            <a:br>
              <a:rPr lang="it-IT" altLang="en-US" b="1" dirty="0">
                <a:solidFill>
                  <a:srgbClr val="FFFF00"/>
                </a:solidFill>
                <a:latin typeface="Times New Roman" charset="0"/>
                <a:ea typeface="Times New Roman" charset="0"/>
                <a:cs typeface="Times New Roman" charset="0"/>
              </a:rPr>
            </a:br>
            <a:endParaRPr lang="en-US" altLang="en-US" b="1" dirty="0">
              <a:solidFill>
                <a:srgbClr val="FFFF00"/>
              </a:solidFill>
              <a:latin typeface="Times New Roman" charset="0"/>
              <a:ea typeface="Times New Roman" charset="0"/>
              <a:cs typeface="Times New Roman" charset="0"/>
            </a:endParaRPr>
          </a:p>
        </p:txBody>
      </p:sp>
      <p:sp>
        <p:nvSpPr>
          <p:cNvPr id="4099" name="Rectangle 3"/>
          <p:cNvSpPr>
            <a:spLocks noGrp="1" noChangeArrowheads="1"/>
          </p:cNvSpPr>
          <p:nvPr>
            <p:ph idx="1"/>
          </p:nvPr>
        </p:nvSpPr>
        <p:spPr>
          <a:xfrm>
            <a:off x="841829" y="1798638"/>
            <a:ext cx="10464801" cy="4525962"/>
          </a:xfrm>
        </p:spPr>
        <p:txBody>
          <a:bodyPr/>
          <a:lstStyle/>
          <a:p>
            <a:pPr eaLnBrk="1" hangingPunct="1">
              <a:lnSpc>
                <a:spcPct val="90000"/>
              </a:lnSpc>
              <a:buClr>
                <a:srgbClr val="FFFF00"/>
              </a:buClr>
              <a:buFont typeface="Wingdings" charset="2"/>
              <a:buChar char="ü"/>
              <a:defRPr/>
            </a:pPr>
            <a:r>
              <a:rPr lang="it-IT" altLang="ja-JP" dirty="0">
                <a:solidFill>
                  <a:schemeClr val="bg1"/>
                </a:solidFill>
                <a:latin typeface="Times New Roman" charset="0"/>
                <a:ea typeface="Times New Roman" charset="0"/>
                <a:cs typeface="Times New Roman" charset="0"/>
              </a:rPr>
              <a:t>Riduzione delle visite ambulatoriali  programmate </a:t>
            </a:r>
          </a:p>
          <a:p>
            <a:pPr eaLnBrk="1" hangingPunct="1">
              <a:lnSpc>
                <a:spcPct val="90000"/>
              </a:lnSpc>
              <a:buClr>
                <a:srgbClr val="FFFF00"/>
              </a:buClr>
              <a:buFont typeface="Wingdings" charset="2"/>
              <a:buChar char="ü"/>
              <a:defRPr/>
            </a:pPr>
            <a:r>
              <a:rPr lang="it-IT" altLang="ja-JP" dirty="0">
                <a:solidFill>
                  <a:schemeClr val="bg1"/>
                </a:solidFill>
                <a:latin typeface="Times New Roman" charset="0"/>
                <a:ea typeface="Times New Roman" charset="0"/>
                <a:cs typeface="Times New Roman" charset="0"/>
              </a:rPr>
              <a:t>Riduzione delle visite ambulatoriali non programmate</a:t>
            </a:r>
          </a:p>
          <a:p>
            <a:pPr eaLnBrk="1" hangingPunct="1">
              <a:lnSpc>
                <a:spcPct val="90000"/>
              </a:lnSpc>
              <a:buClr>
                <a:srgbClr val="FFFF00"/>
              </a:buClr>
              <a:buFont typeface="Wingdings" charset="2"/>
              <a:buChar char="ü"/>
              <a:defRPr/>
            </a:pPr>
            <a:r>
              <a:rPr lang="it-IT" altLang="ja-JP" dirty="0">
                <a:solidFill>
                  <a:schemeClr val="bg1"/>
                </a:solidFill>
                <a:latin typeface="Times New Roman" charset="0"/>
                <a:ea typeface="Times New Roman" charset="0"/>
                <a:cs typeface="Times New Roman" charset="0"/>
              </a:rPr>
              <a:t>Riduzione degli accessi al pronto soccorso </a:t>
            </a:r>
          </a:p>
          <a:p>
            <a:pPr eaLnBrk="1" hangingPunct="1">
              <a:lnSpc>
                <a:spcPct val="90000"/>
              </a:lnSpc>
              <a:buClr>
                <a:srgbClr val="FFFF00"/>
              </a:buClr>
              <a:buFont typeface="Wingdings" charset="2"/>
              <a:buChar char="ü"/>
              <a:defRPr/>
            </a:pPr>
            <a:r>
              <a:rPr lang="it-IT" altLang="ja-JP" dirty="0">
                <a:solidFill>
                  <a:schemeClr val="bg1"/>
                </a:solidFill>
                <a:latin typeface="Times New Roman" charset="0"/>
                <a:ea typeface="Times New Roman" charset="0"/>
                <a:cs typeface="Times New Roman" charset="0"/>
              </a:rPr>
              <a:t>Riduzione della durata media delle ospedalizzazioni per cause cardiovascolari </a:t>
            </a:r>
          </a:p>
          <a:p>
            <a:pPr eaLnBrk="1" hangingPunct="1">
              <a:lnSpc>
                <a:spcPct val="90000"/>
              </a:lnSpc>
              <a:buClr>
                <a:srgbClr val="FFFF00"/>
              </a:buClr>
              <a:buFont typeface="Wingdings" charset="2"/>
              <a:buChar char="ü"/>
              <a:defRPr/>
            </a:pPr>
            <a:r>
              <a:rPr lang="it-IT" altLang="ja-JP" dirty="0">
                <a:solidFill>
                  <a:schemeClr val="bg1"/>
                </a:solidFill>
                <a:latin typeface="Times New Roman" charset="0"/>
                <a:ea typeface="Times New Roman" charset="0"/>
                <a:cs typeface="Times New Roman" charset="0"/>
              </a:rPr>
              <a:t>Aumento dell’ individuazione  di eventi clinicamente rilevanti </a:t>
            </a:r>
          </a:p>
          <a:p>
            <a:pPr eaLnBrk="1" hangingPunct="1">
              <a:lnSpc>
                <a:spcPct val="90000"/>
              </a:lnSpc>
              <a:buClr>
                <a:srgbClr val="FFFF00"/>
              </a:buClr>
              <a:buFont typeface="Wingdings" charset="2"/>
              <a:buChar char="ü"/>
              <a:defRPr/>
            </a:pPr>
            <a:r>
              <a:rPr lang="it-IT" altLang="ja-JP" dirty="0">
                <a:solidFill>
                  <a:schemeClr val="bg1"/>
                </a:solidFill>
                <a:latin typeface="Times New Roman" charset="0"/>
                <a:ea typeface="Times New Roman" charset="0"/>
                <a:cs typeface="Times New Roman" charset="0"/>
              </a:rPr>
              <a:t>Riduzione del tempo tra il verificarsi di un evento avverso ed il conseguente trattamento clinico</a:t>
            </a:r>
          </a:p>
          <a:p>
            <a:pPr eaLnBrk="1" hangingPunct="1">
              <a:lnSpc>
                <a:spcPct val="90000"/>
              </a:lnSpc>
              <a:buClr>
                <a:srgbClr val="FFFF00"/>
              </a:buClr>
              <a:buFont typeface="Wingdings" charset="2"/>
              <a:buChar char="ü"/>
              <a:defRPr/>
            </a:pPr>
            <a:endParaRPr lang="it-IT" altLang="ja-JP" dirty="0">
              <a:solidFill>
                <a:schemeClr val="bg1"/>
              </a:solidFill>
              <a:latin typeface="Times New Roman" charset="0"/>
              <a:ea typeface="Times New Roman" charset="0"/>
              <a:cs typeface="Times New Roman" charset="0"/>
            </a:endParaRPr>
          </a:p>
        </p:txBody>
      </p:sp>
      <p:sp>
        <p:nvSpPr>
          <p:cNvPr id="4100" name="Rectangle 18"/>
          <p:cNvSpPr>
            <a:spLocks noChangeArrowheads="1"/>
          </p:cNvSpPr>
          <p:nvPr/>
        </p:nvSpPr>
        <p:spPr bwMode="auto">
          <a:xfrm>
            <a:off x="8506055" y="5533572"/>
            <a:ext cx="28005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600">
                <a:solidFill>
                  <a:schemeClr val="bg1"/>
                </a:solidFill>
                <a:latin typeface="Calibri" charset="0"/>
              </a:defRPr>
            </a:lvl1pPr>
            <a:lvl2pPr marL="742950" indent="-285750">
              <a:spcBef>
                <a:spcPct val="20000"/>
              </a:spcBef>
              <a:buChar char="–"/>
              <a:defRPr sz="3200">
                <a:solidFill>
                  <a:schemeClr val="bg1"/>
                </a:solidFill>
                <a:latin typeface="Calibri" charset="0"/>
              </a:defRPr>
            </a:lvl2pPr>
            <a:lvl3pPr marL="1143000" indent="-228600">
              <a:spcBef>
                <a:spcPct val="20000"/>
              </a:spcBef>
              <a:buChar char="•"/>
              <a:defRPr sz="2800">
                <a:solidFill>
                  <a:schemeClr val="bg1"/>
                </a:solidFill>
                <a:latin typeface="Calibri" charset="0"/>
              </a:defRPr>
            </a:lvl3pPr>
            <a:lvl4pPr marL="1600200" indent="-228600">
              <a:spcBef>
                <a:spcPct val="20000"/>
              </a:spcBef>
              <a:buChar char="–"/>
              <a:defRPr sz="2400">
                <a:solidFill>
                  <a:schemeClr val="bg1"/>
                </a:solidFill>
                <a:latin typeface="Calibri" charset="0"/>
              </a:defRPr>
            </a:lvl4pPr>
            <a:lvl5pPr marL="2057400" indent="-228600">
              <a:spcBef>
                <a:spcPct val="20000"/>
              </a:spcBef>
              <a:buChar char="»"/>
              <a:defRPr sz="2400">
                <a:solidFill>
                  <a:schemeClr val="bg1"/>
                </a:solidFill>
                <a:latin typeface="Calibri" charset="0"/>
              </a:defRPr>
            </a:lvl5pPr>
            <a:lvl6pPr marL="2514600" indent="-228600" eaLnBrk="0" fontAlgn="base" hangingPunct="0">
              <a:spcBef>
                <a:spcPct val="20000"/>
              </a:spcBef>
              <a:spcAft>
                <a:spcPct val="0"/>
              </a:spcAft>
              <a:buChar char="»"/>
              <a:defRPr sz="2400">
                <a:solidFill>
                  <a:schemeClr val="bg1"/>
                </a:solidFill>
                <a:latin typeface="Calibri" charset="0"/>
              </a:defRPr>
            </a:lvl6pPr>
            <a:lvl7pPr marL="2971800" indent="-228600" eaLnBrk="0" fontAlgn="base" hangingPunct="0">
              <a:spcBef>
                <a:spcPct val="20000"/>
              </a:spcBef>
              <a:spcAft>
                <a:spcPct val="0"/>
              </a:spcAft>
              <a:buChar char="»"/>
              <a:defRPr sz="2400">
                <a:solidFill>
                  <a:schemeClr val="bg1"/>
                </a:solidFill>
                <a:latin typeface="Calibri" charset="0"/>
              </a:defRPr>
            </a:lvl7pPr>
            <a:lvl8pPr marL="3429000" indent="-228600" eaLnBrk="0" fontAlgn="base" hangingPunct="0">
              <a:spcBef>
                <a:spcPct val="20000"/>
              </a:spcBef>
              <a:spcAft>
                <a:spcPct val="0"/>
              </a:spcAft>
              <a:buChar char="»"/>
              <a:defRPr sz="2400">
                <a:solidFill>
                  <a:schemeClr val="bg1"/>
                </a:solidFill>
                <a:latin typeface="Calibri" charset="0"/>
              </a:defRPr>
            </a:lvl8pPr>
            <a:lvl9pPr marL="3886200" indent="-228600" eaLnBrk="0" fontAlgn="base" hangingPunct="0">
              <a:spcBef>
                <a:spcPct val="20000"/>
              </a:spcBef>
              <a:spcAft>
                <a:spcPct val="0"/>
              </a:spcAft>
              <a:buChar char="»"/>
              <a:defRPr sz="2400">
                <a:solidFill>
                  <a:schemeClr val="bg1"/>
                </a:solidFill>
                <a:latin typeface="Calibri" charset="0"/>
              </a:defRPr>
            </a:lvl9pPr>
          </a:lstStyle>
          <a:p>
            <a:pPr eaLnBrk="1" hangingPunct="1">
              <a:spcBef>
                <a:spcPct val="0"/>
              </a:spcBef>
              <a:buFontTx/>
              <a:buNone/>
            </a:pPr>
            <a:r>
              <a:rPr lang="it-IT" altLang="en-US" sz="1200" dirty="0" err="1">
                <a:solidFill>
                  <a:srgbClr val="00FEFF"/>
                </a:solidFill>
                <a:latin typeface="Arial" charset="0"/>
                <a:ea typeface="Arial" charset="0"/>
                <a:cs typeface="Arial" charset="0"/>
              </a:rPr>
              <a:t>Varma</a:t>
            </a:r>
            <a:r>
              <a:rPr lang="it-IT" altLang="en-US" sz="1200" dirty="0">
                <a:solidFill>
                  <a:srgbClr val="00FEFF"/>
                </a:solidFill>
                <a:latin typeface="Arial" charset="0"/>
                <a:ea typeface="Arial" charset="0"/>
                <a:cs typeface="Arial" charset="0"/>
              </a:rPr>
              <a:t> </a:t>
            </a:r>
            <a:r>
              <a:rPr lang="it-IT" altLang="en-US" sz="1200" dirty="0" err="1">
                <a:solidFill>
                  <a:srgbClr val="00FEFF"/>
                </a:solidFill>
                <a:latin typeface="Arial" charset="0"/>
                <a:ea typeface="Arial" charset="0"/>
                <a:cs typeface="Arial" charset="0"/>
              </a:rPr>
              <a:t>N</a:t>
            </a:r>
            <a:r>
              <a:rPr lang="it-IT" altLang="en-US" sz="1200" dirty="0">
                <a:solidFill>
                  <a:srgbClr val="00FEFF"/>
                </a:solidFill>
                <a:latin typeface="Arial" charset="0"/>
                <a:ea typeface="Arial" charset="0"/>
                <a:cs typeface="Arial" charset="0"/>
              </a:rPr>
              <a:t> et al </a:t>
            </a:r>
            <a:r>
              <a:rPr lang="it-IT" altLang="en-US" sz="1200" dirty="0" err="1">
                <a:solidFill>
                  <a:srgbClr val="00FEFF"/>
                </a:solidFill>
                <a:latin typeface="Arial" charset="0"/>
                <a:ea typeface="Arial" charset="0"/>
                <a:cs typeface="Arial" charset="0"/>
              </a:rPr>
              <a:t>Circulation</a:t>
            </a:r>
            <a:r>
              <a:rPr lang="it-IT" altLang="en-US" sz="1200" dirty="0">
                <a:solidFill>
                  <a:srgbClr val="00FEFF"/>
                </a:solidFill>
                <a:latin typeface="Arial" charset="0"/>
                <a:ea typeface="Arial" charset="0"/>
                <a:cs typeface="Arial" charset="0"/>
              </a:rPr>
              <a:t> 2010, </a:t>
            </a:r>
            <a:r>
              <a:rPr lang="it-IT" altLang="en-US" sz="1200" dirty="0" err="1">
                <a:solidFill>
                  <a:srgbClr val="00FEFF"/>
                </a:solidFill>
                <a:latin typeface="Arial" charset="0"/>
                <a:ea typeface="Arial" charset="0"/>
                <a:cs typeface="Arial" charset="0"/>
              </a:rPr>
              <a:t>Jul</a:t>
            </a:r>
            <a:r>
              <a:rPr lang="it-IT" altLang="en-US" sz="1200" dirty="0">
                <a:solidFill>
                  <a:srgbClr val="00FEFF"/>
                </a:solidFill>
                <a:latin typeface="Arial" charset="0"/>
                <a:ea typeface="Arial" charset="0"/>
                <a:cs typeface="Arial" charset="0"/>
              </a:rPr>
              <a:t> 12,</a:t>
            </a:r>
          </a:p>
          <a:p>
            <a:pPr eaLnBrk="1" hangingPunct="1">
              <a:spcBef>
                <a:spcPct val="0"/>
              </a:spcBef>
              <a:buFontTx/>
              <a:buNone/>
            </a:pPr>
            <a:r>
              <a:rPr lang="en-US" altLang="en-US" sz="1200" dirty="0">
                <a:solidFill>
                  <a:srgbClr val="00FEFF"/>
                </a:solidFill>
                <a:latin typeface="Arial" charset="0"/>
                <a:ea typeface="Arial" charset="0"/>
                <a:cs typeface="Arial" charset="0"/>
              </a:rPr>
              <a:t>J Am </a:t>
            </a:r>
            <a:r>
              <a:rPr lang="en-US" altLang="en-US" sz="1200" dirty="0" err="1">
                <a:solidFill>
                  <a:srgbClr val="00FEFF"/>
                </a:solidFill>
                <a:latin typeface="Arial" charset="0"/>
                <a:ea typeface="Arial" charset="0"/>
                <a:cs typeface="Arial" charset="0"/>
              </a:rPr>
              <a:t>Coll</a:t>
            </a:r>
            <a:r>
              <a:rPr lang="en-US" altLang="en-US" sz="1200" dirty="0">
                <a:solidFill>
                  <a:srgbClr val="00FEFF"/>
                </a:solidFill>
                <a:latin typeface="Arial" charset="0"/>
                <a:ea typeface="Arial" charset="0"/>
                <a:cs typeface="Arial" charset="0"/>
              </a:rPr>
              <a:t> </a:t>
            </a:r>
            <a:r>
              <a:rPr lang="en-US" altLang="en-US" sz="1200" dirty="0" err="1">
                <a:solidFill>
                  <a:srgbClr val="00FEFF"/>
                </a:solidFill>
                <a:latin typeface="Arial" charset="0"/>
                <a:ea typeface="Arial" charset="0"/>
                <a:cs typeface="Arial" charset="0"/>
              </a:rPr>
              <a:t>Cardiol</a:t>
            </a:r>
            <a:r>
              <a:rPr lang="en-US" altLang="en-US" sz="1200" dirty="0">
                <a:solidFill>
                  <a:srgbClr val="00FEFF"/>
                </a:solidFill>
                <a:latin typeface="Arial" charset="0"/>
                <a:ea typeface="Arial" charset="0"/>
                <a:cs typeface="Arial" charset="0"/>
              </a:rPr>
              <a:t> 2011;57:1181–9</a:t>
            </a:r>
          </a:p>
          <a:p>
            <a:pPr eaLnBrk="1" hangingPunct="1">
              <a:spcBef>
                <a:spcPct val="0"/>
              </a:spcBef>
              <a:buFontTx/>
              <a:buNone/>
            </a:pPr>
            <a:r>
              <a:rPr lang="en-US" altLang="en-US" sz="1200" dirty="0">
                <a:solidFill>
                  <a:srgbClr val="00FEFF"/>
                </a:solidFill>
                <a:latin typeface="Arial" charset="0"/>
                <a:ea typeface="Arial" charset="0"/>
                <a:cs typeface="Arial" charset="0"/>
              </a:rPr>
              <a:t>J Am </a:t>
            </a:r>
            <a:r>
              <a:rPr lang="en-US" altLang="en-US" sz="1200" dirty="0" err="1">
                <a:solidFill>
                  <a:srgbClr val="00FEFF"/>
                </a:solidFill>
                <a:latin typeface="Arial" charset="0"/>
                <a:ea typeface="Arial" charset="0"/>
                <a:cs typeface="Arial" charset="0"/>
              </a:rPr>
              <a:t>Coll</a:t>
            </a:r>
            <a:r>
              <a:rPr lang="en-US" altLang="en-US" sz="1200" dirty="0">
                <a:solidFill>
                  <a:srgbClr val="00FEFF"/>
                </a:solidFill>
                <a:latin typeface="Arial" charset="0"/>
                <a:ea typeface="Arial" charset="0"/>
                <a:cs typeface="Arial" charset="0"/>
              </a:rPr>
              <a:t> </a:t>
            </a:r>
            <a:r>
              <a:rPr lang="en-US" altLang="en-US" sz="1200" dirty="0" err="1">
                <a:solidFill>
                  <a:srgbClr val="00FEFF"/>
                </a:solidFill>
                <a:latin typeface="Arial" charset="0"/>
                <a:ea typeface="Arial" charset="0"/>
                <a:cs typeface="Arial" charset="0"/>
              </a:rPr>
              <a:t>Cardiol</a:t>
            </a:r>
            <a:r>
              <a:rPr lang="en-US" altLang="en-US" sz="1200" dirty="0">
                <a:solidFill>
                  <a:srgbClr val="00FEFF"/>
                </a:solidFill>
                <a:latin typeface="Arial" charset="0"/>
                <a:ea typeface="Arial" charset="0"/>
                <a:cs typeface="Arial" charset="0"/>
              </a:rPr>
              <a:t> 2009;54:2012–9</a:t>
            </a:r>
            <a:endParaRPr lang="it-IT" altLang="en-US" sz="1200" dirty="0">
              <a:solidFill>
                <a:srgbClr val="00FEFF"/>
              </a:solidFill>
              <a:latin typeface="Arial" charset="0"/>
              <a:ea typeface="Arial" charset="0"/>
              <a:cs typeface="Arial" charset="0"/>
            </a:endParaRPr>
          </a:p>
        </p:txBody>
      </p:sp>
    </p:spTree>
    <p:extLst>
      <p:ext uri="{BB962C8B-B14F-4D97-AF65-F5344CB8AC3E}">
        <p14:creationId xmlns:p14="http://schemas.microsoft.com/office/powerpoint/2010/main" val="603324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eaLnBrk="1" hangingPunct="1">
              <a:defRPr/>
            </a:pPr>
            <a:r>
              <a:rPr lang="it-IT" altLang="en-US" b="1" dirty="0">
                <a:solidFill>
                  <a:srgbClr val="FFFF00"/>
                </a:solidFill>
                <a:latin typeface="Times New Roman" charset="0"/>
                <a:ea typeface="Times New Roman" charset="0"/>
                <a:cs typeface="Times New Roman" charset="0"/>
              </a:rPr>
              <a:t>Da esperienze multicentriche:</a:t>
            </a:r>
            <a:endParaRPr lang="en-US" altLang="en-US" b="1" dirty="0">
              <a:solidFill>
                <a:srgbClr val="FFFF00"/>
              </a:solidFill>
              <a:latin typeface="Times New Roman" charset="0"/>
              <a:ea typeface="Times New Roman" charset="0"/>
              <a:cs typeface="Times New Roman" charset="0"/>
            </a:endParaRPr>
          </a:p>
        </p:txBody>
      </p:sp>
      <p:sp>
        <p:nvSpPr>
          <p:cNvPr id="5123" name="Rectangle 3"/>
          <p:cNvSpPr>
            <a:spLocks noGrp="1" noChangeArrowheads="1"/>
          </p:cNvSpPr>
          <p:nvPr>
            <p:ph idx="1"/>
          </p:nvPr>
        </p:nvSpPr>
        <p:spPr/>
        <p:txBody>
          <a:bodyPr/>
          <a:lstStyle/>
          <a:p>
            <a:pPr eaLnBrk="1" hangingPunct="1">
              <a:buClr>
                <a:srgbClr val="FFFF00"/>
              </a:buClr>
              <a:buFont typeface="Wingdings" charset="2"/>
              <a:buChar char="ü"/>
              <a:defRPr/>
            </a:pPr>
            <a:r>
              <a:rPr lang="it-IT" altLang="en-US" dirty="0">
                <a:solidFill>
                  <a:schemeClr val="bg1"/>
                </a:solidFill>
                <a:latin typeface="Times New Roman" charset="0"/>
                <a:ea typeface="Times New Roman" charset="0"/>
                <a:cs typeface="Times New Roman" charset="0"/>
              </a:rPr>
              <a:t>Riduzione Mortalità</a:t>
            </a:r>
          </a:p>
          <a:p>
            <a:pPr eaLnBrk="1" hangingPunct="1">
              <a:buClr>
                <a:srgbClr val="FFFF00"/>
              </a:buClr>
              <a:buFont typeface="Wingdings" charset="2"/>
              <a:buChar char="ü"/>
              <a:defRPr/>
            </a:pPr>
            <a:r>
              <a:rPr lang="it-IT" altLang="en-US" dirty="0">
                <a:solidFill>
                  <a:schemeClr val="bg1"/>
                </a:solidFill>
                <a:latin typeface="Times New Roman" charset="0"/>
                <a:ea typeface="Times New Roman" charset="0"/>
                <a:cs typeface="Times New Roman" charset="0"/>
              </a:rPr>
              <a:t>Riduzione Costi associati al FU</a:t>
            </a:r>
          </a:p>
          <a:p>
            <a:pPr eaLnBrk="1" hangingPunct="1">
              <a:buClr>
                <a:srgbClr val="FFFF00"/>
              </a:buClr>
              <a:buFont typeface="Wingdings" charset="2"/>
              <a:buChar char="ü"/>
              <a:defRPr/>
            </a:pPr>
            <a:r>
              <a:rPr lang="it-IT" altLang="en-US" dirty="0">
                <a:solidFill>
                  <a:schemeClr val="bg1"/>
                </a:solidFill>
                <a:latin typeface="Times New Roman" charset="0"/>
                <a:ea typeface="Times New Roman" charset="0"/>
                <a:cs typeface="Times New Roman" charset="0"/>
              </a:rPr>
              <a:t>Soddisfazione paziente</a:t>
            </a:r>
          </a:p>
          <a:p>
            <a:pPr eaLnBrk="1" hangingPunct="1">
              <a:buClr>
                <a:srgbClr val="FFFF00"/>
              </a:buClr>
              <a:buFont typeface="Wingdings" charset="2"/>
              <a:buChar char="ü"/>
              <a:defRPr/>
            </a:pPr>
            <a:r>
              <a:rPr lang="it-IT" altLang="ja-JP" dirty="0">
                <a:solidFill>
                  <a:schemeClr val="bg1"/>
                </a:solidFill>
                <a:latin typeface="Times New Roman" charset="0"/>
                <a:ea typeface="Times New Roman" charset="0"/>
                <a:cs typeface="Times New Roman" charset="0"/>
              </a:rPr>
              <a:t>Riduzione tempo dedicato al FU (25 min</a:t>
            </a:r>
            <a:r>
              <a:rPr lang="it-IT" altLang="ja-JP" dirty="0">
                <a:solidFill>
                  <a:schemeClr val="bg1"/>
                </a:solidFill>
                <a:latin typeface="Times New Roman" charset="0"/>
                <a:ea typeface="Times New Roman" charset="0"/>
                <a:cs typeface="Times New Roman" charset="0"/>
                <a:sym typeface="Wingdings" charset="2"/>
              </a:rPr>
              <a:t>4 </a:t>
            </a:r>
            <a:r>
              <a:rPr lang="it-IT" altLang="ja-JP" dirty="0" err="1">
                <a:solidFill>
                  <a:schemeClr val="bg1"/>
                </a:solidFill>
                <a:latin typeface="Times New Roman" charset="0"/>
                <a:ea typeface="Times New Roman" charset="0"/>
                <a:cs typeface="Times New Roman" charset="0"/>
                <a:sym typeface="Wingdings" charset="2"/>
              </a:rPr>
              <a:t>min</a:t>
            </a:r>
            <a:r>
              <a:rPr lang="it-IT" altLang="ja-JP" dirty="0">
                <a:solidFill>
                  <a:schemeClr val="bg1"/>
                </a:solidFill>
                <a:latin typeface="Times New Roman" charset="0"/>
                <a:ea typeface="Times New Roman" charset="0"/>
                <a:cs typeface="Times New Roman" charset="0"/>
                <a:sym typeface="Wingdings" charset="2"/>
              </a:rPr>
              <a:t>)</a:t>
            </a:r>
            <a:endParaRPr lang="it-IT" altLang="ja-JP" dirty="0">
              <a:solidFill>
                <a:schemeClr val="bg1"/>
              </a:solidFill>
              <a:latin typeface="Times New Roman" charset="0"/>
              <a:ea typeface="Times New Roman" charset="0"/>
              <a:cs typeface="Times New Roman" charset="0"/>
            </a:endParaRPr>
          </a:p>
          <a:p>
            <a:pPr eaLnBrk="1" hangingPunct="1">
              <a:buClr>
                <a:srgbClr val="FFFF00"/>
              </a:buClr>
              <a:buFont typeface="Wingdings" charset="2"/>
              <a:buChar char="ü"/>
              <a:defRPr/>
            </a:pPr>
            <a:endParaRPr lang="en-US" altLang="en-US" dirty="0">
              <a:solidFill>
                <a:schemeClr val="bg1"/>
              </a:solidFill>
              <a:latin typeface="Times New Roman" charset="0"/>
              <a:ea typeface="Times New Roman" charset="0"/>
              <a:cs typeface="Times New Roman" charset="0"/>
            </a:endParaRPr>
          </a:p>
        </p:txBody>
      </p:sp>
      <p:grpSp>
        <p:nvGrpSpPr>
          <p:cNvPr id="2" name="Gruppo 1"/>
          <p:cNvGrpSpPr/>
          <p:nvPr/>
        </p:nvGrpSpPr>
        <p:grpSpPr>
          <a:xfrm>
            <a:off x="1801587" y="1551442"/>
            <a:ext cx="7848600" cy="4426800"/>
            <a:chOff x="1801587" y="1551442"/>
            <a:chExt cx="7848600" cy="442680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587" y="1551442"/>
              <a:ext cx="7848600" cy="437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6" name="Rectangle 6"/>
            <p:cNvSpPr>
              <a:spLocks noChangeArrowheads="1"/>
            </p:cNvSpPr>
            <p:nvPr/>
          </p:nvSpPr>
          <p:spPr bwMode="auto">
            <a:xfrm>
              <a:off x="6159274" y="5673442"/>
              <a:ext cx="3490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400" b="1" i="1" dirty="0"/>
                <a:t>Saxon, Circulation</a:t>
              </a:r>
              <a:r>
                <a:rPr lang="en-US" altLang="en-US" sz="1400" b="1" dirty="0"/>
                <a:t>. 2010;122:2359-2367</a:t>
              </a:r>
            </a:p>
          </p:txBody>
        </p:sp>
      </p:grpSp>
      <p:grpSp>
        <p:nvGrpSpPr>
          <p:cNvPr id="3" name="Gruppo 2"/>
          <p:cNvGrpSpPr/>
          <p:nvPr/>
        </p:nvGrpSpPr>
        <p:grpSpPr>
          <a:xfrm>
            <a:off x="2726418" y="1748292"/>
            <a:ext cx="6517594" cy="3875087"/>
            <a:chOff x="2726418" y="1748292"/>
            <a:chExt cx="6517594" cy="3875087"/>
          </a:xfrm>
        </p:grpSpPr>
        <p:pic>
          <p:nvPicPr>
            <p:cNvPr id="51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418" y="1748292"/>
              <a:ext cx="6442075" cy="387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8" name="Rectangle 8"/>
            <p:cNvSpPr>
              <a:spLocks noChangeArrowheads="1"/>
            </p:cNvSpPr>
            <p:nvPr/>
          </p:nvSpPr>
          <p:spPr bwMode="auto">
            <a:xfrm>
              <a:off x="6096000" y="5352483"/>
              <a:ext cx="31480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altLang="en-US" sz="1000" dirty="0" err="1">
                  <a:solidFill>
                    <a:schemeClr val="bg1"/>
                  </a:solidFill>
                  <a:sym typeface="Arial" charset="0"/>
                </a:rPr>
                <a:t>Raatikainen</a:t>
              </a:r>
              <a:r>
                <a:rPr lang="en-GB" altLang="en-US" sz="1000" dirty="0">
                  <a:solidFill>
                    <a:schemeClr val="bg1"/>
                  </a:solidFill>
                  <a:sym typeface="Arial" charset="0"/>
                </a:rPr>
                <a:t> MJP et al. </a:t>
              </a:r>
              <a:r>
                <a:rPr lang="en-GB" altLang="en-US" sz="1000" dirty="0" err="1">
                  <a:solidFill>
                    <a:schemeClr val="bg1"/>
                  </a:solidFill>
                  <a:sym typeface="Arial" charset="0"/>
                </a:rPr>
                <a:t>Europace</a:t>
              </a:r>
              <a:r>
                <a:rPr lang="en-GB" altLang="en-US" sz="1000" dirty="0">
                  <a:solidFill>
                    <a:schemeClr val="bg1"/>
                  </a:solidFill>
                  <a:sym typeface="Arial" charset="0"/>
                </a:rPr>
                <a:t> 2008;10:1145-1151</a:t>
              </a:r>
              <a:endParaRPr lang="en-US" altLang="en-US" sz="1000" dirty="0">
                <a:solidFill>
                  <a:schemeClr val="bg1"/>
                </a:solidFill>
                <a:sym typeface="Arial" charset="0"/>
              </a:endParaRPr>
            </a:p>
          </p:txBody>
        </p:sp>
      </p:grpSp>
    </p:spTree>
    <p:extLst>
      <p:ext uri="{BB962C8B-B14F-4D97-AF65-F5344CB8AC3E}">
        <p14:creationId xmlns:p14="http://schemas.microsoft.com/office/powerpoint/2010/main" val="180084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313988" y="239225"/>
            <a:ext cx="7207383" cy="6277689"/>
          </a:xfrm>
          <a:prstGeom prst="rect">
            <a:avLst/>
          </a:prstGeom>
        </p:spPr>
      </p:pic>
    </p:spTree>
    <p:extLst>
      <p:ext uri="{BB962C8B-B14F-4D97-AF65-F5344CB8AC3E}">
        <p14:creationId xmlns:p14="http://schemas.microsoft.com/office/powerpoint/2010/main" val="365211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750628" y="6344185"/>
            <a:ext cx="3958584" cy="369332"/>
          </a:xfrm>
          <a:prstGeom prst="rect">
            <a:avLst/>
          </a:prstGeom>
          <a:noFill/>
        </p:spPr>
        <p:txBody>
          <a:bodyPr wrap="none" rtlCol="0">
            <a:spAutoFit/>
          </a:bodyPr>
          <a:lstStyle/>
          <a:p>
            <a:r>
              <a:rPr lang="it-IT" b="1" dirty="0" err="1" smtClean="0">
                <a:solidFill>
                  <a:srgbClr val="00FEFF"/>
                </a:solidFill>
                <a:latin typeface="Times New Roman" charset="0"/>
                <a:ea typeface="Times New Roman" charset="0"/>
                <a:cs typeface="Times New Roman" charset="0"/>
              </a:rPr>
              <a:t>Heart</a:t>
            </a:r>
            <a:r>
              <a:rPr lang="it-IT" b="1" dirty="0" smtClean="0">
                <a:solidFill>
                  <a:srgbClr val="00FEFF"/>
                </a:solidFill>
                <a:latin typeface="Times New Roman" charset="0"/>
                <a:ea typeface="Times New Roman" charset="0"/>
                <a:cs typeface="Times New Roman" charset="0"/>
              </a:rPr>
              <a:t> </a:t>
            </a:r>
            <a:r>
              <a:rPr lang="it-IT" b="1" dirty="0" err="1" smtClean="0">
                <a:solidFill>
                  <a:srgbClr val="00FEFF"/>
                </a:solidFill>
                <a:latin typeface="Times New Roman" charset="0"/>
                <a:ea typeface="Times New Roman" charset="0"/>
                <a:cs typeface="Times New Roman" charset="0"/>
              </a:rPr>
              <a:t>Rhythm</a:t>
            </a:r>
            <a:r>
              <a:rPr lang="it-IT" b="1" dirty="0" smtClean="0">
                <a:solidFill>
                  <a:srgbClr val="00FEFF"/>
                </a:solidFill>
                <a:latin typeface="Times New Roman" charset="0"/>
                <a:ea typeface="Times New Roman" charset="0"/>
                <a:cs typeface="Times New Roman" charset="0"/>
              </a:rPr>
              <a:t>, </a:t>
            </a:r>
            <a:r>
              <a:rPr lang="it-IT" b="1" dirty="0" err="1" smtClean="0">
                <a:solidFill>
                  <a:srgbClr val="00FEFF"/>
                </a:solidFill>
                <a:latin typeface="Times New Roman" charset="0"/>
                <a:ea typeface="Times New Roman" charset="0"/>
                <a:cs typeface="Times New Roman" charset="0"/>
              </a:rPr>
              <a:t>Vol</a:t>
            </a:r>
            <a:r>
              <a:rPr lang="it-IT" b="1" dirty="0" smtClean="0">
                <a:solidFill>
                  <a:srgbClr val="00FEFF"/>
                </a:solidFill>
                <a:latin typeface="Times New Roman" charset="0"/>
                <a:ea typeface="Times New Roman" charset="0"/>
                <a:cs typeface="Times New Roman" charset="0"/>
              </a:rPr>
              <a:t> 12, N° 7, </a:t>
            </a:r>
            <a:r>
              <a:rPr lang="it-IT" b="1" dirty="0" err="1" smtClean="0">
                <a:solidFill>
                  <a:srgbClr val="00FEFF"/>
                </a:solidFill>
                <a:latin typeface="Times New Roman" charset="0"/>
                <a:ea typeface="Times New Roman" charset="0"/>
                <a:cs typeface="Times New Roman" charset="0"/>
              </a:rPr>
              <a:t>July</a:t>
            </a:r>
            <a:r>
              <a:rPr lang="it-IT" b="1" dirty="0" smtClean="0">
                <a:solidFill>
                  <a:srgbClr val="00FEFF"/>
                </a:solidFill>
                <a:latin typeface="Times New Roman" charset="0"/>
                <a:ea typeface="Times New Roman" charset="0"/>
                <a:cs typeface="Times New Roman" charset="0"/>
              </a:rPr>
              <a:t> 2015</a:t>
            </a:r>
            <a:endParaRPr lang="it-IT" b="1" dirty="0">
              <a:solidFill>
                <a:srgbClr val="00FEFF"/>
              </a:solidFill>
              <a:latin typeface="Times New Roman" charset="0"/>
              <a:ea typeface="Times New Roman" charset="0"/>
              <a:cs typeface="Times New Roman" charset="0"/>
            </a:endParaRPr>
          </a:p>
        </p:txBody>
      </p:sp>
      <p:grpSp>
        <p:nvGrpSpPr>
          <p:cNvPr id="7" name="Gruppo 6"/>
          <p:cNvGrpSpPr/>
          <p:nvPr/>
        </p:nvGrpSpPr>
        <p:grpSpPr>
          <a:xfrm>
            <a:off x="1030514" y="366214"/>
            <a:ext cx="9710057" cy="5977971"/>
            <a:chOff x="1030514" y="366214"/>
            <a:chExt cx="9710057" cy="5977971"/>
          </a:xfrm>
        </p:grpSpPr>
        <p:pic>
          <p:nvPicPr>
            <p:cNvPr id="4" name="Immagine 3"/>
            <p:cNvPicPr>
              <a:picLocks noChangeAspect="1"/>
            </p:cNvPicPr>
            <p:nvPr/>
          </p:nvPicPr>
          <p:blipFill rotWithShape="1">
            <a:blip r:embed="rId3"/>
            <a:srcRect t="3294"/>
            <a:stretch/>
          </p:blipFill>
          <p:spPr>
            <a:xfrm>
              <a:off x="1030514" y="366214"/>
              <a:ext cx="9710057" cy="5977971"/>
            </a:xfrm>
            <a:prstGeom prst="rect">
              <a:avLst/>
            </a:prstGeom>
          </p:spPr>
        </p:pic>
        <p:sp>
          <p:nvSpPr>
            <p:cNvPr id="6" name="Rettangolo 5"/>
            <p:cNvSpPr/>
            <p:nvPr/>
          </p:nvSpPr>
          <p:spPr>
            <a:xfrm>
              <a:off x="1190171" y="5892800"/>
              <a:ext cx="595086"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558103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t="2214"/>
          <a:stretch/>
        </p:blipFill>
        <p:spPr>
          <a:xfrm>
            <a:off x="617669" y="1480457"/>
            <a:ext cx="10967286" cy="3846286"/>
          </a:xfrm>
          <a:prstGeom prst="rect">
            <a:avLst/>
          </a:prstGeom>
        </p:spPr>
      </p:pic>
    </p:spTree>
    <p:extLst>
      <p:ext uri="{BB962C8B-B14F-4D97-AF65-F5344CB8AC3E}">
        <p14:creationId xmlns:p14="http://schemas.microsoft.com/office/powerpoint/2010/main" val="887530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3600" b="1" dirty="0" smtClean="0">
                <a:solidFill>
                  <a:srgbClr val="FFFF00"/>
                </a:solidFill>
                <a:latin typeface="Times New Roman" charset="0"/>
                <a:ea typeface="Times New Roman" charset="0"/>
                <a:cs typeface="Times New Roman" charset="0"/>
              </a:rPr>
              <a:t>Gestione delle informazioni della TM </a:t>
            </a:r>
            <a:br>
              <a:rPr lang="it-IT" sz="3600" b="1" dirty="0" smtClean="0">
                <a:solidFill>
                  <a:srgbClr val="FFFF00"/>
                </a:solidFill>
                <a:latin typeface="Times New Roman" charset="0"/>
                <a:ea typeface="Times New Roman" charset="0"/>
                <a:cs typeface="Times New Roman" charset="0"/>
              </a:rPr>
            </a:br>
            <a:r>
              <a:rPr lang="it-IT" sz="3600" b="1" dirty="0" smtClean="0">
                <a:solidFill>
                  <a:srgbClr val="FFFF00"/>
                </a:solidFill>
                <a:latin typeface="Times New Roman" charset="0"/>
                <a:ea typeface="Times New Roman" charset="0"/>
                <a:cs typeface="Times New Roman" charset="0"/>
              </a:rPr>
              <a:t>nei Pz con Scompenso Cardiaco</a:t>
            </a:r>
            <a:endParaRPr lang="it-IT" sz="3600" b="1" dirty="0">
              <a:solidFill>
                <a:srgbClr val="FFFF00"/>
              </a:solidFill>
              <a:latin typeface="Times New Roman" charset="0"/>
              <a:ea typeface="Times New Roman" charset="0"/>
              <a:cs typeface="Times New Roman" charset="0"/>
            </a:endParaRPr>
          </a:p>
        </p:txBody>
      </p:sp>
      <p:sp>
        <p:nvSpPr>
          <p:cNvPr id="3" name="Segnaposto contenuto 2"/>
          <p:cNvSpPr>
            <a:spLocks noGrp="1"/>
          </p:cNvSpPr>
          <p:nvPr>
            <p:ph idx="1"/>
          </p:nvPr>
        </p:nvSpPr>
        <p:spPr>
          <a:xfrm>
            <a:off x="838200" y="1944913"/>
            <a:ext cx="10515600" cy="3767592"/>
          </a:xfrm>
        </p:spPr>
        <p:txBody>
          <a:bodyPr>
            <a:normAutofit fontScale="25000" lnSpcReduction="20000"/>
          </a:bodyPr>
          <a:lstStyle/>
          <a:p>
            <a:pPr>
              <a:buClr>
                <a:srgbClr val="FFFF00"/>
              </a:buClr>
              <a:buFont typeface="Wingdings" charset="2"/>
              <a:buChar char="ü"/>
            </a:pPr>
            <a:endParaRPr lang="it-IT" sz="11200"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sz="11200" dirty="0">
                <a:solidFill>
                  <a:schemeClr val="bg1"/>
                </a:solidFill>
                <a:latin typeface="Times New Roman" charset="0"/>
                <a:ea typeface="Times New Roman" charset="0"/>
                <a:cs typeface="Times New Roman" charset="0"/>
              </a:rPr>
              <a:t>I sistemi di monitoraggio continuo hanno dimostrato di ridurre la mortalità </a:t>
            </a:r>
            <a:r>
              <a:rPr lang="it-IT" sz="11200" dirty="0" smtClean="0">
                <a:solidFill>
                  <a:schemeClr val="bg1"/>
                </a:solidFill>
                <a:latin typeface="Times New Roman" charset="0"/>
                <a:ea typeface="Times New Roman" charset="0"/>
                <a:cs typeface="Times New Roman" charset="0"/>
              </a:rPr>
              <a:t>totale</a:t>
            </a:r>
          </a:p>
          <a:p>
            <a:pPr>
              <a:buClr>
                <a:srgbClr val="FFFF00"/>
              </a:buClr>
              <a:buFont typeface="Wingdings" charset="2"/>
              <a:buChar char="ü"/>
            </a:pPr>
            <a:endParaRPr lang="it-IT" sz="11200" dirty="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sz="11200"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sz="11200" dirty="0" smtClean="0">
                <a:solidFill>
                  <a:schemeClr val="bg1"/>
                </a:solidFill>
                <a:latin typeface="Times New Roman" charset="0"/>
                <a:ea typeface="Times New Roman" charset="0"/>
                <a:cs typeface="Times New Roman" charset="0"/>
              </a:rPr>
              <a:t>Una </a:t>
            </a:r>
            <a:r>
              <a:rPr lang="it-IT" sz="11200" dirty="0">
                <a:solidFill>
                  <a:schemeClr val="bg1"/>
                </a:solidFill>
                <a:latin typeface="Times New Roman" charset="0"/>
                <a:ea typeface="Times New Roman" charset="0"/>
                <a:cs typeface="Times New Roman" charset="0"/>
              </a:rPr>
              <a:t>valutazione </a:t>
            </a:r>
            <a:r>
              <a:rPr lang="it-IT" sz="11200" dirty="0" err="1">
                <a:solidFill>
                  <a:schemeClr val="bg1"/>
                </a:solidFill>
                <a:latin typeface="Times New Roman" charset="0"/>
                <a:ea typeface="Times New Roman" charset="0"/>
                <a:cs typeface="Times New Roman" charset="0"/>
              </a:rPr>
              <a:t>poliparametrica</a:t>
            </a:r>
            <a:r>
              <a:rPr lang="it-IT" sz="11200" dirty="0">
                <a:solidFill>
                  <a:schemeClr val="bg1"/>
                </a:solidFill>
                <a:latin typeface="Times New Roman" charset="0"/>
                <a:ea typeface="Times New Roman" charset="0"/>
                <a:cs typeface="Times New Roman" charset="0"/>
              </a:rPr>
              <a:t> (almeno 2-3 indici</a:t>
            </a:r>
            <a:r>
              <a:rPr lang="it-IT" sz="11200" dirty="0" smtClean="0">
                <a:solidFill>
                  <a:schemeClr val="bg1"/>
                </a:solidFill>
                <a:latin typeface="Times New Roman" charset="0"/>
                <a:ea typeface="Times New Roman" charset="0"/>
                <a:cs typeface="Times New Roman" charset="0"/>
              </a:rPr>
              <a:t>) per ridurre le ospedalizzazioni</a:t>
            </a:r>
            <a:endParaRPr lang="it-IT" sz="11200" dirty="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sz="5900"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sz="5900" dirty="0">
              <a:solidFill>
                <a:schemeClr val="bg1"/>
              </a:solidFill>
              <a:latin typeface="Times New Roman" charset="0"/>
              <a:ea typeface="Times New Roman" charset="0"/>
              <a:cs typeface="Times New Roman" charset="0"/>
            </a:endParaRPr>
          </a:p>
          <a:p>
            <a:pPr marL="0" indent="0" algn="ctr">
              <a:buClr>
                <a:srgbClr val="FFFF00"/>
              </a:buClr>
              <a:buNone/>
            </a:pPr>
            <a:r>
              <a:rPr lang="it-IT" sz="12800" dirty="0" smtClean="0">
                <a:solidFill>
                  <a:srgbClr val="00FEFF"/>
                </a:solidFill>
                <a:latin typeface="Times New Roman" charset="0"/>
                <a:ea typeface="Times New Roman" charset="0"/>
                <a:cs typeface="Times New Roman" charset="0"/>
              </a:rPr>
              <a:t>QUANTO PIU’ CONTROLLIAMO I PZ TANTO PIU’ SIAMO IN GRADO DI PREDIRE UN’OSPEDALIZZAZIONE</a:t>
            </a:r>
            <a:endParaRPr lang="it-IT" sz="12800" dirty="0">
              <a:solidFill>
                <a:srgbClr val="00FEFF"/>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67395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p:txBody>
          <a:bodyPr/>
          <a:lstStyle/>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Risparmio per SSN:</a:t>
            </a:r>
          </a:p>
          <a:p>
            <a:pPr marL="0" indent="0">
              <a:buClr>
                <a:srgbClr val="FFFF00"/>
              </a:buClr>
              <a:buNone/>
            </a:pPr>
            <a:r>
              <a:rPr lang="it-IT" dirty="0" smtClean="0">
                <a:solidFill>
                  <a:schemeClr val="bg1"/>
                </a:solidFill>
                <a:latin typeface="Times New Roman" charset="0"/>
                <a:ea typeface="Times New Roman" charset="0"/>
                <a:cs typeface="Times New Roman" charset="0"/>
              </a:rPr>
              <a:t>	“The </a:t>
            </a:r>
            <a:r>
              <a:rPr lang="it-IT" dirty="0" err="1">
                <a:solidFill>
                  <a:schemeClr val="bg1"/>
                </a:solidFill>
                <a:latin typeface="Times New Roman" charset="0"/>
                <a:ea typeface="Times New Roman" charset="0"/>
                <a:cs typeface="Times New Roman" charset="0"/>
              </a:rPr>
              <a:t>cost</a:t>
            </a:r>
            <a:r>
              <a:rPr lang="it-IT" dirty="0">
                <a:solidFill>
                  <a:schemeClr val="bg1"/>
                </a:solidFill>
                <a:latin typeface="Times New Roman" charset="0"/>
                <a:ea typeface="Times New Roman" charset="0"/>
                <a:cs typeface="Times New Roman" charset="0"/>
              </a:rPr>
              <a:t> </a:t>
            </a:r>
            <a:r>
              <a:rPr lang="it-IT" dirty="0" err="1">
                <a:solidFill>
                  <a:schemeClr val="bg1"/>
                </a:solidFill>
                <a:latin typeface="Times New Roman" charset="0"/>
                <a:ea typeface="Times New Roman" charset="0"/>
                <a:cs typeface="Times New Roman" charset="0"/>
              </a:rPr>
              <a:t>saving</a:t>
            </a:r>
            <a:r>
              <a:rPr lang="it-IT" dirty="0">
                <a:solidFill>
                  <a:schemeClr val="bg1"/>
                </a:solidFill>
                <a:latin typeface="Times New Roman" charset="0"/>
                <a:ea typeface="Times New Roman" charset="0"/>
                <a:cs typeface="Times New Roman" charset="0"/>
              </a:rPr>
              <a:t> from RM </a:t>
            </a:r>
            <a:r>
              <a:rPr lang="it-IT" dirty="0" err="1">
                <a:solidFill>
                  <a:schemeClr val="bg1"/>
                </a:solidFill>
                <a:latin typeface="Times New Roman" charset="0"/>
                <a:ea typeface="Times New Roman" charset="0"/>
                <a:cs typeface="Times New Roman" charset="0"/>
              </a:rPr>
              <a:t>was</a:t>
            </a:r>
            <a:r>
              <a:rPr lang="it-IT" dirty="0">
                <a:solidFill>
                  <a:schemeClr val="bg1"/>
                </a:solidFill>
                <a:latin typeface="Times New Roman" charset="0"/>
                <a:ea typeface="Times New Roman" charset="0"/>
                <a:cs typeface="Times New Roman" charset="0"/>
              </a:rPr>
              <a:t> €2899 per 100 </a:t>
            </a:r>
            <a:r>
              <a:rPr lang="it-IT" dirty="0" err="1">
                <a:solidFill>
                  <a:schemeClr val="bg1"/>
                </a:solidFill>
                <a:latin typeface="Times New Roman" charset="0"/>
                <a:ea typeface="Times New Roman" charset="0"/>
                <a:cs typeface="Times New Roman" charset="0"/>
              </a:rPr>
              <a:t>patients</a:t>
            </a:r>
            <a:r>
              <a:rPr lang="it-IT" dirty="0">
                <a:solidFill>
                  <a:schemeClr val="bg1"/>
                </a:solidFill>
                <a:latin typeface="Times New Roman" charset="0"/>
                <a:ea typeface="Times New Roman" charset="0"/>
                <a:cs typeface="Times New Roman" charset="0"/>
              </a:rPr>
              <a:t> </a:t>
            </a:r>
            <a:r>
              <a:rPr lang="it-IT" dirty="0" err="1">
                <a:solidFill>
                  <a:schemeClr val="bg1"/>
                </a:solidFill>
                <a:latin typeface="Times New Roman" charset="0"/>
                <a:ea typeface="Times New Roman" charset="0"/>
                <a:cs typeface="Times New Roman" charset="0"/>
              </a:rPr>
              <a:t>at</a:t>
            </a:r>
            <a:r>
              <a:rPr lang="it-IT" dirty="0">
                <a:solidFill>
                  <a:schemeClr val="bg1"/>
                </a:solidFill>
                <a:latin typeface="Times New Roman" charset="0"/>
                <a:ea typeface="Times New Roman" charset="0"/>
                <a:cs typeface="Times New Roman" charset="0"/>
              </a:rPr>
              <a:t> 2 </a:t>
            </a:r>
            <a:r>
              <a:rPr lang="it-IT" dirty="0" err="1" smtClean="0">
                <a:solidFill>
                  <a:schemeClr val="bg1"/>
                </a:solidFill>
                <a:latin typeface="Times New Roman" charset="0"/>
                <a:ea typeface="Times New Roman" charset="0"/>
                <a:cs typeface="Times New Roman" charset="0"/>
              </a:rPr>
              <a:t>years</a:t>
            </a:r>
            <a:r>
              <a:rPr lang="it-IT" dirty="0" smtClean="0">
                <a:solidFill>
                  <a:schemeClr val="bg1"/>
                </a:solidFill>
                <a:latin typeface="Times New Roman" charset="0"/>
                <a:ea typeface="Times New Roman" charset="0"/>
                <a:cs typeface="Times New Roman" charset="0"/>
              </a:rPr>
              <a:t>” </a:t>
            </a: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Risparmio per il pz: </a:t>
            </a:r>
          </a:p>
          <a:p>
            <a:pPr marL="0" indent="0">
              <a:buClr>
                <a:srgbClr val="FFFF00"/>
              </a:buClr>
              <a:buNone/>
            </a:pPr>
            <a:r>
              <a:rPr lang="it-IT" dirty="0" smtClean="0">
                <a:solidFill>
                  <a:schemeClr val="bg1"/>
                </a:solidFill>
                <a:latin typeface="Times New Roman" charset="0"/>
                <a:ea typeface="Times New Roman" charset="0"/>
                <a:cs typeface="Times New Roman" charset="0"/>
              </a:rPr>
              <a:t>	“The </a:t>
            </a:r>
            <a:r>
              <a:rPr lang="it-IT" dirty="0" err="1">
                <a:solidFill>
                  <a:schemeClr val="bg1"/>
                </a:solidFill>
                <a:latin typeface="Times New Roman" charset="0"/>
                <a:ea typeface="Times New Roman" charset="0"/>
                <a:cs typeface="Times New Roman" charset="0"/>
              </a:rPr>
              <a:t>estimated</a:t>
            </a:r>
            <a:r>
              <a:rPr lang="it-IT" dirty="0">
                <a:solidFill>
                  <a:schemeClr val="bg1"/>
                </a:solidFill>
                <a:latin typeface="Times New Roman" charset="0"/>
                <a:ea typeface="Times New Roman" charset="0"/>
                <a:cs typeface="Times New Roman" charset="0"/>
              </a:rPr>
              <a:t> 2-year </a:t>
            </a:r>
            <a:r>
              <a:rPr lang="it-IT" dirty="0" err="1">
                <a:solidFill>
                  <a:schemeClr val="bg1"/>
                </a:solidFill>
                <a:latin typeface="Times New Roman" charset="0"/>
                <a:ea typeface="Times New Roman" charset="0"/>
                <a:cs typeface="Times New Roman" charset="0"/>
              </a:rPr>
              <a:t>expenses</a:t>
            </a:r>
            <a:r>
              <a:rPr lang="it-IT" dirty="0">
                <a:solidFill>
                  <a:schemeClr val="bg1"/>
                </a:solidFill>
                <a:latin typeface="Times New Roman" charset="0"/>
                <a:ea typeface="Times New Roman" charset="0"/>
                <a:cs typeface="Times New Roman" charset="0"/>
              </a:rPr>
              <a:t> for </a:t>
            </a:r>
            <a:r>
              <a:rPr lang="it-IT" dirty="0" err="1">
                <a:solidFill>
                  <a:schemeClr val="bg1"/>
                </a:solidFill>
                <a:latin typeface="Times New Roman" charset="0"/>
                <a:ea typeface="Times New Roman" charset="0"/>
                <a:cs typeface="Times New Roman" charset="0"/>
              </a:rPr>
              <a:t>patient</a:t>
            </a:r>
            <a:r>
              <a:rPr lang="it-IT" dirty="0">
                <a:solidFill>
                  <a:schemeClr val="bg1"/>
                </a:solidFill>
                <a:latin typeface="Times New Roman" charset="0"/>
                <a:ea typeface="Times New Roman" charset="0"/>
                <a:cs typeface="Times New Roman" charset="0"/>
              </a:rPr>
              <a:t> </a:t>
            </a:r>
            <a:r>
              <a:rPr lang="it-IT" dirty="0" err="1">
                <a:solidFill>
                  <a:schemeClr val="bg1"/>
                </a:solidFill>
                <a:latin typeface="Times New Roman" charset="0"/>
                <a:ea typeface="Times New Roman" charset="0"/>
                <a:cs typeface="Times New Roman" charset="0"/>
              </a:rPr>
              <a:t>travelling</a:t>
            </a:r>
            <a:r>
              <a:rPr lang="it-IT" dirty="0">
                <a:solidFill>
                  <a:schemeClr val="bg1"/>
                </a:solidFill>
                <a:latin typeface="Times New Roman" charset="0"/>
                <a:ea typeface="Times New Roman" charset="0"/>
                <a:cs typeface="Times New Roman" charset="0"/>
              </a:rPr>
              <a:t> to the </a:t>
            </a:r>
            <a:r>
              <a:rPr lang="it-IT" dirty="0" smtClean="0">
                <a:solidFill>
                  <a:schemeClr val="bg1"/>
                </a:solidFill>
                <a:latin typeface="Times New Roman" charset="0"/>
                <a:ea typeface="Times New Roman" charset="0"/>
                <a:cs typeface="Times New Roman" charset="0"/>
              </a:rPr>
              <a:t>	hospital </a:t>
            </a:r>
            <a:r>
              <a:rPr lang="it-IT" dirty="0" err="1">
                <a:solidFill>
                  <a:schemeClr val="bg1"/>
                </a:solidFill>
                <a:latin typeface="Times New Roman" charset="0"/>
                <a:ea typeface="Times New Roman" charset="0"/>
                <a:cs typeface="Times New Roman" charset="0"/>
              </a:rPr>
              <a:t>were</a:t>
            </a:r>
            <a:r>
              <a:rPr lang="it-IT" dirty="0">
                <a:solidFill>
                  <a:schemeClr val="bg1"/>
                </a:solidFill>
                <a:latin typeface="Times New Roman" charset="0"/>
                <a:ea typeface="Times New Roman" charset="0"/>
                <a:cs typeface="Times New Roman" charset="0"/>
              </a:rPr>
              <a:t> €373 in the Remote </a:t>
            </a:r>
            <a:r>
              <a:rPr lang="it-IT" dirty="0" err="1">
                <a:solidFill>
                  <a:schemeClr val="bg1"/>
                </a:solidFill>
                <a:latin typeface="Times New Roman" charset="0"/>
                <a:ea typeface="Times New Roman" charset="0"/>
                <a:cs typeface="Times New Roman" charset="0"/>
              </a:rPr>
              <a:t>arm</a:t>
            </a:r>
            <a:r>
              <a:rPr lang="it-IT" dirty="0">
                <a:solidFill>
                  <a:schemeClr val="bg1"/>
                </a:solidFill>
                <a:latin typeface="Times New Roman" charset="0"/>
                <a:ea typeface="Times New Roman" charset="0"/>
                <a:cs typeface="Times New Roman" charset="0"/>
              </a:rPr>
              <a:t> and €518 in the Standard </a:t>
            </a:r>
            <a:r>
              <a:rPr lang="it-IT" dirty="0" smtClean="0">
                <a:solidFill>
                  <a:schemeClr val="bg1"/>
                </a:solidFill>
                <a:latin typeface="Times New Roman" charset="0"/>
                <a:ea typeface="Times New Roman" charset="0"/>
                <a:cs typeface="Times New Roman" charset="0"/>
              </a:rPr>
              <a:t>	</a:t>
            </a:r>
            <a:r>
              <a:rPr lang="it-IT" dirty="0" err="1" smtClean="0">
                <a:solidFill>
                  <a:schemeClr val="bg1"/>
                </a:solidFill>
                <a:latin typeface="Times New Roman" charset="0"/>
                <a:ea typeface="Times New Roman" charset="0"/>
                <a:cs typeface="Times New Roman" charset="0"/>
              </a:rPr>
              <a:t>arm</a:t>
            </a:r>
            <a:r>
              <a:rPr lang="it-IT" dirty="0" smtClean="0">
                <a:solidFill>
                  <a:schemeClr val="bg1"/>
                </a:solidFill>
                <a:latin typeface="Times New Roman" charset="0"/>
                <a:ea typeface="Times New Roman" charset="0"/>
                <a:cs typeface="Times New Roman" charset="0"/>
              </a:rPr>
              <a:t> </a:t>
            </a:r>
            <a:r>
              <a:rPr lang="it-IT" dirty="0">
                <a:solidFill>
                  <a:schemeClr val="bg1"/>
                </a:solidFill>
                <a:latin typeface="Times New Roman" charset="0"/>
                <a:ea typeface="Times New Roman" charset="0"/>
                <a:cs typeface="Times New Roman" charset="0"/>
              </a:rPr>
              <a:t>(i.e. a </a:t>
            </a:r>
            <a:r>
              <a:rPr lang="it-IT" dirty="0" err="1">
                <a:solidFill>
                  <a:schemeClr val="bg1"/>
                </a:solidFill>
                <a:latin typeface="Times New Roman" charset="0"/>
                <a:ea typeface="Times New Roman" charset="0"/>
                <a:cs typeface="Times New Roman" charset="0"/>
              </a:rPr>
              <a:t>cost</a:t>
            </a:r>
            <a:r>
              <a:rPr lang="it-IT" dirty="0">
                <a:solidFill>
                  <a:schemeClr val="bg1"/>
                </a:solidFill>
                <a:latin typeface="Times New Roman" charset="0"/>
                <a:ea typeface="Times New Roman" charset="0"/>
                <a:cs typeface="Times New Roman" charset="0"/>
              </a:rPr>
              <a:t> </a:t>
            </a:r>
            <a:r>
              <a:rPr lang="it-IT" dirty="0" err="1">
                <a:solidFill>
                  <a:schemeClr val="bg1"/>
                </a:solidFill>
                <a:latin typeface="Times New Roman" charset="0"/>
                <a:ea typeface="Times New Roman" charset="0"/>
                <a:cs typeface="Times New Roman" charset="0"/>
              </a:rPr>
              <a:t>saving</a:t>
            </a:r>
            <a:r>
              <a:rPr lang="it-IT" dirty="0">
                <a:solidFill>
                  <a:schemeClr val="bg1"/>
                </a:solidFill>
                <a:latin typeface="Times New Roman" charset="0"/>
                <a:ea typeface="Times New Roman" charset="0"/>
                <a:cs typeface="Times New Roman" charset="0"/>
              </a:rPr>
              <a:t> of €145 </a:t>
            </a:r>
            <a:r>
              <a:rPr lang="it-IT" dirty="0" err="1">
                <a:solidFill>
                  <a:schemeClr val="bg1"/>
                </a:solidFill>
                <a:latin typeface="Times New Roman" charset="0"/>
                <a:ea typeface="Times New Roman" charset="0"/>
                <a:cs typeface="Times New Roman" charset="0"/>
              </a:rPr>
              <a:t>resulting</a:t>
            </a:r>
            <a:r>
              <a:rPr lang="it-IT" dirty="0">
                <a:solidFill>
                  <a:schemeClr val="bg1"/>
                </a:solidFill>
                <a:latin typeface="Times New Roman" charset="0"/>
                <a:ea typeface="Times New Roman" charset="0"/>
                <a:cs typeface="Times New Roman" charset="0"/>
              </a:rPr>
              <a:t> from RM</a:t>
            </a:r>
            <a:r>
              <a:rPr lang="it-IT" dirty="0" smtClean="0">
                <a:solidFill>
                  <a:schemeClr val="bg1"/>
                </a:solidFill>
                <a:latin typeface="Times New Roman" charset="0"/>
                <a:ea typeface="Times New Roman" charset="0"/>
                <a:cs typeface="Times New Roman" charset="0"/>
              </a:rPr>
              <a:t>)”</a:t>
            </a: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p:txBody>
      </p:sp>
      <p:sp>
        <p:nvSpPr>
          <p:cNvPr id="7" name="Titolo 1"/>
          <p:cNvSpPr>
            <a:spLocks noGrp="1"/>
          </p:cNvSpPr>
          <p:nvPr>
            <p:ph type="title"/>
          </p:nvPr>
        </p:nvSpPr>
        <p:spPr>
          <a:xfrm>
            <a:off x="838200" y="365125"/>
            <a:ext cx="10515600" cy="1325563"/>
          </a:xfrm>
        </p:spPr>
        <p:txBody>
          <a:bodyPr>
            <a:normAutofit/>
          </a:bodyPr>
          <a:lstStyle/>
          <a:p>
            <a:pPr algn="ctr"/>
            <a:r>
              <a:rPr lang="it-IT" sz="3600" b="1" dirty="0" smtClean="0">
                <a:solidFill>
                  <a:srgbClr val="FFFF00"/>
                </a:solidFill>
                <a:latin typeface="Times New Roman" charset="0"/>
                <a:ea typeface="Times New Roman" charset="0"/>
                <a:cs typeface="Times New Roman" charset="0"/>
              </a:rPr>
              <a:t>More-Care Trial: </a:t>
            </a:r>
            <a:r>
              <a:rPr lang="it-IT" sz="3600" b="1" dirty="0" err="1" smtClean="0">
                <a:solidFill>
                  <a:srgbClr val="FFFF00"/>
                </a:solidFill>
                <a:latin typeface="Times New Roman" charset="0"/>
                <a:ea typeface="Times New Roman" charset="0"/>
                <a:cs typeface="Times New Roman" charset="0"/>
              </a:rPr>
              <a:t>cost</a:t>
            </a:r>
            <a:r>
              <a:rPr lang="it-IT" sz="3600" b="1" dirty="0" smtClean="0">
                <a:solidFill>
                  <a:srgbClr val="FFFF00"/>
                </a:solidFill>
                <a:latin typeface="Times New Roman" charset="0"/>
                <a:ea typeface="Times New Roman" charset="0"/>
                <a:cs typeface="Times New Roman" charset="0"/>
              </a:rPr>
              <a:t>  </a:t>
            </a:r>
            <a:r>
              <a:rPr lang="it-IT" sz="3600" b="1" dirty="0" err="1" smtClean="0">
                <a:solidFill>
                  <a:srgbClr val="FFFF00"/>
                </a:solidFill>
                <a:latin typeface="Times New Roman" charset="0"/>
                <a:ea typeface="Times New Roman" charset="0"/>
                <a:cs typeface="Times New Roman" charset="0"/>
              </a:rPr>
              <a:t>results</a:t>
            </a:r>
            <a:endParaRPr lang="it-IT" sz="3600" b="1" dirty="0">
              <a:solidFill>
                <a:srgbClr val="FFFF00"/>
              </a:solidFill>
              <a:latin typeface="Times New Roman" charset="0"/>
              <a:ea typeface="Times New Roman" charset="0"/>
              <a:cs typeface="Times New Roman" charset="0"/>
            </a:endParaRPr>
          </a:p>
        </p:txBody>
      </p:sp>
      <p:sp>
        <p:nvSpPr>
          <p:cNvPr id="8" name="Rettangolo 7"/>
          <p:cNvSpPr/>
          <p:nvPr/>
        </p:nvSpPr>
        <p:spPr>
          <a:xfrm>
            <a:off x="4723262" y="5807631"/>
            <a:ext cx="6872394" cy="369332"/>
          </a:xfrm>
          <a:prstGeom prst="rect">
            <a:avLst/>
          </a:prstGeom>
        </p:spPr>
        <p:txBody>
          <a:bodyPr wrap="none">
            <a:spAutoFit/>
          </a:bodyPr>
          <a:lstStyle/>
          <a:p>
            <a:r>
              <a:rPr lang="it-IT" dirty="0" err="1" smtClean="0">
                <a:solidFill>
                  <a:srgbClr val="00FEFF"/>
                </a:solidFill>
                <a:latin typeface="GillSansStd" charset="0"/>
              </a:rPr>
              <a:t>Boriani</a:t>
            </a:r>
            <a:r>
              <a:rPr lang="it-IT" dirty="0" smtClean="0">
                <a:solidFill>
                  <a:srgbClr val="00FEFF"/>
                </a:solidFill>
                <a:latin typeface="GillSansStd" charset="0"/>
              </a:rPr>
              <a:t>, </a:t>
            </a:r>
            <a:r>
              <a:rPr lang="it-IT" dirty="0" err="1" smtClean="0">
                <a:solidFill>
                  <a:srgbClr val="00FEFF"/>
                </a:solidFill>
                <a:latin typeface="GillSansStd" charset="0"/>
              </a:rPr>
              <a:t>European</a:t>
            </a:r>
            <a:r>
              <a:rPr lang="it-IT" dirty="0" smtClean="0">
                <a:solidFill>
                  <a:srgbClr val="00FEFF"/>
                </a:solidFill>
                <a:latin typeface="GillSansStd" charset="0"/>
              </a:rPr>
              <a:t> </a:t>
            </a:r>
            <a:r>
              <a:rPr lang="it-IT" dirty="0">
                <a:solidFill>
                  <a:srgbClr val="00FEFF"/>
                </a:solidFill>
                <a:latin typeface="GillSansStd" charset="0"/>
              </a:rPr>
              <a:t>Journal of </a:t>
            </a:r>
            <a:r>
              <a:rPr lang="it-IT" dirty="0" err="1">
                <a:solidFill>
                  <a:srgbClr val="00FEFF"/>
                </a:solidFill>
                <a:latin typeface="GillSansStd" charset="0"/>
              </a:rPr>
              <a:t>Heart</a:t>
            </a:r>
            <a:r>
              <a:rPr lang="it-IT" dirty="0">
                <a:solidFill>
                  <a:srgbClr val="00FEFF"/>
                </a:solidFill>
                <a:latin typeface="GillSansStd" charset="0"/>
              </a:rPr>
              <a:t> </a:t>
            </a:r>
            <a:r>
              <a:rPr lang="it-IT" dirty="0" err="1">
                <a:solidFill>
                  <a:srgbClr val="00FEFF"/>
                </a:solidFill>
                <a:latin typeface="GillSansStd" charset="0"/>
              </a:rPr>
              <a:t>Failure</a:t>
            </a:r>
            <a:r>
              <a:rPr lang="it-IT" dirty="0">
                <a:solidFill>
                  <a:srgbClr val="00FEFF"/>
                </a:solidFill>
                <a:latin typeface="GillSansStd" charset="0"/>
              </a:rPr>
              <a:t> (20</a:t>
            </a:r>
            <a:r>
              <a:rPr lang="it-IT" dirty="0">
                <a:solidFill>
                  <a:srgbClr val="00FEFF"/>
                </a:solidFill>
                <a:latin typeface="UniversLTStd" charset="0"/>
              </a:rPr>
              <a:t>1</a:t>
            </a:r>
            <a:r>
              <a:rPr lang="it-IT" dirty="0">
                <a:solidFill>
                  <a:srgbClr val="00FEFF"/>
                </a:solidFill>
                <a:latin typeface="GillSansStd" charset="0"/>
              </a:rPr>
              <a:t>6) doi:</a:t>
            </a:r>
            <a:r>
              <a:rPr lang="it-IT" dirty="0">
                <a:solidFill>
                  <a:srgbClr val="00FEFF"/>
                </a:solidFill>
                <a:latin typeface="UniversLTStd" charset="0"/>
              </a:rPr>
              <a:t>1</a:t>
            </a:r>
            <a:r>
              <a:rPr lang="it-IT" dirty="0">
                <a:solidFill>
                  <a:srgbClr val="00FEFF"/>
                </a:solidFill>
                <a:latin typeface="GillSansStd" charset="0"/>
              </a:rPr>
              <a:t>0.</a:t>
            </a:r>
            <a:r>
              <a:rPr lang="it-IT" dirty="0">
                <a:solidFill>
                  <a:srgbClr val="00FEFF"/>
                </a:solidFill>
                <a:latin typeface="UniversLTStd" charset="0"/>
              </a:rPr>
              <a:t>1</a:t>
            </a:r>
            <a:r>
              <a:rPr lang="it-IT" dirty="0">
                <a:solidFill>
                  <a:srgbClr val="00FEFF"/>
                </a:solidFill>
                <a:latin typeface="GillSansStd" charset="0"/>
              </a:rPr>
              <a:t>002/ejhf.626 </a:t>
            </a:r>
            <a:endParaRPr lang="it-IT" dirty="0">
              <a:solidFill>
                <a:srgbClr val="00FEFF"/>
              </a:solidFill>
            </a:endParaRPr>
          </a:p>
        </p:txBody>
      </p:sp>
    </p:spTree>
    <p:extLst>
      <p:ext uri="{BB962C8B-B14F-4D97-AF65-F5344CB8AC3E}">
        <p14:creationId xmlns:p14="http://schemas.microsoft.com/office/powerpoint/2010/main" val="1604175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it-IT" altLang="en-US" b="1">
                <a:solidFill>
                  <a:srgbClr val="FFFF00"/>
                </a:solidFill>
                <a:latin typeface="Times New Roman" charset="0"/>
                <a:ea typeface="Times New Roman" charset="0"/>
                <a:cs typeface="Times New Roman" charset="0"/>
              </a:rPr>
              <a:t>Ma allora... </a:t>
            </a:r>
            <a:endParaRPr lang="en-US" altLang="en-US" b="1" dirty="0">
              <a:solidFill>
                <a:srgbClr val="FFFF00"/>
              </a:solidFill>
              <a:latin typeface="Times New Roman" charset="0"/>
              <a:ea typeface="Times New Roman" charset="0"/>
              <a:cs typeface="Times New Roman" charset="0"/>
            </a:endParaRPr>
          </a:p>
        </p:txBody>
      </p:sp>
      <p:sp>
        <p:nvSpPr>
          <p:cNvPr id="8195" name="Rectangle 3"/>
          <p:cNvSpPr>
            <a:spLocks noGrp="1" noChangeArrowheads="1"/>
          </p:cNvSpPr>
          <p:nvPr>
            <p:ph idx="1"/>
          </p:nvPr>
        </p:nvSpPr>
        <p:spPr>
          <a:xfrm>
            <a:off x="1567543" y="1690688"/>
            <a:ext cx="9114971" cy="4525962"/>
          </a:xfrm>
        </p:spPr>
        <p:txBody>
          <a:bodyPr>
            <a:normAutofit/>
          </a:bodyPr>
          <a:lstStyle/>
          <a:p>
            <a:pPr algn="ctr" eaLnBrk="1" hangingPunct="1">
              <a:buFontTx/>
              <a:buNone/>
              <a:defRPr/>
            </a:pPr>
            <a:endParaRPr lang="it-IT" altLang="en-US" sz="3200" dirty="0" smtClean="0">
              <a:solidFill>
                <a:schemeClr val="bg1"/>
              </a:solidFill>
              <a:latin typeface="Times New Roman" charset="0"/>
              <a:ea typeface="Times New Roman" charset="0"/>
              <a:cs typeface="Times New Roman" charset="0"/>
            </a:endParaRPr>
          </a:p>
          <a:p>
            <a:pPr algn="ctr" eaLnBrk="1" hangingPunct="1">
              <a:buFontTx/>
              <a:buNone/>
              <a:defRPr/>
            </a:pPr>
            <a:endParaRPr lang="it-IT" altLang="en-US" sz="3200" dirty="0">
              <a:solidFill>
                <a:schemeClr val="bg1"/>
              </a:solidFill>
              <a:latin typeface="Times New Roman" charset="0"/>
              <a:ea typeface="Times New Roman" charset="0"/>
              <a:cs typeface="Times New Roman" charset="0"/>
            </a:endParaRPr>
          </a:p>
          <a:p>
            <a:pPr algn="ctr" eaLnBrk="1" hangingPunct="1">
              <a:buFontTx/>
              <a:buNone/>
              <a:defRPr/>
            </a:pPr>
            <a:endParaRPr lang="it-IT" altLang="en-US" sz="3200" dirty="0" smtClean="0">
              <a:solidFill>
                <a:schemeClr val="bg1"/>
              </a:solidFill>
              <a:latin typeface="Times New Roman" charset="0"/>
              <a:ea typeface="Times New Roman" charset="0"/>
              <a:cs typeface="Times New Roman" charset="0"/>
            </a:endParaRPr>
          </a:p>
          <a:p>
            <a:pPr algn="ctr" eaLnBrk="1" hangingPunct="1">
              <a:buFontTx/>
              <a:buNone/>
              <a:defRPr/>
            </a:pPr>
            <a:r>
              <a:rPr lang="it-IT" altLang="en-US" sz="3200" dirty="0" err="1" smtClean="0">
                <a:solidFill>
                  <a:schemeClr val="bg1"/>
                </a:solidFill>
                <a:latin typeface="Times New Roman" charset="0"/>
                <a:ea typeface="Times New Roman" charset="0"/>
                <a:cs typeface="Times New Roman" charset="0"/>
              </a:rPr>
              <a:t>Perchè</a:t>
            </a:r>
            <a:r>
              <a:rPr lang="it-IT" altLang="en-US" sz="3200" dirty="0" smtClean="0">
                <a:solidFill>
                  <a:schemeClr val="bg1"/>
                </a:solidFill>
                <a:latin typeface="Times New Roman" charset="0"/>
                <a:ea typeface="Times New Roman" charset="0"/>
                <a:cs typeface="Times New Roman" charset="0"/>
              </a:rPr>
              <a:t> </a:t>
            </a:r>
            <a:r>
              <a:rPr lang="it-IT" altLang="en-US" sz="3200" dirty="0">
                <a:solidFill>
                  <a:schemeClr val="bg1"/>
                </a:solidFill>
                <a:latin typeface="Times New Roman" charset="0"/>
                <a:ea typeface="Times New Roman" charset="0"/>
                <a:cs typeface="Times New Roman" charset="0"/>
              </a:rPr>
              <a:t>non c’è in tutti i centri un ambulatorio </a:t>
            </a:r>
            <a:r>
              <a:rPr lang="it-IT" altLang="en-US" sz="3200" dirty="0" smtClean="0">
                <a:solidFill>
                  <a:schemeClr val="bg1"/>
                </a:solidFill>
                <a:latin typeface="Times New Roman" charset="0"/>
                <a:ea typeface="Times New Roman" charset="0"/>
                <a:cs typeface="Times New Roman" charset="0"/>
              </a:rPr>
              <a:t>virtuale?</a:t>
            </a:r>
            <a:endParaRPr lang="en-US" altLang="en-US" sz="32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497482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58" y="1749078"/>
            <a:ext cx="3457575" cy="4133850"/>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758" y="1749078"/>
            <a:ext cx="3457575" cy="4133850"/>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958" y="1749078"/>
            <a:ext cx="3457575" cy="4133850"/>
          </a:xfrm>
          <a:prstGeom prst="rect">
            <a:avLst/>
          </a:prstGeom>
        </p:spPr>
      </p:pic>
      <p:sp>
        <p:nvSpPr>
          <p:cNvPr id="5" name="CasellaDiTesto 4"/>
          <p:cNvSpPr txBox="1"/>
          <p:nvPr/>
        </p:nvSpPr>
        <p:spPr>
          <a:xfrm>
            <a:off x="318655" y="374464"/>
            <a:ext cx="11568545" cy="954107"/>
          </a:xfrm>
          <a:prstGeom prst="rect">
            <a:avLst/>
          </a:prstGeom>
          <a:noFill/>
        </p:spPr>
        <p:txBody>
          <a:bodyPr wrap="square" rtlCol="0">
            <a:spAutoFit/>
          </a:bodyPr>
          <a:lstStyle/>
          <a:p>
            <a:pPr algn="ctr"/>
            <a:r>
              <a:rPr lang="it-IT" sz="2800" b="1" dirty="0">
                <a:solidFill>
                  <a:srgbClr val="FFFF00"/>
                </a:solidFill>
              </a:rPr>
              <a:t>PENETRAZIONE DEI SISTEMI DI CONTROLLO REMOTO IN ITALIA</a:t>
            </a:r>
          </a:p>
          <a:p>
            <a:pPr algn="ctr"/>
            <a:r>
              <a:rPr lang="it-IT" sz="2800" b="1" dirty="0">
                <a:solidFill>
                  <a:srgbClr val="FFFF00"/>
                </a:solidFill>
              </a:rPr>
              <a:t>(dati riferiti al mercato nazionale per l’anno 2015*)</a:t>
            </a:r>
          </a:p>
        </p:txBody>
      </p:sp>
      <p:sp>
        <p:nvSpPr>
          <p:cNvPr id="6" name="CasellaDiTesto 5"/>
          <p:cNvSpPr txBox="1"/>
          <p:nvPr/>
        </p:nvSpPr>
        <p:spPr>
          <a:xfrm>
            <a:off x="786142" y="1147419"/>
            <a:ext cx="2272145" cy="369332"/>
          </a:xfrm>
          <a:prstGeom prst="rect">
            <a:avLst/>
          </a:prstGeom>
          <a:noFill/>
        </p:spPr>
        <p:txBody>
          <a:bodyPr wrap="square" rtlCol="0">
            <a:spAutoFit/>
          </a:bodyPr>
          <a:lstStyle/>
          <a:p>
            <a:pPr algn="ctr"/>
            <a:r>
              <a:rPr lang="it-IT" b="1" dirty="0">
                <a:solidFill>
                  <a:srgbClr val="00B0F0"/>
                </a:solidFill>
              </a:rPr>
              <a:t>Pacemaker</a:t>
            </a:r>
          </a:p>
        </p:txBody>
      </p:sp>
      <p:sp>
        <p:nvSpPr>
          <p:cNvPr id="7" name="CasellaDiTesto 6"/>
          <p:cNvSpPr txBox="1"/>
          <p:nvPr/>
        </p:nvSpPr>
        <p:spPr>
          <a:xfrm>
            <a:off x="4440444" y="1163782"/>
            <a:ext cx="2272145" cy="369332"/>
          </a:xfrm>
          <a:prstGeom prst="rect">
            <a:avLst/>
          </a:prstGeom>
          <a:noFill/>
        </p:spPr>
        <p:txBody>
          <a:bodyPr wrap="square" rtlCol="0">
            <a:spAutoFit/>
          </a:bodyPr>
          <a:lstStyle/>
          <a:p>
            <a:pPr algn="ctr"/>
            <a:r>
              <a:rPr lang="it-IT" b="1" dirty="0">
                <a:solidFill>
                  <a:srgbClr val="00B0F0"/>
                </a:solidFill>
              </a:rPr>
              <a:t>ICD</a:t>
            </a:r>
          </a:p>
        </p:txBody>
      </p:sp>
      <p:sp>
        <p:nvSpPr>
          <p:cNvPr id="8" name="CasellaDiTesto 7"/>
          <p:cNvSpPr txBox="1"/>
          <p:nvPr/>
        </p:nvSpPr>
        <p:spPr>
          <a:xfrm>
            <a:off x="8257702" y="1147419"/>
            <a:ext cx="2272145" cy="369332"/>
          </a:xfrm>
          <a:prstGeom prst="rect">
            <a:avLst/>
          </a:prstGeom>
          <a:noFill/>
        </p:spPr>
        <p:txBody>
          <a:bodyPr wrap="square" rtlCol="0">
            <a:spAutoFit/>
          </a:bodyPr>
          <a:lstStyle/>
          <a:p>
            <a:pPr algn="ctr"/>
            <a:r>
              <a:rPr lang="it-IT" b="1" dirty="0">
                <a:solidFill>
                  <a:srgbClr val="00B0F0"/>
                </a:solidFill>
              </a:rPr>
              <a:t>Totale</a:t>
            </a:r>
          </a:p>
        </p:txBody>
      </p:sp>
      <p:sp>
        <p:nvSpPr>
          <p:cNvPr id="9" name="Rettangolo 8"/>
          <p:cNvSpPr/>
          <p:nvPr/>
        </p:nvSpPr>
        <p:spPr>
          <a:xfrm>
            <a:off x="318655" y="5882928"/>
            <a:ext cx="173903" cy="226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10" name="Rettangolo 9"/>
          <p:cNvSpPr/>
          <p:nvPr/>
        </p:nvSpPr>
        <p:spPr>
          <a:xfrm>
            <a:off x="318655" y="6180472"/>
            <a:ext cx="173903" cy="2269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11" name="Rettangolo 10"/>
          <p:cNvSpPr/>
          <p:nvPr/>
        </p:nvSpPr>
        <p:spPr>
          <a:xfrm>
            <a:off x="318655" y="6482661"/>
            <a:ext cx="173903" cy="2269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12" name="CasellaDiTesto 11"/>
          <p:cNvSpPr txBox="1"/>
          <p:nvPr/>
        </p:nvSpPr>
        <p:spPr>
          <a:xfrm>
            <a:off x="492558" y="5882928"/>
            <a:ext cx="2859314" cy="261610"/>
          </a:xfrm>
          <a:prstGeom prst="rect">
            <a:avLst/>
          </a:prstGeom>
          <a:noFill/>
        </p:spPr>
        <p:txBody>
          <a:bodyPr wrap="square" rtlCol="0">
            <a:spAutoFit/>
          </a:bodyPr>
          <a:lstStyle/>
          <a:p>
            <a:r>
              <a:rPr lang="it-IT" sz="1100" dirty="0">
                <a:solidFill>
                  <a:schemeClr val="bg1"/>
                </a:solidFill>
              </a:rPr>
              <a:t>Rapporto comunicatori </a:t>
            </a:r>
            <a:r>
              <a:rPr lang="it-IT" sz="1100" dirty="0" err="1">
                <a:solidFill>
                  <a:schemeClr val="bg1"/>
                </a:solidFill>
              </a:rPr>
              <a:t>device</a:t>
            </a:r>
            <a:r>
              <a:rPr lang="it-IT" sz="1100" dirty="0">
                <a:solidFill>
                  <a:schemeClr val="bg1"/>
                </a:solidFill>
              </a:rPr>
              <a:t> da 0 a 15%</a:t>
            </a:r>
          </a:p>
        </p:txBody>
      </p:sp>
      <p:sp>
        <p:nvSpPr>
          <p:cNvPr id="13" name="CasellaDiTesto 12"/>
          <p:cNvSpPr txBox="1"/>
          <p:nvPr/>
        </p:nvSpPr>
        <p:spPr>
          <a:xfrm>
            <a:off x="492558" y="6163130"/>
            <a:ext cx="2859314" cy="261610"/>
          </a:xfrm>
          <a:prstGeom prst="rect">
            <a:avLst/>
          </a:prstGeom>
          <a:noFill/>
        </p:spPr>
        <p:txBody>
          <a:bodyPr wrap="square" rtlCol="0">
            <a:spAutoFit/>
          </a:bodyPr>
          <a:lstStyle/>
          <a:p>
            <a:r>
              <a:rPr lang="it-IT" sz="1100" dirty="0">
                <a:solidFill>
                  <a:schemeClr val="bg1"/>
                </a:solidFill>
              </a:rPr>
              <a:t>Rapporto comunicatori </a:t>
            </a:r>
            <a:r>
              <a:rPr lang="it-IT" sz="1100" dirty="0" err="1">
                <a:solidFill>
                  <a:schemeClr val="bg1"/>
                </a:solidFill>
              </a:rPr>
              <a:t>device</a:t>
            </a:r>
            <a:r>
              <a:rPr lang="it-IT" sz="1100" dirty="0">
                <a:solidFill>
                  <a:schemeClr val="bg1"/>
                </a:solidFill>
              </a:rPr>
              <a:t> da 15 a 30%</a:t>
            </a:r>
          </a:p>
        </p:txBody>
      </p:sp>
      <p:sp>
        <p:nvSpPr>
          <p:cNvPr id="14" name="CasellaDiTesto 13"/>
          <p:cNvSpPr txBox="1"/>
          <p:nvPr/>
        </p:nvSpPr>
        <p:spPr>
          <a:xfrm>
            <a:off x="492558" y="6460674"/>
            <a:ext cx="2859314" cy="261610"/>
          </a:xfrm>
          <a:prstGeom prst="rect">
            <a:avLst/>
          </a:prstGeom>
          <a:noFill/>
        </p:spPr>
        <p:txBody>
          <a:bodyPr wrap="square" rtlCol="0">
            <a:spAutoFit/>
          </a:bodyPr>
          <a:lstStyle/>
          <a:p>
            <a:r>
              <a:rPr lang="it-IT" sz="1100" dirty="0">
                <a:solidFill>
                  <a:schemeClr val="bg1"/>
                </a:solidFill>
              </a:rPr>
              <a:t>Rapporto comunicatori </a:t>
            </a:r>
            <a:r>
              <a:rPr lang="it-IT" sz="1100" dirty="0" err="1">
                <a:solidFill>
                  <a:schemeClr val="bg1"/>
                </a:solidFill>
              </a:rPr>
              <a:t>device</a:t>
            </a:r>
            <a:r>
              <a:rPr lang="it-IT" sz="1100" dirty="0">
                <a:solidFill>
                  <a:schemeClr val="bg1"/>
                </a:solidFill>
              </a:rPr>
              <a:t> oltre il 30%</a:t>
            </a:r>
          </a:p>
        </p:txBody>
      </p:sp>
      <p:sp>
        <p:nvSpPr>
          <p:cNvPr id="15" name="CasellaDiTesto 14"/>
          <p:cNvSpPr txBox="1"/>
          <p:nvPr/>
        </p:nvSpPr>
        <p:spPr>
          <a:xfrm>
            <a:off x="9251663" y="6144538"/>
            <a:ext cx="2889270" cy="523220"/>
          </a:xfrm>
          <a:prstGeom prst="rect">
            <a:avLst/>
          </a:prstGeom>
          <a:solidFill>
            <a:schemeClr val="accent5">
              <a:lumMod val="40000"/>
              <a:lumOff val="60000"/>
            </a:schemeClr>
          </a:solidFill>
        </p:spPr>
        <p:txBody>
          <a:bodyPr wrap="square" rtlCol="0">
            <a:spAutoFit/>
          </a:bodyPr>
          <a:lstStyle/>
          <a:p>
            <a:r>
              <a:rPr lang="it-IT" sz="1400" dirty="0">
                <a:solidFill>
                  <a:schemeClr val="accent5">
                    <a:lumMod val="75000"/>
                  </a:schemeClr>
                </a:solidFill>
              </a:rPr>
              <a:t>*fonte </a:t>
            </a:r>
            <a:r>
              <a:rPr lang="en-US" sz="1400" dirty="0">
                <a:solidFill>
                  <a:schemeClr val="bg1"/>
                </a:solidFill>
                <a:hlinkClick r:id="rId6"/>
              </a:rPr>
              <a:t>www.ihmt-medicaldevice.com</a:t>
            </a:r>
            <a:endParaRPr lang="it-IT" sz="1400" dirty="0">
              <a:solidFill>
                <a:schemeClr val="bg1"/>
              </a:solidFill>
            </a:endParaRPr>
          </a:p>
          <a:p>
            <a:endParaRPr lang="it-IT" sz="1400" dirty="0">
              <a:solidFill>
                <a:srgbClr val="00FEFF"/>
              </a:solidFill>
            </a:endParaRPr>
          </a:p>
        </p:txBody>
      </p:sp>
    </p:spTree>
    <p:extLst>
      <p:ext uri="{BB962C8B-B14F-4D97-AF65-F5344CB8AC3E}">
        <p14:creationId xmlns:p14="http://schemas.microsoft.com/office/powerpoint/2010/main" val="310892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91914" y="528041"/>
            <a:ext cx="9144000" cy="642269"/>
          </a:xfrm>
        </p:spPr>
        <p:txBody>
          <a:bodyPr>
            <a:noAutofit/>
          </a:bodyPr>
          <a:lstStyle/>
          <a:p>
            <a:r>
              <a:rPr lang="it-IT" sz="4800" b="1" dirty="0" smtClean="0">
                <a:solidFill>
                  <a:srgbClr val="FFFF00"/>
                </a:solidFill>
                <a:latin typeface="Times New Roman" charset="0"/>
                <a:ea typeface="Times New Roman" charset="0"/>
                <a:cs typeface="Times New Roman" charset="0"/>
              </a:rPr>
              <a:t>Entità del problema attuale</a:t>
            </a:r>
            <a:endParaRPr lang="it-IT" sz="4800" b="1" dirty="0">
              <a:solidFill>
                <a:srgbClr val="FFFF00"/>
              </a:solidFill>
              <a:latin typeface="Times New Roman" charset="0"/>
              <a:ea typeface="Times New Roman" charset="0"/>
              <a:cs typeface="Times New Roman" charset="0"/>
            </a:endParaRPr>
          </a:p>
        </p:txBody>
      </p:sp>
      <p:sp>
        <p:nvSpPr>
          <p:cNvPr id="3" name="Sottotitolo 2"/>
          <p:cNvSpPr>
            <a:spLocks noGrp="1"/>
          </p:cNvSpPr>
          <p:nvPr>
            <p:ph type="subTitle" idx="1"/>
          </p:nvPr>
        </p:nvSpPr>
        <p:spPr>
          <a:xfrm>
            <a:off x="208546" y="1596775"/>
            <a:ext cx="11710737" cy="1655762"/>
          </a:xfrm>
        </p:spPr>
        <p:txBody>
          <a:bodyPr>
            <a:noAutofit/>
          </a:bodyPr>
          <a:lstStyle/>
          <a:p>
            <a:pPr marL="571500" indent="-571500" algn="l">
              <a:buClr>
                <a:srgbClr val="FFFF00"/>
              </a:buClr>
              <a:buFont typeface="Wingdings" charset="2"/>
              <a:buChar char="ü"/>
            </a:pPr>
            <a:r>
              <a:rPr lang="it-IT" sz="3600" dirty="0" smtClean="0">
                <a:solidFill>
                  <a:schemeClr val="bg1"/>
                </a:solidFill>
                <a:latin typeface="Times New Roman" charset="0"/>
                <a:ea typeface="Times New Roman" charset="0"/>
                <a:cs typeface="Times New Roman" charset="0"/>
              </a:rPr>
              <a:t>1.1 milioni di ospedalizzazioni per scompenso annuali</a:t>
            </a:r>
          </a:p>
          <a:p>
            <a:pPr marL="571500" indent="-571500" algn="l">
              <a:buClr>
                <a:srgbClr val="FFFF00"/>
              </a:buClr>
              <a:buFont typeface="Wingdings" charset="2"/>
              <a:buChar char="ü"/>
            </a:pPr>
            <a:endParaRPr lang="it-IT" sz="3600" dirty="0" smtClean="0">
              <a:solidFill>
                <a:schemeClr val="bg1"/>
              </a:solidFill>
              <a:latin typeface="Times New Roman" charset="0"/>
              <a:ea typeface="Times New Roman" charset="0"/>
              <a:cs typeface="Times New Roman" charset="0"/>
            </a:endParaRPr>
          </a:p>
          <a:p>
            <a:pPr marL="571500" indent="-571500" algn="l">
              <a:buClr>
                <a:srgbClr val="FFFF00"/>
              </a:buClr>
              <a:buFont typeface="Wingdings" charset="2"/>
              <a:buChar char="ü"/>
            </a:pPr>
            <a:r>
              <a:rPr lang="it-IT" sz="3600" dirty="0" smtClean="0">
                <a:solidFill>
                  <a:schemeClr val="bg1"/>
                </a:solidFill>
                <a:latin typeface="Times New Roman" charset="0"/>
                <a:ea typeface="Times New Roman" charset="0"/>
                <a:cs typeface="Times New Roman" charset="0"/>
              </a:rPr>
              <a:t>25% tasso di riammissione a 1 mese, 50% a 6 mesi</a:t>
            </a:r>
          </a:p>
          <a:p>
            <a:pPr marL="571500" indent="-571500" algn="l">
              <a:buClr>
                <a:srgbClr val="FFFF00"/>
              </a:buClr>
              <a:buFont typeface="Wingdings" charset="2"/>
              <a:buChar char="ü"/>
            </a:pPr>
            <a:endParaRPr lang="it-IT" sz="3600" dirty="0" smtClean="0">
              <a:solidFill>
                <a:schemeClr val="bg1"/>
              </a:solidFill>
              <a:latin typeface="Times New Roman" charset="0"/>
              <a:ea typeface="Times New Roman" charset="0"/>
              <a:cs typeface="Times New Roman" charset="0"/>
            </a:endParaRPr>
          </a:p>
          <a:p>
            <a:pPr marL="571500" indent="-571500" algn="l">
              <a:buClr>
                <a:srgbClr val="FFFF00"/>
              </a:buClr>
              <a:buFont typeface="Wingdings" charset="2"/>
              <a:buChar char="ü"/>
            </a:pPr>
            <a:r>
              <a:rPr lang="it-IT" sz="3600" dirty="0" smtClean="0">
                <a:solidFill>
                  <a:schemeClr val="bg1"/>
                </a:solidFill>
                <a:latin typeface="Times New Roman" charset="0"/>
                <a:ea typeface="Times New Roman" charset="0"/>
                <a:cs typeface="Times New Roman" charset="0"/>
              </a:rPr>
              <a:t>18 miliardi di dollari i costi diretti annuali</a:t>
            </a:r>
          </a:p>
          <a:p>
            <a:pPr>
              <a:buClr>
                <a:srgbClr val="FFFF00"/>
              </a:buClr>
            </a:pPr>
            <a:r>
              <a:rPr lang="it-IT" sz="3600" dirty="0" smtClean="0">
                <a:solidFill>
                  <a:srgbClr val="00FEFF"/>
                </a:solidFill>
                <a:latin typeface="Times New Roman" charset="0"/>
                <a:ea typeface="Times New Roman" charset="0"/>
                <a:cs typeface="Times New Roman" charset="0"/>
              </a:rPr>
              <a:t>I metodi attuali di monitoraggio standard </a:t>
            </a:r>
          </a:p>
          <a:p>
            <a:pPr>
              <a:buClr>
                <a:srgbClr val="FFFF00"/>
              </a:buClr>
            </a:pPr>
            <a:r>
              <a:rPr lang="it-IT" sz="3600" dirty="0" smtClean="0">
                <a:solidFill>
                  <a:srgbClr val="00FEFF"/>
                </a:solidFill>
                <a:latin typeface="Times New Roman" charset="0"/>
                <a:ea typeface="Times New Roman" charset="0"/>
                <a:cs typeface="Times New Roman" charset="0"/>
              </a:rPr>
              <a:t>dello scompenso non sono</a:t>
            </a:r>
          </a:p>
          <a:p>
            <a:pPr>
              <a:buClr>
                <a:srgbClr val="FFFF00"/>
              </a:buClr>
            </a:pPr>
            <a:r>
              <a:rPr lang="it-IT" sz="3600" dirty="0" smtClean="0">
                <a:solidFill>
                  <a:srgbClr val="00FEFF"/>
                </a:solidFill>
                <a:latin typeface="Times New Roman" charset="0"/>
                <a:ea typeface="Times New Roman" charset="0"/>
                <a:cs typeface="Times New Roman" charset="0"/>
              </a:rPr>
              <a:t> in grado di porre un freno alla problematica</a:t>
            </a:r>
            <a:endParaRPr lang="it-IT" sz="3600" dirty="0">
              <a:solidFill>
                <a:srgbClr val="00FEFF"/>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10379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7" dur="500"/>
                                        <p:tgtEl>
                                          <p:spTgt spid="3">
                                            <p:txEl>
                                              <p:pRg st="5" end="5"/>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0" dur="500"/>
                                        <p:tgtEl>
                                          <p:spTgt spid="3">
                                            <p:txEl>
                                              <p:pRg st="6" end="6"/>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38200" y="256494"/>
            <a:ext cx="10515600" cy="1325563"/>
          </a:xfrm>
        </p:spPr>
        <p:txBody>
          <a:bodyPr/>
          <a:lstStyle/>
          <a:p>
            <a:pPr eaLnBrk="1" hangingPunct="1">
              <a:defRPr/>
            </a:pPr>
            <a:r>
              <a:rPr lang="it-IT" altLang="en-US" sz="2800" b="1" dirty="0" smtClean="0">
                <a:solidFill>
                  <a:srgbClr val="FFFF00"/>
                </a:solidFill>
                <a:latin typeface="Times New Roman" charset="0"/>
                <a:ea typeface="Times New Roman" charset="0"/>
                <a:cs typeface="Times New Roman" charset="0"/>
              </a:rPr>
              <a:t>Futuro/Presente  </a:t>
            </a:r>
            <a:r>
              <a:rPr lang="it-IT" altLang="en-US" sz="3600" b="1" dirty="0" smtClean="0">
                <a:solidFill>
                  <a:srgbClr val="FFFF00"/>
                </a:solidFill>
                <a:latin typeface="Times New Roman" charset="0"/>
                <a:ea typeface="Times New Roman" charset="0"/>
                <a:cs typeface="Times New Roman" charset="0"/>
              </a:rPr>
              <a:t>Limiti dell’ambulatorio </a:t>
            </a:r>
            <a:r>
              <a:rPr lang="it-IT" altLang="en-US" sz="3600" b="1" dirty="0">
                <a:solidFill>
                  <a:srgbClr val="FFFF00"/>
                </a:solidFill>
                <a:latin typeface="Times New Roman" charset="0"/>
                <a:ea typeface="Times New Roman" charset="0"/>
                <a:cs typeface="Times New Roman" charset="0"/>
              </a:rPr>
              <a:t>virtuale</a:t>
            </a:r>
            <a:endParaRPr lang="en-US" altLang="en-US" sz="3600" b="1" dirty="0">
              <a:solidFill>
                <a:srgbClr val="FFFF00"/>
              </a:solidFill>
              <a:latin typeface="Times New Roman" charset="0"/>
              <a:ea typeface="Times New Roman" charset="0"/>
              <a:cs typeface="Times New Roman" charset="0"/>
            </a:endParaRPr>
          </a:p>
        </p:txBody>
      </p:sp>
      <p:sp>
        <p:nvSpPr>
          <p:cNvPr id="7171" name="Rectangle 3"/>
          <p:cNvSpPr>
            <a:spLocks noGrp="1" noChangeArrowheads="1"/>
          </p:cNvSpPr>
          <p:nvPr>
            <p:ph idx="1"/>
          </p:nvPr>
        </p:nvSpPr>
        <p:spPr>
          <a:xfrm>
            <a:off x="693058" y="1407885"/>
            <a:ext cx="10515600" cy="4203020"/>
          </a:xfrm>
        </p:spPr>
        <p:txBody>
          <a:bodyPr>
            <a:noAutofit/>
          </a:bodyPr>
          <a:lstStyle/>
          <a:p>
            <a:pPr eaLnBrk="1" hangingPunct="1">
              <a:lnSpc>
                <a:spcPct val="80000"/>
              </a:lnSpc>
              <a:buClr>
                <a:srgbClr val="FFFF00"/>
              </a:buClr>
              <a:buFont typeface="Wingdings" charset="2"/>
              <a:buChar char="ü"/>
              <a:defRPr/>
            </a:pPr>
            <a:r>
              <a:rPr lang="it-IT" altLang="en-US" dirty="0" smtClean="0">
                <a:solidFill>
                  <a:schemeClr val="bg1"/>
                </a:solidFill>
                <a:latin typeface="Times New Roman" charset="0"/>
                <a:ea typeface="Times New Roman" charset="0"/>
                <a:cs typeface="Times New Roman" charset="0"/>
              </a:rPr>
              <a:t>Organizzativi</a:t>
            </a:r>
          </a:p>
          <a:p>
            <a:pPr eaLnBrk="1" hangingPunct="1">
              <a:lnSpc>
                <a:spcPct val="80000"/>
              </a:lnSpc>
              <a:buClr>
                <a:srgbClr val="FFFF00"/>
              </a:buClr>
              <a:buFont typeface="Wingdings" charset="2"/>
              <a:buChar char="ü"/>
              <a:defRPr/>
            </a:pPr>
            <a:endParaRPr lang="it-IT" altLang="en-US" dirty="0">
              <a:solidFill>
                <a:schemeClr val="bg1"/>
              </a:solidFill>
              <a:latin typeface="Times New Roman" charset="0"/>
              <a:ea typeface="Times New Roman" charset="0"/>
              <a:cs typeface="Times New Roman" charset="0"/>
            </a:endParaRPr>
          </a:p>
          <a:p>
            <a:pPr eaLnBrk="1" hangingPunct="1">
              <a:lnSpc>
                <a:spcPct val="80000"/>
              </a:lnSpc>
              <a:buClr>
                <a:srgbClr val="FFFF00"/>
              </a:buClr>
              <a:buFont typeface="Wingdings" charset="2"/>
              <a:buChar char="ü"/>
              <a:defRPr/>
            </a:pPr>
            <a:r>
              <a:rPr lang="it-IT" altLang="en-US" dirty="0">
                <a:solidFill>
                  <a:schemeClr val="bg1"/>
                </a:solidFill>
                <a:latin typeface="Times New Roman" charset="0"/>
                <a:ea typeface="Times New Roman" charset="0"/>
                <a:cs typeface="Times New Roman" charset="0"/>
              </a:rPr>
              <a:t>Medico </a:t>
            </a:r>
            <a:r>
              <a:rPr lang="it-IT" altLang="en-US" dirty="0" smtClean="0">
                <a:solidFill>
                  <a:schemeClr val="bg1"/>
                </a:solidFill>
                <a:latin typeface="Times New Roman" charset="0"/>
                <a:ea typeface="Times New Roman" charset="0"/>
                <a:cs typeface="Times New Roman" charset="0"/>
              </a:rPr>
              <a:t>– Legali</a:t>
            </a:r>
          </a:p>
          <a:p>
            <a:pPr eaLnBrk="1" hangingPunct="1">
              <a:lnSpc>
                <a:spcPct val="80000"/>
              </a:lnSpc>
              <a:buClr>
                <a:srgbClr val="FFFF00"/>
              </a:buClr>
              <a:buFont typeface="Wingdings" charset="2"/>
              <a:buChar char="ü"/>
              <a:defRPr/>
            </a:pPr>
            <a:endParaRPr lang="it-IT" altLang="en-US" dirty="0">
              <a:solidFill>
                <a:schemeClr val="bg1"/>
              </a:solidFill>
              <a:latin typeface="Times New Roman" charset="0"/>
              <a:ea typeface="Times New Roman" charset="0"/>
              <a:cs typeface="Times New Roman" charset="0"/>
            </a:endParaRPr>
          </a:p>
          <a:p>
            <a:pPr eaLnBrk="1" hangingPunct="1">
              <a:lnSpc>
                <a:spcPct val="80000"/>
              </a:lnSpc>
              <a:buClr>
                <a:srgbClr val="FFFF00"/>
              </a:buClr>
              <a:buFont typeface="Wingdings" charset="2"/>
              <a:buChar char="ü"/>
              <a:defRPr/>
            </a:pPr>
            <a:r>
              <a:rPr lang="it-IT" altLang="en-US" dirty="0" smtClean="0">
                <a:solidFill>
                  <a:schemeClr val="bg1"/>
                </a:solidFill>
                <a:latin typeface="Times New Roman" charset="0"/>
                <a:ea typeface="Times New Roman" charset="0"/>
                <a:cs typeface="Times New Roman" charset="0"/>
              </a:rPr>
              <a:t>Privacy</a:t>
            </a:r>
          </a:p>
          <a:p>
            <a:pPr eaLnBrk="1" hangingPunct="1">
              <a:lnSpc>
                <a:spcPct val="80000"/>
              </a:lnSpc>
              <a:buClr>
                <a:srgbClr val="FFFF00"/>
              </a:buClr>
              <a:buFont typeface="Wingdings" charset="2"/>
              <a:buChar char="ü"/>
              <a:defRPr/>
            </a:pPr>
            <a:endParaRPr lang="it-IT" altLang="en-US" dirty="0">
              <a:solidFill>
                <a:schemeClr val="bg1"/>
              </a:solidFill>
              <a:latin typeface="Times New Roman" charset="0"/>
              <a:ea typeface="Times New Roman" charset="0"/>
              <a:cs typeface="Times New Roman" charset="0"/>
            </a:endParaRPr>
          </a:p>
          <a:p>
            <a:pPr eaLnBrk="1" hangingPunct="1">
              <a:lnSpc>
                <a:spcPct val="80000"/>
              </a:lnSpc>
              <a:buClr>
                <a:srgbClr val="FFFF00"/>
              </a:buClr>
              <a:buFont typeface="Wingdings" charset="2"/>
              <a:buChar char="ü"/>
              <a:defRPr/>
            </a:pPr>
            <a:r>
              <a:rPr lang="it-IT" altLang="en-US" dirty="0">
                <a:solidFill>
                  <a:schemeClr val="bg1"/>
                </a:solidFill>
                <a:latin typeface="Times New Roman" charset="0"/>
                <a:ea typeface="Times New Roman" charset="0"/>
                <a:cs typeface="Times New Roman" charset="0"/>
              </a:rPr>
              <a:t>Riconoscimento amministrativo della </a:t>
            </a:r>
            <a:r>
              <a:rPr lang="it-IT" altLang="en-US" dirty="0" smtClean="0">
                <a:solidFill>
                  <a:schemeClr val="bg1"/>
                </a:solidFill>
                <a:latin typeface="Times New Roman" charset="0"/>
                <a:ea typeface="Times New Roman" charset="0"/>
                <a:cs typeface="Times New Roman" charset="0"/>
              </a:rPr>
              <a:t>prestazione</a:t>
            </a:r>
          </a:p>
          <a:p>
            <a:pPr eaLnBrk="1" hangingPunct="1">
              <a:lnSpc>
                <a:spcPct val="80000"/>
              </a:lnSpc>
              <a:buClr>
                <a:srgbClr val="FFFF00"/>
              </a:buClr>
              <a:buFont typeface="Wingdings" charset="2"/>
              <a:buChar char="ü"/>
              <a:defRPr/>
            </a:pPr>
            <a:endParaRPr lang="it-IT" altLang="en-US" dirty="0">
              <a:solidFill>
                <a:schemeClr val="bg1"/>
              </a:solidFill>
              <a:latin typeface="Times New Roman" charset="0"/>
              <a:ea typeface="Times New Roman" charset="0"/>
              <a:cs typeface="Times New Roman" charset="0"/>
            </a:endParaRPr>
          </a:p>
          <a:p>
            <a:pPr eaLnBrk="1" hangingPunct="1">
              <a:lnSpc>
                <a:spcPct val="80000"/>
              </a:lnSpc>
              <a:buClr>
                <a:srgbClr val="FFFF00"/>
              </a:buClr>
              <a:buFont typeface="Wingdings" charset="2"/>
              <a:buChar char="ü"/>
              <a:defRPr/>
            </a:pPr>
            <a:r>
              <a:rPr lang="it-IT" altLang="en-US" dirty="0">
                <a:solidFill>
                  <a:schemeClr val="bg1"/>
                </a:solidFill>
                <a:latin typeface="Times New Roman" charset="0"/>
                <a:ea typeface="Times New Roman" charset="0"/>
                <a:cs typeface="Times New Roman" charset="0"/>
              </a:rPr>
              <a:t>Capacità di riprogrammazione dei </a:t>
            </a:r>
            <a:r>
              <a:rPr lang="it-IT" altLang="en-US" dirty="0" smtClean="0">
                <a:solidFill>
                  <a:schemeClr val="bg1"/>
                </a:solidFill>
                <a:latin typeface="Times New Roman" charset="0"/>
                <a:ea typeface="Times New Roman" charset="0"/>
                <a:cs typeface="Times New Roman" charset="0"/>
              </a:rPr>
              <a:t>dispositivi</a:t>
            </a:r>
          </a:p>
          <a:p>
            <a:pPr eaLnBrk="1" hangingPunct="1">
              <a:lnSpc>
                <a:spcPct val="80000"/>
              </a:lnSpc>
              <a:buClr>
                <a:srgbClr val="FFFF00"/>
              </a:buClr>
              <a:buFont typeface="Wingdings" charset="2"/>
              <a:buChar char="ü"/>
              <a:defRPr/>
            </a:pPr>
            <a:endParaRPr lang="it-IT" altLang="en-US" dirty="0">
              <a:solidFill>
                <a:schemeClr val="bg1"/>
              </a:solidFill>
              <a:latin typeface="Times New Roman" charset="0"/>
              <a:ea typeface="Times New Roman" charset="0"/>
              <a:cs typeface="Times New Roman" charset="0"/>
            </a:endParaRPr>
          </a:p>
          <a:p>
            <a:pPr eaLnBrk="1" hangingPunct="1">
              <a:lnSpc>
                <a:spcPct val="80000"/>
              </a:lnSpc>
              <a:buClr>
                <a:srgbClr val="FFFF00"/>
              </a:buClr>
              <a:buFont typeface="Wingdings" charset="2"/>
              <a:buChar char="ü"/>
              <a:defRPr/>
            </a:pPr>
            <a:r>
              <a:rPr lang="it-IT" altLang="en-US" dirty="0">
                <a:solidFill>
                  <a:schemeClr val="bg1"/>
                </a:solidFill>
                <a:latin typeface="Times New Roman" charset="0"/>
                <a:ea typeface="Times New Roman" charset="0"/>
                <a:cs typeface="Times New Roman" charset="0"/>
              </a:rPr>
              <a:t>Formazione / coinvolgimento personale </a:t>
            </a:r>
            <a:r>
              <a:rPr lang="it-IT" altLang="en-US" dirty="0" smtClean="0">
                <a:solidFill>
                  <a:schemeClr val="bg1"/>
                </a:solidFill>
                <a:latin typeface="Times New Roman" charset="0"/>
                <a:ea typeface="Times New Roman" charset="0"/>
                <a:cs typeface="Times New Roman" charset="0"/>
              </a:rPr>
              <a:t>infermieristico</a:t>
            </a:r>
          </a:p>
          <a:p>
            <a:pPr eaLnBrk="1" hangingPunct="1">
              <a:lnSpc>
                <a:spcPct val="80000"/>
              </a:lnSpc>
              <a:buClr>
                <a:srgbClr val="FFFF00"/>
              </a:buClr>
              <a:buFont typeface="Wingdings" charset="2"/>
              <a:buChar char="ü"/>
              <a:defRPr/>
            </a:pPr>
            <a:endParaRPr lang="it-IT" altLang="en-US" dirty="0">
              <a:solidFill>
                <a:schemeClr val="bg1"/>
              </a:solidFill>
              <a:latin typeface="Times New Roman" charset="0"/>
              <a:ea typeface="Times New Roman" charset="0"/>
              <a:cs typeface="Times New Roman" charset="0"/>
            </a:endParaRPr>
          </a:p>
          <a:p>
            <a:pPr eaLnBrk="1" hangingPunct="1">
              <a:lnSpc>
                <a:spcPct val="80000"/>
              </a:lnSpc>
              <a:buClr>
                <a:srgbClr val="FFFF00"/>
              </a:buClr>
              <a:buFont typeface="Wingdings" charset="2"/>
              <a:buChar char="ü"/>
              <a:defRPr/>
            </a:pPr>
            <a:r>
              <a:rPr lang="it-IT" altLang="en-US" dirty="0">
                <a:solidFill>
                  <a:schemeClr val="bg1"/>
                </a:solidFill>
                <a:latin typeface="Times New Roman" charset="0"/>
                <a:ea typeface="Times New Roman" charset="0"/>
                <a:cs typeface="Times New Roman" charset="0"/>
              </a:rPr>
              <a:t>Tecnologie differenti</a:t>
            </a:r>
            <a:endParaRPr lang="en-US" altLang="en-US"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01319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horz" lIns="91440" tIns="45720" rIns="91440" bIns="45720" rtlCol="0" anchor="ctr">
            <a:normAutofit/>
          </a:bodyPr>
          <a:lstStyle/>
          <a:p>
            <a:r>
              <a:rPr lang="it-IT" sz="2800" b="1" dirty="0" smtClean="0">
                <a:solidFill>
                  <a:srgbClr val="FFFF00"/>
                </a:solidFill>
                <a:latin typeface="Times New Roman" charset="0"/>
                <a:ea typeface="Times New Roman" charset="0"/>
                <a:cs typeface="Times New Roman" charset="0"/>
              </a:rPr>
              <a:t>Futuro/Presente</a:t>
            </a:r>
            <a:r>
              <a:rPr lang="is-IS" sz="2800" b="1" dirty="0" smtClean="0">
                <a:solidFill>
                  <a:srgbClr val="FFFF00"/>
                </a:solidFill>
                <a:latin typeface="Times New Roman" charset="0"/>
                <a:ea typeface="Times New Roman" charset="0"/>
                <a:cs typeface="Times New Roman" charset="0"/>
              </a:rPr>
              <a:t>…...</a:t>
            </a:r>
            <a:r>
              <a:rPr lang="it-IT" sz="2800" b="1" dirty="0" smtClean="0">
                <a:solidFill>
                  <a:srgbClr val="FFFF00"/>
                </a:solidFill>
                <a:latin typeface="Times New Roman" charset="0"/>
                <a:ea typeface="Times New Roman" charset="0"/>
                <a:cs typeface="Times New Roman" charset="0"/>
              </a:rPr>
              <a:t>                </a:t>
            </a:r>
            <a:r>
              <a:rPr lang="it-IT" sz="3600" b="1" dirty="0" smtClean="0">
                <a:solidFill>
                  <a:srgbClr val="FFFF00"/>
                </a:solidFill>
                <a:latin typeface="Times New Roman" charset="0"/>
                <a:ea typeface="Times New Roman" charset="0"/>
                <a:cs typeface="Times New Roman" charset="0"/>
              </a:rPr>
              <a:t>Le </a:t>
            </a:r>
            <a:r>
              <a:rPr lang="it-IT" sz="3600" b="1" dirty="0">
                <a:solidFill>
                  <a:srgbClr val="FFFF00"/>
                </a:solidFill>
                <a:latin typeface="Times New Roman" charset="0"/>
                <a:ea typeface="Times New Roman" charset="0"/>
                <a:cs typeface="Times New Roman" charset="0"/>
              </a:rPr>
              <a:t>Sfide</a:t>
            </a:r>
          </a:p>
        </p:txBody>
      </p:sp>
      <p:sp>
        <p:nvSpPr>
          <p:cNvPr id="3" name="Segnaposto contenuto 2"/>
          <p:cNvSpPr>
            <a:spLocks noGrp="1"/>
          </p:cNvSpPr>
          <p:nvPr>
            <p:ph idx="1"/>
          </p:nvPr>
        </p:nvSpPr>
        <p:spPr/>
        <p:txBody>
          <a:bodyPr>
            <a:normAutofit/>
          </a:bodyPr>
          <a:lstStyle/>
          <a:p>
            <a:pPr marL="0" indent="0">
              <a:buClr>
                <a:srgbClr val="FFFF00"/>
              </a:buClr>
              <a:buNone/>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err="1" smtClean="0">
                <a:solidFill>
                  <a:schemeClr val="bg1"/>
                </a:solidFill>
                <a:latin typeface="Times New Roman" charset="0"/>
                <a:ea typeface="Times New Roman" charset="0"/>
                <a:cs typeface="Times New Roman" charset="0"/>
              </a:rPr>
              <a:t>Multimorbilità</a:t>
            </a: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S</a:t>
            </a:r>
            <a:r>
              <a:rPr lang="it-IT" dirty="0" smtClean="0">
                <a:solidFill>
                  <a:schemeClr val="bg1"/>
                </a:solidFill>
                <a:latin typeface="Times New Roman" charset="0"/>
                <a:ea typeface="Times New Roman" charset="0"/>
                <a:cs typeface="Times New Roman" charset="0"/>
              </a:rPr>
              <a:t>ostenibilità </a:t>
            </a:r>
            <a:r>
              <a:rPr lang="it-IT" dirty="0">
                <a:solidFill>
                  <a:schemeClr val="bg1"/>
                </a:solidFill>
                <a:latin typeface="Times New Roman" charset="0"/>
                <a:ea typeface="Times New Roman" charset="0"/>
                <a:cs typeface="Times New Roman" charset="0"/>
              </a:rPr>
              <a:t>delle </a:t>
            </a:r>
            <a:r>
              <a:rPr lang="it-IT" dirty="0" smtClean="0">
                <a:solidFill>
                  <a:schemeClr val="bg1"/>
                </a:solidFill>
                <a:latin typeface="Times New Roman" charset="0"/>
                <a:ea typeface="Times New Roman" charset="0"/>
                <a:cs typeface="Times New Roman" charset="0"/>
              </a:rPr>
              <a:t>risorse</a:t>
            </a: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I</a:t>
            </a:r>
            <a:r>
              <a:rPr lang="it-IT" dirty="0" smtClean="0">
                <a:solidFill>
                  <a:schemeClr val="bg1"/>
                </a:solidFill>
                <a:latin typeface="Times New Roman" charset="0"/>
                <a:ea typeface="Times New Roman" charset="0"/>
                <a:cs typeface="Times New Roman" charset="0"/>
              </a:rPr>
              <a:t>nefficienza</a:t>
            </a: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118638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smtClean="0">
                <a:solidFill>
                  <a:srgbClr val="FFFF00"/>
                </a:solidFill>
                <a:latin typeface="Times New Roman" charset="0"/>
                <a:ea typeface="Times New Roman" charset="0"/>
                <a:cs typeface="Times New Roman" charset="0"/>
              </a:rPr>
              <a:t>Futuro/Presente</a:t>
            </a:r>
            <a:r>
              <a:rPr lang="is-IS" sz="2800" b="1" dirty="0" smtClean="0">
                <a:solidFill>
                  <a:srgbClr val="FFFF00"/>
                </a:solidFill>
                <a:latin typeface="Times New Roman" charset="0"/>
                <a:ea typeface="Times New Roman" charset="0"/>
                <a:cs typeface="Times New Roman" charset="0"/>
              </a:rPr>
              <a:t>…...</a:t>
            </a:r>
            <a:r>
              <a:rPr lang="it-IT" sz="3600" b="1" dirty="0" smtClean="0">
                <a:solidFill>
                  <a:srgbClr val="FFFF00"/>
                </a:solidFill>
                <a:latin typeface="Times New Roman" charset="0"/>
                <a:ea typeface="Times New Roman" charset="0"/>
                <a:cs typeface="Times New Roman" charset="0"/>
              </a:rPr>
              <a:t>     </a:t>
            </a:r>
            <a:r>
              <a:rPr lang="it-IT" b="1" dirty="0" smtClean="0">
                <a:solidFill>
                  <a:srgbClr val="FFFF00"/>
                </a:solidFill>
                <a:latin typeface="Times New Roman" charset="0"/>
                <a:ea typeface="Times New Roman" charset="0"/>
                <a:cs typeface="Times New Roman" charset="0"/>
              </a:rPr>
              <a:t>Gli Obiettivi</a:t>
            </a:r>
            <a:endParaRPr lang="it-IT" dirty="0"/>
          </a:p>
        </p:txBody>
      </p:sp>
      <p:sp>
        <p:nvSpPr>
          <p:cNvPr id="3" name="Segnaposto contenuto 2"/>
          <p:cNvSpPr>
            <a:spLocks noGrp="1"/>
          </p:cNvSpPr>
          <p:nvPr>
            <p:ph idx="1"/>
          </p:nvPr>
        </p:nvSpPr>
        <p:spPr/>
        <p:txBody>
          <a:bodyPr>
            <a:normAutofit/>
          </a:bodyPr>
          <a:lstStyle/>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	</a:t>
            </a:r>
            <a:r>
              <a:rPr lang="it-IT" dirty="0" smtClean="0">
                <a:solidFill>
                  <a:schemeClr val="bg1"/>
                </a:solidFill>
                <a:latin typeface="Times New Roman" charset="0"/>
                <a:ea typeface="Times New Roman" charset="0"/>
                <a:cs typeface="Times New Roman" charset="0"/>
              </a:rPr>
              <a:t>Miglior salute</a:t>
            </a: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	</a:t>
            </a:r>
            <a:r>
              <a:rPr lang="it-IT" dirty="0" smtClean="0">
                <a:solidFill>
                  <a:schemeClr val="bg1"/>
                </a:solidFill>
                <a:latin typeface="Times New Roman" charset="0"/>
                <a:ea typeface="Times New Roman" charset="0"/>
                <a:cs typeface="Times New Roman" charset="0"/>
              </a:rPr>
              <a:t>Miglior </a:t>
            </a:r>
            <a:r>
              <a:rPr lang="it-IT" dirty="0">
                <a:solidFill>
                  <a:schemeClr val="bg1"/>
                </a:solidFill>
                <a:latin typeface="Times New Roman" charset="0"/>
                <a:ea typeface="Times New Roman" charset="0"/>
                <a:cs typeface="Times New Roman" charset="0"/>
              </a:rPr>
              <a:t>esperienza di </a:t>
            </a:r>
            <a:r>
              <a:rPr lang="it-IT" dirty="0" smtClean="0">
                <a:solidFill>
                  <a:schemeClr val="bg1"/>
                </a:solidFill>
                <a:latin typeface="Times New Roman" charset="0"/>
                <a:ea typeface="Times New Roman" charset="0"/>
                <a:cs typeface="Times New Roman" charset="0"/>
              </a:rPr>
              <a:t>cura</a:t>
            </a: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	</a:t>
            </a:r>
            <a:r>
              <a:rPr lang="it-IT" dirty="0" smtClean="0">
                <a:solidFill>
                  <a:schemeClr val="bg1"/>
                </a:solidFill>
                <a:latin typeface="Times New Roman" charset="0"/>
                <a:ea typeface="Times New Roman" charset="0"/>
                <a:cs typeface="Times New Roman" charset="0"/>
              </a:rPr>
              <a:t>Miglior </a:t>
            </a:r>
            <a:r>
              <a:rPr lang="it-IT" dirty="0">
                <a:solidFill>
                  <a:schemeClr val="bg1"/>
                </a:solidFill>
                <a:latin typeface="Times New Roman" charset="0"/>
                <a:ea typeface="Times New Roman" charset="0"/>
                <a:cs typeface="Times New Roman" charset="0"/>
              </a:rPr>
              <a:t>costo </a:t>
            </a:r>
            <a:r>
              <a:rPr lang="it-IT" dirty="0" smtClean="0">
                <a:solidFill>
                  <a:schemeClr val="bg1"/>
                </a:solidFill>
                <a:latin typeface="Times New Roman" charset="0"/>
                <a:ea typeface="Times New Roman" charset="0"/>
                <a:cs typeface="Times New Roman" charset="0"/>
              </a:rPr>
              <a:t>efficacia</a:t>
            </a: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marL="0" indent="0" algn="ctr">
              <a:buClr>
                <a:srgbClr val="FFFF00"/>
              </a:buClr>
              <a:buNone/>
            </a:pPr>
            <a:r>
              <a:rPr lang="it-IT" sz="3200" dirty="0" smtClean="0">
                <a:solidFill>
                  <a:srgbClr val="00FEFF"/>
                </a:solidFill>
                <a:latin typeface="Times New Roman" charset="0"/>
                <a:ea typeface="Times New Roman" charset="0"/>
                <a:cs typeface="Times New Roman" charset="0"/>
              </a:rPr>
              <a:t>Quindi </a:t>
            </a:r>
            <a:r>
              <a:rPr lang="it-IT" sz="3200" dirty="0">
                <a:solidFill>
                  <a:srgbClr val="00FEFF"/>
                </a:solidFill>
                <a:latin typeface="Times New Roman" charset="0"/>
                <a:ea typeface="Times New Roman" charset="0"/>
                <a:cs typeface="Times New Roman" charset="0"/>
              </a:rPr>
              <a:t>più </a:t>
            </a:r>
            <a:r>
              <a:rPr lang="it-IT" sz="3200" dirty="0" smtClean="0">
                <a:solidFill>
                  <a:srgbClr val="00FEFF"/>
                </a:solidFill>
                <a:latin typeface="Times New Roman" charset="0"/>
                <a:ea typeface="Times New Roman" charset="0"/>
                <a:cs typeface="Times New Roman" charset="0"/>
              </a:rPr>
              <a:t>Valore </a:t>
            </a:r>
            <a:r>
              <a:rPr lang="it-IT" sz="3200" dirty="0">
                <a:solidFill>
                  <a:srgbClr val="00FEFF"/>
                </a:solidFill>
                <a:latin typeface="Times New Roman" charset="0"/>
                <a:ea typeface="Times New Roman" charset="0"/>
                <a:cs typeface="Times New Roman" charset="0"/>
              </a:rPr>
              <a:t>per </a:t>
            </a:r>
            <a:r>
              <a:rPr lang="it-IT" sz="3200" dirty="0" smtClean="0">
                <a:solidFill>
                  <a:srgbClr val="00FEFF"/>
                </a:solidFill>
                <a:latin typeface="Times New Roman" charset="0"/>
                <a:ea typeface="Times New Roman" charset="0"/>
                <a:cs typeface="Times New Roman" charset="0"/>
              </a:rPr>
              <a:t>Ogni Euro Speso</a:t>
            </a:r>
            <a:endParaRPr lang="it-IT" sz="3200" dirty="0">
              <a:solidFill>
                <a:srgbClr val="00FEFF"/>
              </a:solidFill>
              <a:latin typeface="Times New Roman" charset="0"/>
              <a:ea typeface="Times New Roman" charset="0"/>
              <a:cs typeface="Times New Roman" charset="0"/>
            </a:endParaRPr>
          </a:p>
          <a:p>
            <a:pPr marL="0" indent="0">
              <a:buClr>
                <a:srgbClr val="FFFF00"/>
              </a:buClr>
              <a:buNone/>
            </a:pPr>
            <a:r>
              <a:rPr lang="it-IT" dirty="0">
                <a:solidFill>
                  <a:schemeClr val="bg1"/>
                </a:solidFill>
                <a:latin typeface="Times New Roman" charset="0"/>
                <a:ea typeface="Times New Roman" charset="0"/>
                <a:cs typeface="Times New Roman" charset="0"/>
              </a:rPr>
              <a:t> </a:t>
            </a: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50818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Autofit/>
          </a:bodyPr>
          <a:lstStyle/>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Migliorare l’efficienza: così </a:t>
            </a:r>
            <a:r>
              <a:rPr lang="it-IT" dirty="0">
                <a:solidFill>
                  <a:schemeClr val="bg1"/>
                </a:solidFill>
                <a:latin typeface="Times New Roman" charset="0"/>
                <a:ea typeface="Times New Roman" charset="0"/>
                <a:cs typeface="Times New Roman" charset="0"/>
              </a:rPr>
              <a:t>riusciamo a produrre risparmio </a:t>
            </a: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Migliorare la qualità: erogare </a:t>
            </a:r>
            <a:r>
              <a:rPr lang="it-IT" dirty="0">
                <a:solidFill>
                  <a:schemeClr val="bg1"/>
                </a:solidFill>
                <a:latin typeface="Times New Roman" charset="0"/>
                <a:ea typeface="Times New Roman" charset="0"/>
                <a:cs typeface="Times New Roman" charset="0"/>
              </a:rPr>
              <a:t>prestazioni che però sono inefficaci non fa assolutamente </a:t>
            </a:r>
            <a:r>
              <a:rPr lang="it-IT" dirty="0" smtClean="0">
                <a:solidFill>
                  <a:schemeClr val="bg1"/>
                </a:solidFill>
                <a:latin typeface="Times New Roman" charset="0"/>
                <a:ea typeface="Times New Roman" charset="0"/>
                <a:cs typeface="Times New Roman" charset="0"/>
              </a:rPr>
              <a:t>risparmiare</a:t>
            </a: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Fare policy: è </a:t>
            </a:r>
            <a:r>
              <a:rPr lang="it-IT" dirty="0">
                <a:solidFill>
                  <a:schemeClr val="bg1"/>
                </a:solidFill>
                <a:latin typeface="Times New Roman" charset="0"/>
                <a:ea typeface="Times New Roman" charset="0"/>
                <a:cs typeface="Times New Roman" charset="0"/>
              </a:rPr>
              <a:t>necessario un riconoscimento che non è </a:t>
            </a:r>
            <a:r>
              <a:rPr lang="it-IT" dirty="0" smtClean="0">
                <a:solidFill>
                  <a:schemeClr val="bg1"/>
                </a:solidFill>
                <a:latin typeface="Times New Roman" charset="0"/>
                <a:ea typeface="Times New Roman" charset="0"/>
                <a:cs typeface="Times New Roman" charset="0"/>
              </a:rPr>
              <a:t>solo economico </a:t>
            </a:r>
            <a:r>
              <a:rPr lang="it-IT" dirty="0">
                <a:solidFill>
                  <a:schemeClr val="bg1"/>
                </a:solidFill>
                <a:latin typeface="Times New Roman" charset="0"/>
                <a:ea typeface="Times New Roman" charset="0"/>
                <a:cs typeface="Times New Roman" charset="0"/>
              </a:rPr>
              <a:t>ma </a:t>
            </a:r>
            <a:r>
              <a:rPr lang="it-IT" dirty="0" smtClean="0">
                <a:solidFill>
                  <a:schemeClr val="bg1"/>
                </a:solidFill>
                <a:latin typeface="Times New Roman" charset="0"/>
                <a:ea typeface="Times New Roman" charset="0"/>
                <a:cs typeface="Times New Roman" charset="0"/>
              </a:rPr>
              <a:t>normativo, in modo da </a:t>
            </a:r>
            <a:r>
              <a:rPr lang="it-IT" dirty="0">
                <a:solidFill>
                  <a:schemeClr val="bg1"/>
                </a:solidFill>
                <a:latin typeface="Times New Roman" charset="0"/>
                <a:ea typeface="Times New Roman" charset="0"/>
                <a:cs typeface="Times New Roman" charset="0"/>
              </a:rPr>
              <a:t>allocare le giuste risorse </a:t>
            </a:r>
            <a:r>
              <a:rPr lang="it-IT" dirty="0" smtClean="0">
                <a:solidFill>
                  <a:schemeClr val="bg1"/>
                </a:solidFill>
                <a:latin typeface="Times New Roman" charset="0"/>
                <a:ea typeface="Times New Roman" charset="0"/>
                <a:cs typeface="Times New Roman" charset="0"/>
              </a:rPr>
              <a:t>e poter </a:t>
            </a:r>
            <a:r>
              <a:rPr lang="it-IT" dirty="0">
                <a:solidFill>
                  <a:schemeClr val="bg1"/>
                </a:solidFill>
                <a:latin typeface="Times New Roman" charset="0"/>
                <a:ea typeface="Times New Roman" charset="0"/>
                <a:cs typeface="Times New Roman" charset="0"/>
              </a:rPr>
              <a:t>offrire ai nostri pz un’assistenza sanitaria migliore</a:t>
            </a: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p:txBody>
      </p:sp>
      <p:sp>
        <p:nvSpPr>
          <p:cNvPr id="4" name="Titolo 1"/>
          <p:cNvSpPr>
            <a:spLocks noGrp="1"/>
          </p:cNvSpPr>
          <p:nvPr>
            <p:ph type="title"/>
          </p:nvPr>
        </p:nvSpPr>
        <p:spPr/>
        <p:txBody>
          <a:bodyPr>
            <a:normAutofit/>
          </a:bodyPr>
          <a:lstStyle/>
          <a:p>
            <a:r>
              <a:rPr lang="it-IT" sz="2800" b="1" dirty="0" smtClean="0">
                <a:solidFill>
                  <a:srgbClr val="FFFF00"/>
                </a:solidFill>
                <a:latin typeface="Times New Roman" charset="0"/>
                <a:ea typeface="Times New Roman" charset="0"/>
                <a:cs typeface="Times New Roman" charset="0"/>
              </a:rPr>
              <a:t>Futuro/Presente</a:t>
            </a:r>
            <a:r>
              <a:rPr lang="is-IS" sz="2800" b="1" dirty="0" smtClean="0">
                <a:solidFill>
                  <a:srgbClr val="FFFF00"/>
                </a:solidFill>
                <a:latin typeface="Times New Roman" charset="0"/>
                <a:ea typeface="Times New Roman" charset="0"/>
                <a:cs typeface="Times New Roman" charset="0"/>
              </a:rPr>
              <a:t>…...</a:t>
            </a:r>
            <a:r>
              <a:rPr lang="it-IT" sz="3600" b="1" dirty="0" smtClean="0">
                <a:solidFill>
                  <a:srgbClr val="FFFF00"/>
                </a:solidFill>
                <a:latin typeface="Times New Roman" charset="0"/>
                <a:ea typeface="Times New Roman" charset="0"/>
                <a:cs typeface="Times New Roman" charset="0"/>
              </a:rPr>
              <a:t>       </a:t>
            </a:r>
            <a:r>
              <a:rPr lang="it-IT" b="1" dirty="0" smtClean="0">
                <a:solidFill>
                  <a:srgbClr val="FFFF00"/>
                </a:solidFill>
                <a:latin typeface="Times New Roman" charset="0"/>
                <a:ea typeface="Times New Roman" charset="0"/>
                <a:cs typeface="Times New Roman" charset="0"/>
              </a:rPr>
              <a:t>Cosa serve?</a:t>
            </a:r>
            <a:endParaRPr lang="it-IT" dirty="0"/>
          </a:p>
        </p:txBody>
      </p:sp>
    </p:spTree>
    <p:extLst>
      <p:ext uri="{BB962C8B-B14F-4D97-AF65-F5344CB8AC3E}">
        <p14:creationId xmlns:p14="http://schemas.microsoft.com/office/powerpoint/2010/main" val="1087501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2148113"/>
            <a:ext cx="10515600" cy="4028849"/>
          </a:xfrm>
        </p:spPr>
        <p:txBody>
          <a:bodyPr>
            <a:normAutofit/>
          </a:bodyPr>
          <a:lstStyle/>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La TM riduce le visite in generale e porta ad un beneficio economico che va da un -10% ad un -55% (se fatta in maniera organizzata) dei costi inferiori quando confrontati con il controllo </a:t>
            </a:r>
            <a:r>
              <a:rPr lang="it-IT" dirty="0" smtClean="0">
                <a:solidFill>
                  <a:schemeClr val="bg1"/>
                </a:solidFill>
                <a:latin typeface="Times New Roman" charset="0"/>
                <a:ea typeface="Times New Roman" charset="0"/>
                <a:cs typeface="Times New Roman" charset="0"/>
              </a:rPr>
              <a:t>standard</a:t>
            </a: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Con la TM riusciamo a seguire, </a:t>
            </a:r>
            <a:r>
              <a:rPr lang="it-IT" dirty="0" err="1" smtClean="0">
                <a:solidFill>
                  <a:srgbClr val="00FEFF"/>
                </a:solidFill>
                <a:latin typeface="Times New Roman" charset="0"/>
                <a:ea typeface="Times New Roman" charset="0"/>
                <a:cs typeface="Times New Roman" charset="0"/>
              </a:rPr>
              <a:t>isorisorse</a:t>
            </a:r>
            <a:r>
              <a:rPr lang="it-IT" dirty="0">
                <a:solidFill>
                  <a:schemeClr val="bg1"/>
                </a:solidFill>
                <a:latin typeface="Times New Roman" charset="0"/>
                <a:ea typeface="Times New Roman" charset="0"/>
                <a:cs typeface="Times New Roman" charset="0"/>
              </a:rPr>
              <a:t>, più pz in meno tempo: sostanzialmente non abbiamo un aumento del consumo di risorse, ma semplicemente una loro ridistribuzione</a:t>
            </a:r>
          </a:p>
          <a:p>
            <a:endParaRPr lang="it-IT" dirty="0">
              <a:solidFill>
                <a:schemeClr val="bg1"/>
              </a:solidFill>
              <a:latin typeface="Times New Roman" charset="0"/>
              <a:ea typeface="Times New Roman" charset="0"/>
              <a:cs typeface="Times New Roman" charset="0"/>
            </a:endParaRPr>
          </a:p>
        </p:txBody>
      </p:sp>
      <p:sp>
        <p:nvSpPr>
          <p:cNvPr id="4" name="Titolo 1"/>
          <p:cNvSpPr>
            <a:spLocks noGrp="1"/>
          </p:cNvSpPr>
          <p:nvPr>
            <p:ph type="title"/>
          </p:nvPr>
        </p:nvSpPr>
        <p:spPr/>
        <p:txBody>
          <a:bodyPr>
            <a:normAutofit/>
          </a:bodyPr>
          <a:lstStyle/>
          <a:p>
            <a:r>
              <a:rPr lang="it-IT" sz="2800" b="1" dirty="0" smtClean="0">
                <a:solidFill>
                  <a:srgbClr val="FFFF00"/>
                </a:solidFill>
                <a:latin typeface="Times New Roman" charset="0"/>
                <a:ea typeface="Times New Roman" charset="0"/>
                <a:cs typeface="Times New Roman" charset="0"/>
              </a:rPr>
              <a:t>Futuro/Presente</a:t>
            </a:r>
            <a:r>
              <a:rPr lang="is-IS" sz="2800" b="1" dirty="0" smtClean="0">
                <a:solidFill>
                  <a:srgbClr val="FFFF00"/>
                </a:solidFill>
                <a:latin typeface="Times New Roman" charset="0"/>
                <a:ea typeface="Times New Roman" charset="0"/>
                <a:cs typeface="Times New Roman" charset="0"/>
              </a:rPr>
              <a:t>…...</a:t>
            </a:r>
            <a:r>
              <a:rPr lang="it-IT" sz="3600" b="1" dirty="0" smtClean="0">
                <a:solidFill>
                  <a:srgbClr val="FFFF00"/>
                </a:solidFill>
                <a:latin typeface="Times New Roman" charset="0"/>
                <a:ea typeface="Times New Roman" charset="0"/>
                <a:cs typeface="Times New Roman" charset="0"/>
              </a:rPr>
              <a:t> </a:t>
            </a:r>
            <a:r>
              <a:rPr lang="it-IT" b="1" dirty="0" smtClean="0">
                <a:solidFill>
                  <a:srgbClr val="FFFF00"/>
                </a:solidFill>
                <a:latin typeface="Times New Roman" charset="0"/>
                <a:ea typeface="Times New Roman" charset="0"/>
                <a:cs typeface="Times New Roman" charset="0"/>
              </a:rPr>
              <a:t>Risposte della TM</a:t>
            </a:r>
            <a:endParaRPr lang="it-IT" dirty="0"/>
          </a:p>
        </p:txBody>
      </p:sp>
    </p:spTree>
    <p:extLst>
      <p:ext uri="{BB962C8B-B14F-4D97-AF65-F5344CB8AC3E}">
        <p14:creationId xmlns:p14="http://schemas.microsoft.com/office/powerpoint/2010/main" val="2077975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FF00"/>
                </a:solidFill>
                <a:latin typeface="Times New Roman" charset="0"/>
                <a:ea typeface="Times New Roman" charset="0"/>
                <a:cs typeface="Times New Roman" charset="0"/>
              </a:rPr>
              <a:t>Futuro</a:t>
            </a:r>
            <a:endParaRPr lang="it-IT" b="1" dirty="0">
              <a:solidFill>
                <a:srgbClr val="FFFF00"/>
              </a:solidFill>
              <a:latin typeface="Times New Roman" charset="0"/>
              <a:ea typeface="Times New Roman" charset="0"/>
              <a:cs typeface="Times New Roman" charset="0"/>
            </a:endParaRPr>
          </a:p>
        </p:txBody>
      </p:sp>
      <p:sp>
        <p:nvSpPr>
          <p:cNvPr id="3" name="Segnaposto contenuto 2"/>
          <p:cNvSpPr>
            <a:spLocks noGrp="1"/>
          </p:cNvSpPr>
          <p:nvPr>
            <p:ph idx="1"/>
          </p:nvPr>
        </p:nvSpPr>
        <p:spPr/>
        <p:txBody>
          <a:bodyPr>
            <a:normAutofit lnSpcReduction="10000"/>
          </a:bodyPr>
          <a:lstStyle/>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La telemedicina ha iniziato a produrre dei risultati importanti e non solo in Cardiologia e potrà essere sicuramente utilizzata anche in altre discipline </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I pz affetti da scompenso cardiaco che sono spesso fragili potranno essere assistiti meglio utilizzando una forma di ospedalizzazione domiciliare che va sicuramente a mutuare anche la frammentazione territoriale</a:t>
            </a:r>
          </a:p>
          <a:p>
            <a:pPr>
              <a:buClr>
                <a:srgbClr val="FFFF00"/>
              </a:buClr>
              <a:buFont typeface="Wingdings" charset="2"/>
              <a:buChar char="ü"/>
            </a:pPr>
            <a:r>
              <a:rPr lang="it-IT" dirty="0">
                <a:solidFill>
                  <a:schemeClr val="bg1"/>
                </a:solidFill>
                <a:latin typeface="Times New Roman" charset="0"/>
                <a:ea typeface="Times New Roman" charset="0"/>
                <a:cs typeface="Times New Roman" charset="0"/>
              </a:rPr>
              <a:t>Nel rispetto del diritto alla salute che è l’unico diritto presente noi abbiamo come operatori doveri di rispondere a domande che sono multiple, variegate, complesse, </a:t>
            </a:r>
            <a:r>
              <a:rPr lang="it-IT" dirty="0" smtClean="0">
                <a:solidFill>
                  <a:schemeClr val="bg1"/>
                </a:solidFill>
                <a:latin typeface="Times New Roman" charset="0"/>
                <a:ea typeface="Times New Roman" charset="0"/>
                <a:cs typeface="Times New Roman" charset="0"/>
              </a:rPr>
              <a:t>ed è quindi necessario mettere </a:t>
            </a:r>
            <a:r>
              <a:rPr lang="it-IT" dirty="0">
                <a:solidFill>
                  <a:schemeClr val="bg1"/>
                </a:solidFill>
                <a:latin typeface="Times New Roman" charset="0"/>
                <a:ea typeface="Times New Roman" charset="0"/>
                <a:cs typeface="Times New Roman" charset="0"/>
              </a:rPr>
              <a:t>in rete alcune parti della medicina</a:t>
            </a: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28616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smtClean="0">
                <a:solidFill>
                  <a:srgbClr val="FFFF00"/>
                </a:solidFill>
                <a:latin typeface="Times New Roman" charset="0"/>
                <a:ea typeface="Times New Roman" charset="0"/>
                <a:cs typeface="Times New Roman" charset="0"/>
              </a:rPr>
              <a:t>Futuro</a:t>
            </a:r>
            <a:endParaRPr lang="it-IT" b="1" dirty="0">
              <a:solidFill>
                <a:srgbClr val="FFFF00"/>
              </a:solidFill>
              <a:latin typeface="Times New Roman" charset="0"/>
              <a:ea typeface="Times New Roman" charset="0"/>
              <a:cs typeface="Times New Roman" charset="0"/>
            </a:endParaRPr>
          </a:p>
        </p:txBody>
      </p:sp>
      <p:sp>
        <p:nvSpPr>
          <p:cNvPr id="3" name="Segnaposto contenuto 2"/>
          <p:cNvSpPr>
            <a:spLocks noGrp="1"/>
          </p:cNvSpPr>
          <p:nvPr>
            <p:ph idx="1"/>
          </p:nvPr>
        </p:nvSpPr>
        <p:spPr/>
        <p:txBody>
          <a:bodyPr>
            <a:normAutofit/>
          </a:bodyPr>
          <a:lstStyle/>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TM : nuova concezione di “lavoro a distanza” per persone che magari possono dedicare parte del loro tempo in sedi diverse con il controllo quindi e l’aiuto dei grandi centri di specializzazione</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I centri di specializzazione potrebbero diventare più piccoli ma assolutamente capaci di interagire con un vasto territorio, questo per produrre efficienza senza ridurre il diritto alla salute ed efficacia su quella fascia della popolazione che è la fascia fragile, quella a cui noi ci rivolgiamo e che assorbe l’80% della spesa sanitaria</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TM vista anche come innovazione per garantire a tutti l’accesso alla salute</a:t>
            </a:r>
          </a:p>
        </p:txBody>
      </p:sp>
    </p:spTree>
    <p:extLst>
      <p:ext uri="{BB962C8B-B14F-4D97-AF65-F5344CB8AC3E}">
        <p14:creationId xmlns:p14="http://schemas.microsoft.com/office/powerpoint/2010/main" val="2063847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bra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6351" y="828673"/>
            <a:ext cx="9482137" cy="5333702"/>
          </a:xfrm>
          <a:prstGeom prst="rect">
            <a:avLst/>
          </a:prstGeom>
        </p:spPr>
      </p:pic>
    </p:spTree>
    <p:extLst>
      <p:ext uri="{BB962C8B-B14F-4D97-AF65-F5344CB8AC3E}">
        <p14:creationId xmlns:p14="http://schemas.microsoft.com/office/powerpoint/2010/main" val="345518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FF00"/>
                </a:solidFill>
                <a:latin typeface="Times New Roman" charset="0"/>
                <a:ea typeface="Times New Roman" charset="0"/>
                <a:cs typeface="Times New Roman" charset="0"/>
              </a:rPr>
              <a:t>Obiettivi </a:t>
            </a:r>
            <a:endParaRPr lang="it-IT" b="1" dirty="0">
              <a:solidFill>
                <a:srgbClr val="FFFF00"/>
              </a:solidFill>
              <a:latin typeface="Times New Roman" charset="0"/>
              <a:ea typeface="Times New Roman" charset="0"/>
              <a:cs typeface="Times New Roman" charset="0"/>
            </a:endParaRPr>
          </a:p>
        </p:txBody>
      </p:sp>
      <p:sp>
        <p:nvSpPr>
          <p:cNvPr id="3" name="Segnaposto contenuto 2"/>
          <p:cNvSpPr>
            <a:spLocks noGrp="1"/>
          </p:cNvSpPr>
          <p:nvPr>
            <p:ph idx="1"/>
          </p:nvPr>
        </p:nvSpPr>
        <p:spPr/>
        <p:txBody>
          <a:bodyPr>
            <a:normAutofit/>
          </a:bodyPr>
          <a:lstStyle/>
          <a:p>
            <a:pPr>
              <a:buClr>
                <a:srgbClr val="FFFF00"/>
              </a:buClr>
              <a:buFont typeface="Wingdings" charset="2"/>
              <a:buChar char="ü"/>
            </a:pPr>
            <a:r>
              <a:rPr lang="it-IT" sz="3200" dirty="0" smtClean="0">
                <a:solidFill>
                  <a:schemeClr val="bg1"/>
                </a:solidFill>
                <a:latin typeface="Times New Roman" charset="0"/>
                <a:ea typeface="Times New Roman" charset="0"/>
                <a:cs typeface="Times New Roman" charset="0"/>
              </a:rPr>
              <a:t>Scopo prognostico (qualità di vita, sopravvivenza)</a:t>
            </a:r>
          </a:p>
          <a:p>
            <a:pPr>
              <a:buClr>
                <a:srgbClr val="FFFF00"/>
              </a:buClr>
              <a:buFont typeface="Wingdings" charset="2"/>
              <a:buChar char="ü"/>
            </a:pPr>
            <a:endParaRPr lang="it-IT" sz="3200"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sz="3200" dirty="0" smtClean="0">
                <a:solidFill>
                  <a:schemeClr val="bg1"/>
                </a:solidFill>
                <a:latin typeface="Times New Roman" charset="0"/>
                <a:ea typeface="Times New Roman" charset="0"/>
                <a:cs typeface="Times New Roman" charset="0"/>
              </a:rPr>
              <a:t>Scopo economico (riduzione ricoveri e costi sociali)</a:t>
            </a:r>
          </a:p>
          <a:p>
            <a:pPr>
              <a:buClr>
                <a:srgbClr val="FFFF00"/>
              </a:buClr>
              <a:buFont typeface="Wingdings" charset="2"/>
              <a:buChar char="ü"/>
            </a:pPr>
            <a:endParaRPr lang="it-IT" sz="3200" dirty="0" smtClean="0">
              <a:solidFill>
                <a:schemeClr val="bg1"/>
              </a:solidFill>
              <a:latin typeface="Times New Roman" charset="0"/>
              <a:ea typeface="Times New Roman" charset="0"/>
              <a:cs typeface="Times New Roman" charset="0"/>
            </a:endParaRPr>
          </a:p>
          <a:p>
            <a:pPr marL="0" indent="0" algn="ctr">
              <a:buClr>
                <a:srgbClr val="FFFF00"/>
              </a:buClr>
              <a:buNone/>
            </a:pPr>
            <a:r>
              <a:rPr lang="it-IT" sz="3200" dirty="0" smtClean="0">
                <a:solidFill>
                  <a:srgbClr val="00FEFF"/>
                </a:solidFill>
                <a:latin typeface="Times New Roman" charset="0"/>
                <a:ea typeface="Times New Roman" charset="0"/>
                <a:cs typeface="Times New Roman" charset="0"/>
              </a:rPr>
              <a:t>Scopo della telemedicina:</a:t>
            </a:r>
          </a:p>
          <a:p>
            <a:pPr marL="0" indent="0" algn="ctr">
              <a:buClr>
                <a:srgbClr val="FFFF00"/>
              </a:buClr>
              <a:buNone/>
            </a:pPr>
            <a:r>
              <a:rPr lang="it-IT" sz="3600" u="sng" dirty="0" smtClean="0">
                <a:solidFill>
                  <a:srgbClr val="00FEFF"/>
                </a:solidFill>
                <a:latin typeface="Times New Roman" charset="0"/>
                <a:ea typeface="Times New Roman" charset="0"/>
                <a:cs typeface="Times New Roman" charset="0"/>
              </a:rPr>
              <a:t>prevenire gli episodi acuti</a:t>
            </a:r>
            <a:endParaRPr lang="it-IT" sz="3600" u="sng" dirty="0">
              <a:solidFill>
                <a:srgbClr val="00FEFF"/>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478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FF00"/>
                </a:solidFill>
                <a:latin typeface="Times New Roman" charset="0"/>
                <a:ea typeface="Times New Roman" charset="0"/>
                <a:cs typeface="Times New Roman" charset="0"/>
              </a:rPr>
              <a:t>Cosa abbiamo disposizione?</a:t>
            </a:r>
            <a:endParaRPr lang="it-IT" b="1" dirty="0">
              <a:solidFill>
                <a:srgbClr val="FFFF00"/>
              </a:solidFill>
              <a:latin typeface="Times New Roman" charset="0"/>
              <a:ea typeface="Times New Roman" charset="0"/>
              <a:cs typeface="Times New Roman" charset="0"/>
            </a:endParaRPr>
          </a:p>
        </p:txBody>
      </p:sp>
      <p:sp>
        <p:nvSpPr>
          <p:cNvPr id="3" name="Segnaposto contenuto 2"/>
          <p:cNvSpPr>
            <a:spLocks noGrp="1"/>
          </p:cNvSpPr>
          <p:nvPr>
            <p:ph idx="1"/>
          </p:nvPr>
        </p:nvSpPr>
        <p:spPr/>
        <p:txBody>
          <a:bodyPr/>
          <a:lstStyle/>
          <a:p>
            <a:pPr marL="0" indent="0">
              <a:buClr>
                <a:srgbClr val="FFFF00"/>
              </a:buClr>
              <a:buNone/>
            </a:pPr>
            <a:r>
              <a:rPr lang="it-IT" dirty="0" smtClean="0">
                <a:solidFill>
                  <a:srgbClr val="00FEFF"/>
                </a:solidFill>
                <a:latin typeface="Times New Roman" charset="0"/>
                <a:ea typeface="Times New Roman" charset="0"/>
                <a:cs typeface="Times New Roman" charset="0"/>
              </a:rPr>
              <a:t>Diverse variabili non invasive sono comunemente usate per stabilire lo stato clinico e funzionale dei pazienti, ma in generale, non sono molto utili per prevederne l'evoluzione, in quanto:</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Influenzate da fattori </a:t>
            </a:r>
            <a:r>
              <a:rPr lang="it-IT" u="sng" dirty="0" smtClean="0">
                <a:solidFill>
                  <a:schemeClr val="bg1"/>
                </a:solidFill>
                <a:latin typeface="Times New Roman" charset="0"/>
                <a:ea typeface="Times New Roman" charset="0"/>
                <a:cs typeface="Times New Roman" charset="0"/>
              </a:rPr>
              <a:t>psicologici o soggettivi (</a:t>
            </a:r>
            <a:r>
              <a:rPr lang="it-IT" dirty="0" smtClean="0">
                <a:solidFill>
                  <a:schemeClr val="bg1"/>
                </a:solidFill>
                <a:latin typeface="Times New Roman" charset="0"/>
                <a:ea typeface="Times New Roman" charset="0"/>
                <a:cs typeface="Times New Roman" charset="0"/>
              </a:rPr>
              <a:t>classe NYHA, dispnea, </a:t>
            </a:r>
            <a:r>
              <a:rPr lang="it-IT" dirty="0" err="1" smtClean="0">
                <a:solidFill>
                  <a:schemeClr val="bg1"/>
                </a:solidFill>
                <a:latin typeface="Times New Roman" charset="0"/>
                <a:ea typeface="Times New Roman" charset="0"/>
                <a:cs typeface="Times New Roman" charset="0"/>
              </a:rPr>
              <a:t>QoL</a:t>
            </a:r>
            <a:r>
              <a:rPr lang="it-IT" dirty="0" smtClean="0">
                <a:solidFill>
                  <a:schemeClr val="bg1"/>
                </a:solidFill>
                <a:latin typeface="Times New Roman" charset="0"/>
                <a:ea typeface="Times New Roman" charset="0"/>
                <a:cs typeface="Times New Roman" charset="0"/>
              </a:rPr>
              <a:t>)</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Utili a descrivere lo </a:t>
            </a:r>
            <a:r>
              <a:rPr lang="it-IT" u="sng" dirty="0" smtClean="0">
                <a:solidFill>
                  <a:schemeClr val="bg1"/>
                </a:solidFill>
                <a:latin typeface="Times New Roman" charset="0"/>
                <a:ea typeface="Times New Roman" charset="0"/>
                <a:cs typeface="Times New Roman" charset="0"/>
              </a:rPr>
              <a:t>stato al follow-up (</a:t>
            </a:r>
            <a:r>
              <a:rPr lang="it-IT" dirty="0" smtClean="0">
                <a:solidFill>
                  <a:schemeClr val="bg1"/>
                </a:solidFill>
                <a:latin typeface="Times New Roman" charset="0"/>
                <a:ea typeface="Times New Roman" charset="0"/>
                <a:cs typeface="Times New Roman" charset="0"/>
              </a:rPr>
              <a:t>Ecocardiogramma, 6’ WT, impedenzometria, test cardiopolmonare, BNP&gt; 100 </a:t>
            </a:r>
            <a:r>
              <a:rPr lang="it-IT" dirty="0" err="1" smtClean="0">
                <a:solidFill>
                  <a:schemeClr val="bg1"/>
                </a:solidFill>
                <a:latin typeface="Times New Roman" charset="0"/>
                <a:ea typeface="Times New Roman" charset="0"/>
                <a:cs typeface="Times New Roman" charset="0"/>
              </a:rPr>
              <a:t>pg</a:t>
            </a:r>
            <a:r>
              <a:rPr lang="it-IT" dirty="0" smtClean="0">
                <a:solidFill>
                  <a:schemeClr val="bg1"/>
                </a:solidFill>
                <a:latin typeface="Times New Roman" charset="0"/>
                <a:ea typeface="Times New Roman" charset="0"/>
                <a:cs typeface="Times New Roman" charset="0"/>
              </a:rPr>
              <a:t>/ml, sensibilità del 47%)</a:t>
            </a: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Predicono il peggioramento quando ormai la situazione è già compromessa (peso corporeo sensibilità del 9%, edema)</a:t>
            </a:r>
            <a:endParaRPr lang="it-IT"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84280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2133599"/>
            <a:ext cx="10515600" cy="4043363"/>
          </a:xfrm>
        </p:spPr>
        <p:txBody>
          <a:bodyPr>
            <a:normAutofit/>
          </a:bodyPr>
          <a:lstStyle/>
          <a:p>
            <a:pPr>
              <a:buClr>
                <a:srgbClr val="FFFF00"/>
              </a:buClr>
              <a:buFont typeface="Wingdings" charset="2"/>
              <a:buChar char="ü"/>
            </a:pPr>
            <a:r>
              <a:rPr lang="it-IT" sz="3200" dirty="0" smtClean="0">
                <a:solidFill>
                  <a:schemeClr val="bg1"/>
                </a:solidFill>
                <a:latin typeface="Times New Roman" charset="0"/>
                <a:ea typeface="Times New Roman" charset="0"/>
                <a:cs typeface="Times New Roman" charset="0"/>
              </a:rPr>
              <a:t>I dispositivi ICD/CRT/CRT-D oltre alla funzione terapeutica, possono svolgere la funzione di monitoraggio</a:t>
            </a:r>
          </a:p>
          <a:p>
            <a:pPr>
              <a:buClr>
                <a:srgbClr val="FFFF00"/>
              </a:buClr>
              <a:buFont typeface="Wingdings" charset="2"/>
              <a:buChar char="ü"/>
            </a:pPr>
            <a:endParaRPr lang="it-IT" sz="3200" u="sng"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sz="3200" u="sng" dirty="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sz="3200" u="sng" dirty="0" smtClean="0">
                <a:solidFill>
                  <a:schemeClr val="bg1"/>
                </a:solidFill>
                <a:latin typeface="Times New Roman" charset="0"/>
                <a:ea typeface="Times New Roman" charset="0"/>
                <a:cs typeface="Times New Roman" charset="0"/>
              </a:rPr>
              <a:t>L'informazione disponibile </a:t>
            </a:r>
            <a:r>
              <a:rPr lang="it-IT" sz="3200" dirty="0" smtClean="0">
                <a:solidFill>
                  <a:schemeClr val="bg1"/>
                </a:solidFill>
                <a:latin typeface="Times New Roman" charset="0"/>
                <a:ea typeface="Times New Roman" charset="0"/>
                <a:cs typeface="Times New Roman" charset="0"/>
              </a:rPr>
              <a:t>in questi dispositivi puoi aiutare a prevedere </a:t>
            </a:r>
            <a:r>
              <a:rPr lang="it-IT" sz="3200" dirty="0" err="1" smtClean="0">
                <a:solidFill>
                  <a:schemeClr val="bg1"/>
                </a:solidFill>
                <a:latin typeface="Times New Roman" charset="0"/>
                <a:ea typeface="Times New Roman" charset="0"/>
                <a:cs typeface="Times New Roman" charset="0"/>
              </a:rPr>
              <a:t>outcomes</a:t>
            </a:r>
            <a:r>
              <a:rPr lang="it-IT" sz="3200" dirty="0" smtClean="0">
                <a:solidFill>
                  <a:schemeClr val="bg1"/>
                </a:solidFill>
                <a:latin typeface="Times New Roman" charset="0"/>
                <a:ea typeface="Times New Roman" charset="0"/>
                <a:cs typeface="Times New Roman" charset="0"/>
              </a:rPr>
              <a:t> sfavorevoli</a:t>
            </a:r>
          </a:p>
        </p:txBody>
      </p:sp>
      <p:sp>
        <p:nvSpPr>
          <p:cNvPr id="4" name="Titolo 1"/>
          <p:cNvSpPr>
            <a:spLocks noGrp="1"/>
          </p:cNvSpPr>
          <p:nvPr>
            <p:ph type="title"/>
          </p:nvPr>
        </p:nvSpPr>
        <p:spPr/>
        <p:txBody>
          <a:bodyPr/>
          <a:lstStyle/>
          <a:p>
            <a:pPr algn="ctr"/>
            <a:r>
              <a:rPr lang="it-IT" b="1" dirty="0" smtClean="0">
                <a:solidFill>
                  <a:srgbClr val="FFFF00"/>
                </a:solidFill>
                <a:latin typeface="Times New Roman" charset="0"/>
                <a:ea typeface="Times New Roman" charset="0"/>
                <a:cs typeface="Times New Roman" charset="0"/>
              </a:rPr>
              <a:t>Cosa abbiamo disposizione?</a:t>
            </a:r>
            <a:endParaRPr lang="it-IT" b="1" dirty="0">
              <a:solidFill>
                <a:srgbClr val="FFFF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785739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FF00"/>
                </a:solidFill>
                <a:latin typeface="Times New Roman" charset="0"/>
                <a:ea typeface="Times New Roman" charset="0"/>
                <a:cs typeface="Times New Roman" charset="0"/>
              </a:rPr>
              <a:t>Necessità di controlli</a:t>
            </a:r>
            <a:endParaRPr lang="it-IT" b="1" dirty="0">
              <a:solidFill>
                <a:srgbClr val="FFFF00"/>
              </a:solidFill>
              <a:latin typeface="Times New Roman" charset="0"/>
              <a:ea typeface="Times New Roman" charset="0"/>
              <a:cs typeface="Times New Roman" charset="0"/>
            </a:endParaRPr>
          </a:p>
        </p:txBody>
      </p:sp>
      <p:sp>
        <p:nvSpPr>
          <p:cNvPr id="3" name="Segnaposto contenuto 2"/>
          <p:cNvSpPr>
            <a:spLocks noGrp="1"/>
          </p:cNvSpPr>
          <p:nvPr>
            <p:ph idx="1"/>
          </p:nvPr>
        </p:nvSpPr>
        <p:spPr/>
        <p:txBody>
          <a:bodyPr/>
          <a:lstStyle/>
          <a:p>
            <a:pPr marL="0" indent="0">
              <a:buClr>
                <a:srgbClr val="FFFF00"/>
              </a:buClr>
              <a:buNone/>
            </a:pPr>
            <a:r>
              <a:rPr lang="it-IT" strike="dblStrike" dirty="0" smtClean="0">
                <a:solidFill>
                  <a:srgbClr val="00FEFF"/>
                </a:solidFill>
                <a:effectLst>
                  <a:glow>
                    <a:schemeClr val="accent1">
                      <a:alpha val="40000"/>
                    </a:schemeClr>
                  </a:glow>
                  <a:outerShdw blurRad="50800" dist="50800" dir="5400000" algn="ctr" rotWithShape="0">
                    <a:srgbClr val="000000">
                      <a:alpha val="53000"/>
                    </a:srgbClr>
                  </a:outerShdw>
                </a:effectLst>
                <a:latin typeface="Times New Roman" charset="0"/>
                <a:ea typeface="Times New Roman" charset="0"/>
                <a:cs typeface="Times New Roman" charset="0"/>
              </a:rPr>
              <a:t>Monitoraggio elettrico</a:t>
            </a:r>
          </a:p>
          <a:p>
            <a:pPr>
              <a:buClr>
                <a:srgbClr val="FFFF00"/>
              </a:buClr>
              <a:buFont typeface="Wingdings" charset="2"/>
              <a:buChar char="ü"/>
            </a:pPr>
            <a:r>
              <a:rPr lang="it-IT" strike="dblStrike" dirty="0" smtClean="0">
                <a:solidFill>
                  <a:schemeClr val="bg1"/>
                </a:solidFill>
                <a:effectLst>
                  <a:glow>
                    <a:schemeClr val="accent1">
                      <a:alpha val="40000"/>
                    </a:schemeClr>
                  </a:glow>
                  <a:outerShdw blurRad="50800" dist="50800" dir="5400000" algn="ctr" rotWithShape="0">
                    <a:srgbClr val="000000">
                      <a:alpha val="53000"/>
                    </a:srgbClr>
                  </a:outerShdw>
                </a:effectLst>
                <a:latin typeface="Times New Roman" charset="0"/>
                <a:ea typeface="Times New Roman" charset="0"/>
                <a:cs typeface="Times New Roman" charset="0"/>
              </a:rPr>
              <a:t>1. Del sistema: malfunzionamenti (</a:t>
            </a:r>
            <a:r>
              <a:rPr lang="it-IT" strike="dblStrike" dirty="0" err="1" smtClean="0">
                <a:solidFill>
                  <a:schemeClr val="bg1"/>
                </a:solidFill>
                <a:effectLst>
                  <a:glow>
                    <a:schemeClr val="accent1">
                      <a:alpha val="40000"/>
                    </a:schemeClr>
                  </a:glow>
                  <a:outerShdw blurRad="50800" dist="50800" dir="5400000" algn="ctr" rotWithShape="0">
                    <a:srgbClr val="000000">
                      <a:alpha val="53000"/>
                    </a:srgbClr>
                  </a:outerShdw>
                </a:effectLst>
                <a:latin typeface="Times New Roman" charset="0"/>
                <a:ea typeface="Times New Roman" charset="0"/>
                <a:cs typeface="Times New Roman" charset="0"/>
              </a:rPr>
              <a:t>recall</a:t>
            </a:r>
            <a:r>
              <a:rPr lang="it-IT" strike="dblStrike" dirty="0" smtClean="0">
                <a:solidFill>
                  <a:schemeClr val="bg1"/>
                </a:solidFill>
                <a:effectLst>
                  <a:glow>
                    <a:schemeClr val="accent1">
                      <a:alpha val="40000"/>
                    </a:schemeClr>
                  </a:glow>
                  <a:outerShdw blurRad="50800" dist="50800" dir="5400000" algn="ctr" rotWithShape="0">
                    <a:srgbClr val="000000">
                      <a:alpha val="53000"/>
                    </a:srgbClr>
                  </a:outerShdw>
                </a:effectLst>
                <a:latin typeface="Times New Roman" charset="0"/>
                <a:ea typeface="Times New Roman" charset="0"/>
                <a:cs typeface="Times New Roman" charset="0"/>
              </a:rPr>
              <a:t>), programmazioni errate</a:t>
            </a:r>
          </a:p>
          <a:p>
            <a:pPr>
              <a:buClr>
                <a:srgbClr val="FFFF00"/>
              </a:buClr>
              <a:buFont typeface="Wingdings" charset="2"/>
              <a:buChar char="ü"/>
            </a:pPr>
            <a:r>
              <a:rPr lang="it-IT" strike="dblStrike" dirty="0" smtClean="0">
                <a:solidFill>
                  <a:schemeClr val="bg1"/>
                </a:solidFill>
                <a:effectLst>
                  <a:glow>
                    <a:schemeClr val="accent1">
                      <a:alpha val="40000"/>
                    </a:schemeClr>
                  </a:glow>
                  <a:outerShdw blurRad="50800" dist="50800" dir="5400000" algn="ctr" rotWithShape="0">
                    <a:srgbClr val="000000">
                      <a:alpha val="53000"/>
                    </a:srgbClr>
                  </a:outerShdw>
                </a:effectLst>
                <a:latin typeface="Times New Roman" charset="0"/>
                <a:ea typeface="Times New Roman" charset="0"/>
                <a:cs typeface="Times New Roman" charset="0"/>
              </a:rPr>
              <a:t>2. Del paziente: eventi (</a:t>
            </a:r>
            <a:r>
              <a:rPr lang="it-IT" strike="dblStrike" dirty="0" err="1" smtClean="0">
                <a:solidFill>
                  <a:schemeClr val="bg1"/>
                </a:solidFill>
                <a:effectLst>
                  <a:glow>
                    <a:schemeClr val="accent1">
                      <a:alpha val="40000"/>
                    </a:schemeClr>
                  </a:glow>
                  <a:outerShdw blurRad="50800" dist="50800" dir="5400000" algn="ctr" rotWithShape="0">
                    <a:srgbClr val="000000">
                      <a:alpha val="53000"/>
                    </a:srgbClr>
                  </a:outerShdw>
                </a:effectLst>
                <a:latin typeface="Times New Roman" charset="0"/>
                <a:ea typeface="Times New Roman" charset="0"/>
                <a:cs typeface="Times New Roman" charset="0"/>
              </a:rPr>
              <a:t>tx</a:t>
            </a:r>
            <a:r>
              <a:rPr lang="it-IT" strike="dblStrike" dirty="0" smtClean="0">
                <a:solidFill>
                  <a:schemeClr val="bg1"/>
                </a:solidFill>
                <a:effectLst>
                  <a:glow>
                    <a:schemeClr val="accent1">
                      <a:alpha val="40000"/>
                    </a:schemeClr>
                  </a:glow>
                  <a:outerShdw blurRad="50800" dist="50800" dir="5400000" algn="ctr" rotWithShape="0">
                    <a:srgbClr val="000000">
                      <a:alpha val="53000"/>
                    </a:srgbClr>
                  </a:outerShdw>
                </a:effectLst>
                <a:latin typeface="Times New Roman" charset="0"/>
                <a:ea typeface="Times New Roman" charset="0"/>
                <a:cs typeface="Times New Roman" charset="0"/>
              </a:rPr>
              <a:t> appropriate e inappropriate)</a:t>
            </a: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marL="0" indent="0">
              <a:buClr>
                <a:srgbClr val="FFFF00"/>
              </a:buClr>
              <a:buNone/>
            </a:pPr>
            <a:r>
              <a:rPr lang="it-IT" dirty="0" smtClean="0">
                <a:solidFill>
                  <a:srgbClr val="00FEFF"/>
                </a:solidFill>
                <a:latin typeface="Times New Roman" charset="0"/>
                <a:ea typeface="Times New Roman" charset="0"/>
                <a:cs typeface="Times New Roman" charset="0"/>
              </a:rPr>
              <a:t>Monitoraggio clinico </a:t>
            </a: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Calcolo medio di carico di lavoro per paziente con HF: da 2 a 4-5 controlli all'anno</a:t>
            </a:r>
            <a:endParaRPr lang="it-IT"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39763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defRPr/>
            </a:pPr>
            <a:r>
              <a:rPr lang="it-IT" altLang="en-US" b="1" dirty="0">
                <a:solidFill>
                  <a:srgbClr val="FFFF00"/>
                </a:solidFill>
                <a:latin typeface="Times New Roman" charset="0"/>
                <a:ea typeface="Times New Roman" charset="0"/>
                <a:cs typeface="Times New Roman" charset="0"/>
              </a:rPr>
              <a:t>Strategie per il controllo remoto </a:t>
            </a:r>
            <a:endParaRPr lang="en-US" altLang="en-US" b="1" dirty="0">
              <a:solidFill>
                <a:srgbClr val="FFFF00"/>
              </a:solidFill>
              <a:latin typeface="Times New Roman" charset="0"/>
              <a:ea typeface="Times New Roman" charset="0"/>
              <a:cs typeface="Times New Roman" charset="0"/>
            </a:endParaRPr>
          </a:p>
        </p:txBody>
      </p:sp>
      <p:sp>
        <p:nvSpPr>
          <p:cNvPr id="10243" name="Rectangle 3"/>
          <p:cNvSpPr>
            <a:spLocks noGrp="1" noChangeArrowheads="1"/>
          </p:cNvSpPr>
          <p:nvPr>
            <p:ph idx="1"/>
          </p:nvPr>
        </p:nvSpPr>
        <p:spPr>
          <a:xfrm>
            <a:off x="1752600" y="1752601"/>
            <a:ext cx="4343400" cy="4525963"/>
          </a:xfrm>
          <a:solidFill>
            <a:schemeClr val="bg1">
              <a:lumMod val="85000"/>
            </a:schemeClr>
          </a:solidFill>
          <a:ln>
            <a:solidFill>
              <a:schemeClr val="bg2"/>
            </a:solidFill>
          </a:ln>
        </p:spPr>
        <p:txBody>
          <a:bodyPr>
            <a:normAutofit/>
          </a:bodyPr>
          <a:lstStyle/>
          <a:p>
            <a:pPr eaLnBrk="1" hangingPunct="1">
              <a:lnSpc>
                <a:spcPct val="90000"/>
              </a:lnSpc>
              <a:buFontTx/>
              <a:buNone/>
              <a:defRPr/>
            </a:pPr>
            <a:r>
              <a:rPr lang="it-IT" altLang="en-US" sz="4000" dirty="0">
                <a:solidFill>
                  <a:schemeClr val="accent4"/>
                </a:solidFill>
              </a:rPr>
              <a:t>Device</a:t>
            </a:r>
            <a:r>
              <a:rPr lang="en-US" altLang="en-US" dirty="0">
                <a:solidFill>
                  <a:schemeClr val="accent4"/>
                </a:solidFill>
              </a:rPr>
              <a:t> </a:t>
            </a:r>
            <a:r>
              <a:rPr lang="it-IT" altLang="en-US" sz="4000" dirty="0" err="1">
                <a:solidFill>
                  <a:schemeClr val="accent4"/>
                </a:solidFill>
              </a:rPr>
              <a:t>Check</a:t>
            </a:r>
            <a:endParaRPr lang="it-IT" altLang="en-US" sz="4000" dirty="0">
              <a:solidFill>
                <a:schemeClr val="accent4"/>
              </a:solidFill>
            </a:endParaRPr>
          </a:p>
          <a:p>
            <a:pPr eaLnBrk="1" hangingPunct="1">
              <a:lnSpc>
                <a:spcPct val="90000"/>
              </a:lnSpc>
              <a:buFont typeface="Wingdings" charset="2"/>
              <a:buChar char="q"/>
              <a:defRPr/>
            </a:pPr>
            <a:r>
              <a:rPr lang="it-IT" altLang="en-US" dirty="0">
                <a:solidFill>
                  <a:schemeClr val="bg1"/>
                </a:solidFill>
              </a:rPr>
              <a:t>Controllo per </a:t>
            </a:r>
            <a:r>
              <a:rPr lang="it-IT" altLang="en-US" b="1" dirty="0">
                <a:solidFill>
                  <a:schemeClr val="bg1"/>
                </a:solidFill>
                <a:latin typeface="Times New Roman" charset="0"/>
                <a:ea typeface="Times New Roman" charset="0"/>
                <a:cs typeface="Times New Roman" charset="0"/>
              </a:rPr>
              <a:t>TUTTI</a:t>
            </a:r>
            <a:r>
              <a:rPr lang="it-IT" altLang="en-US" dirty="0">
                <a:solidFill>
                  <a:schemeClr val="bg1"/>
                </a:solidFill>
              </a:rPr>
              <a:t> i </a:t>
            </a:r>
            <a:r>
              <a:rPr lang="it-IT" altLang="en-US" dirty="0" err="1">
                <a:solidFill>
                  <a:schemeClr val="bg1"/>
                </a:solidFill>
              </a:rPr>
              <a:t>device</a:t>
            </a:r>
            <a:r>
              <a:rPr lang="it-IT" altLang="en-US" dirty="0">
                <a:solidFill>
                  <a:schemeClr val="bg1"/>
                </a:solidFill>
              </a:rPr>
              <a:t> impiantabili</a:t>
            </a:r>
          </a:p>
          <a:p>
            <a:pPr eaLnBrk="1" hangingPunct="1">
              <a:lnSpc>
                <a:spcPct val="90000"/>
              </a:lnSpc>
              <a:buFont typeface="Wingdings" charset="2"/>
              <a:buChar char="q"/>
              <a:defRPr/>
            </a:pPr>
            <a:r>
              <a:rPr lang="it-IT" altLang="en-US" dirty="0">
                <a:solidFill>
                  <a:schemeClr val="bg1"/>
                </a:solidFill>
              </a:rPr>
              <a:t>Routine</a:t>
            </a:r>
          </a:p>
          <a:p>
            <a:pPr eaLnBrk="1" hangingPunct="1">
              <a:lnSpc>
                <a:spcPct val="90000"/>
              </a:lnSpc>
              <a:buFont typeface="Wingdings" charset="2"/>
              <a:buChar char="q"/>
              <a:defRPr/>
            </a:pPr>
            <a:r>
              <a:rPr lang="it-IT" altLang="en-US" dirty="0">
                <a:solidFill>
                  <a:schemeClr val="bg1"/>
                </a:solidFill>
              </a:rPr>
              <a:t>Completamente automatico (</a:t>
            </a:r>
            <a:r>
              <a:rPr lang="it-IT" altLang="en-US" dirty="0" err="1">
                <a:solidFill>
                  <a:schemeClr val="bg1"/>
                </a:solidFill>
              </a:rPr>
              <a:t>Sensing</a:t>
            </a:r>
            <a:r>
              <a:rPr lang="it-IT" altLang="en-US" dirty="0">
                <a:solidFill>
                  <a:schemeClr val="bg1"/>
                </a:solidFill>
              </a:rPr>
              <a:t>, soglie, batteria...)</a:t>
            </a:r>
          </a:p>
          <a:p>
            <a:pPr eaLnBrk="1" hangingPunct="1">
              <a:lnSpc>
                <a:spcPct val="90000"/>
              </a:lnSpc>
              <a:buFont typeface="Wingdings" charset="2"/>
              <a:buChar char="q"/>
              <a:defRPr/>
            </a:pPr>
            <a:r>
              <a:rPr lang="it-IT" altLang="en-US" dirty="0">
                <a:solidFill>
                  <a:schemeClr val="bg1"/>
                </a:solidFill>
              </a:rPr>
              <a:t>Tempi definiti, programmabili e </a:t>
            </a:r>
            <a:r>
              <a:rPr lang="it-IT" altLang="en-US" dirty="0" err="1">
                <a:solidFill>
                  <a:schemeClr val="bg1"/>
                </a:solidFill>
              </a:rPr>
              <a:t>prevedibli</a:t>
            </a:r>
            <a:endParaRPr lang="it-IT" altLang="en-US" dirty="0">
              <a:solidFill>
                <a:schemeClr val="bg1"/>
              </a:solidFill>
            </a:endParaRPr>
          </a:p>
          <a:p>
            <a:pPr eaLnBrk="1" hangingPunct="1">
              <a:lnSpc>
                <a:spcPct val="90000"/>
              </a:lnSpc>
              <a:buFont typeface="Wingdings" charset="2"/>
              <a:buChar char="q"/>
              <a:defRPr/>
            </a:pPr>
            <a:endParaRPr lang="it-IT" altLang="en-US" dirty="0">
              <a:solidFill>
                <a:schemeClr val="bg1"/>
              </a:solidFill>
            </a:endParaRPr>
          </a:p>
        </p:txBody>
      </p:sp>
      <p:sp>
        <p:nvSpPr>
          <p:cNvPr id="10244" name="Rectangle 4"/>
          <p:cNvSpPr>
            <a:spLocks noChangeArrowheads="1"/>
          </p:cNvSpPr>
          <p:nvPr/>
        </p:nvSpPr>
        <p:spPr bwMode="auto">
          <a:xfrm>
            <a:off x="6553200" y="1752601"/>
            <a:ext cx="4114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spcBef>
                <a:spcPct val="20000"/>
              </a:spcBef>
              <a:buChar char="•"/>
              <a:defRPr sz="3600">
                <a:solidFill>
                  <a:schemeClr val="bg1"/>
                </a:solidFill>
                <a:latin typeface="Calibri" charset="0"/>
              </a:defRPr>
            </a:lvl1pPr>
            <a:lvl2pPr marL="742950" indent="-285750" eaLnBrk="0" hangingPunct="0">
              <a:spcBef>
                <a:spcPct val="20000"/>
              </a:spcBef>
              <a:buChar char="–"/>
              <a:defRPr sz="3200">
                <a:solidFill>
                  <a:schemeClr val="bg1"/>
                </a:solidFill>
                <a:latin typeface="Calibri" charset="0"/>
              </a:defRPr>
            </a:lvl2pPr>
            <a:lvl3pPr marL="1143000" indent="-228600" eaLnBrk="0" hangingPunct="0">
              <a:spcBef>
                <a:spcPct val="20000"/>
              </a:spcBef>
              <a:buChar char="•"/>
              <a:defRPr sz="2800">
                <a:solidFill>
                  <a:schemeClr val="bg1"/>
                </a:solidFill>
                <a:latin typeface="Calibri" charset="0"/>
              </a:defRPr>
            </a:lvl3pPr>
            <a:lvl4pPr marL="1600200" indent="-228600" eaLnBrk="0" hangingPunct="0">
              <a:spcBef>
                <a:spcPct val="20000"/>
              </a:spcBef>
              <a:buChar char="–"/>
              <a:defRPr sz="2400">
                <a:solidFill>
                  <a:schemeClr val="bg1"/>
                </a:solidFill>
                <a:latin typeface="Calibri" charset="0"/>
              </a:defRPr>
            </a:lvl4pPr>
            <a:lvl5pPr marL="2057400" indent="-228600" eaLnBrk="0" hangingPunct="0">
              <a:spcBef>
                <a:spcPct val="20000"/>
              </a:spcBef>
              <a:buChar char="»"/>
              <a:defRPr sz="2400">
                <a:solidFill>
                  <a:schemeClr val="bg1"/>
                </a:solidFill>
                <a:latin typeface="Calibri" charset="0"/>
              </a:defRPr>
            </a:lvl5pPr>
            <a:lvl6pPr marL="2514600" indent="-228600" eaLnBrk="0" fontAlgn="base" hangingPunct="0">
              <a:spcBef>
                <a:spcPct val="20000"/>
              </a:spcBef>
              <a:spcAft>
                <a:spcPct val="0"/>
              </a:spcAft>
              <a:buChar char="»"/>
              <a:defRPr sz="2400">
                <a:solidFill>
                  <a:schemeClr val="bg1"/>
                </a:solidFill>
                <a:latin typeface="Calibri" charset="0"/>
              </a:defRPr>
            </a:lvl6pPr>
            <a:lvl7pPr marL="2971800" indent="-228600" eaLnBrk="0" fontAlgn="base" hangingPunct="0">
              <a:spcBef>
                <a:spcPct val="20000"/>
              </a:spcBef>
              <a:spcAft>
                <a:spcPct val="0"/>
              </a:spcAft>
              <a:buChar char="»"/>
              <a:defRPr sz="2400">
                <a:solidFill>
                  <a:schemeClr val="bg1"/>
                </a:solidFill>
                <a:latin typeface="Calibri" charset="0"/>
              </a:defRPr>
            </a:lvl7pPr>
            <a:lvl8pPr marL="3429000" indent="-228600" eaLnBrk="0" fontAlgn="base" hangingPunct="0">
              <a:spcBef>
                <a:spcPct val="20000"/>
              </a:spcBef>
              <a:spcAft>
                <a:spcPct val="0"/>
              </a:spcAft>
              <a:buChar char="»"/>
              <a:defRPr sz="2400">
                <a:solidFill>
                  <a:schemeClr val="bg1"/>
                </a:solidFill>
                <a:latin typeface="Calibri" charset="0"/>
              </a:defRPr>
            </a:lvl8pPr>
            <a:lvl9pPr marL="3886200" indent="-228600" eaLnBrk="0" fontAlgn="base" hangingPunct="0">
              <a:spcBef>
                <a:spcPct val="20000"/>
              </a:spcBef>
              <a:spcAft>
                <a:spcPct val="0"/>
              </a:spcAft>
              <a:buChar char="»"/>
              <a:defRPr sz="2400">
                <a:solidFill>
                  <a:schemeClr val="bg1"/>
                </a:solidFill>
                <a:latin typeface="Calibri" charset="0"/>
              </a:defRPr>
            </a:lvl9pPr>
          </a:lstStyle>
          <a:p>
            <a:pPr eaLnBrk="1" hangingPunct="1">
              <a:buFontTx/>
              <a:buNone/>
              <a:defRPr/>
            </a:pPr>
            <a:r>
              <a:rPr lang="it-IT" altLang="en-US" dirty="0" err="1">
                <a:solidFill>
                  <a:srgbClr val="00FEFF"/>
                </a:solidFill>
                <a:latin typeface="Times New Roman" charset="0"/>
                <a:ea typeface="Times New Roman" charset="0"/>
                <a:cs typeface="Times New Roman" charset="0"/>
              </a:rPr>
              <a:t>Pt</a:t>
            </a:r>
            <a:r>
              <a:rPr lang="it-IT" altLang="en-US" dirty="0">
                <a:solidFill>
                  <a:srgbClr val="00FEFF"/>
                </a:solidFill>
                <a:latin typeface="Times New Roman" charset="0"/>
                <a:ea typeface="Times New Roman" charset="0"/>
                <a:cs typeface="Times New Roman" charset="0"/>
              </a:rPr>
              <a:t> Management</a:t>
            </a:r>
          </a:p>
          <a:p>
            <a:pPr eaLnBrk="1" hangingPunct="1">
              <a:buFont typeface="Wingdings" charset="2"/>
              <a:buChar char="q"/>
              <a:defRPr/>
            </a:pPr>
            <a:r>
              <a:rPr lang="it-IT" altLang="en-US" sz="2400" dirty="0">
                <a:latin typeface="Times New Roman" charset="0"/>
                <a:ea typeface="Times New Roman" charset="0"/>
                <a:cs typeface="Times New Roman" charset="0"/>
              </a:rPr>
              <a:t>Pz </a:t>
            </a:r>
            <a:r>
              <a:rPr lang="it-IT" altLang="en-US" sz="2400" b="1" dirty="0">
                <a:latin typeface="Times New Roman" charset="0"/>
                <a:ea typeface="Times New Roman" charset="0"/>
                <a:cs typeface="Times New Roman" charset="0"/>
              </a:rPr>
              <a:t>selezionati</a:t>
            </a:r>
            <a:r>
              <a:rPr lang="it-IT" altLang="en-US" sz="2400" dirty="0">
                <a:latin typeface="Times New Roman" charset="0"/>
                <a:ea typeface="Times New Roman" charset="0"/>
                <a:cs typeface="Times New Roman" charset="0"/>
              </a:rPr>
              <a:t> (complessi)</a:t>
            </a:r>
          </a:p>
          <a:p>
            <a:pPr eaLnBrk="1" hangingPunct="1">
              <a:buFont typeface="Wingdings" charset="2"/>
              <a:buChar char="q"/>
              <a:defRPr/>
            </a:pPr>
            <a:r>
              <a:rPr lang="it-IT" altLang="en-US" sz="2400" dirty="0">
                <a:latin typeface="Times New Roman" charset="0"/>
                <a:ea typeface="Times New Roman" charset="0"/>
                <a:cs typeface="Times New Roman" charset="0"/>
              </a:rPr>
              <a:t>Gestione degli allarmi </a:t>
            </a:r>
          </a:p>
          <a:p>
            <a:pPr eaLnBrk="1" hangingPunct="1">
              <a:buFont typeface="Wingdings" charset="2"/>
              <a:buChar char="q"/>
              <a:defRPr/>
            </a:pPr>
            <a:r>
              <a:rPr lang="it-IT" altLang="en-US" sz="2400" dirty="0">
                <a:latin typeface="Times New Roman" charset="0"/>
                <a:ea typeface="Times New Roman" charset="0"/>
                <a:cs typeface="Times New Roman" charset="0"/>
              </a:rPr>
              <a:t>Monitoraggio Continuo clinico</a:t>
            </a:r>
          </a:p>
          <a:p>
            <a:pPr eaLnBrk="1" hangingPunct="1">
              <a:buFont typeface="Wingdings" charset="2"/>
              <a:buChar char="q"/>
              <a:defRPr/>
            </a:pPr>
            <a:r>
              <a:rPr lang="it-IT" altLang="en-US" sz="2400" dirty="0">
                <a:latin typeface="Times New Roman" charset="0"/>
                <a:ea typeface="Times New Roman" charset="0"/>
                <a:cs typeface="Times New Roman" charset="0"/>
              </a:rPr>
              <a:t>Diagnostiche affidabili</a:t>
            </a:r>
          </a:p>
          <a:p>
            <a:pPr eaLnBrk="1" hangingPunct="1">
              <a:buFont typeface="Wingdings" charset="2"/>
              <a:buChar char="q"/>
              <a:defRPr/>
            </a:pPr>
            <a:r>
              <a:rPr lang="it-IT" altLang="en-US" sz="2400" dirty="0">
                <a:latin typeface="Times New Roman" charset="0"/>
                <a:ea typeface="Times New Roman" charset="0"/>
                <a:cs typeface="Times New Roman" charset="0"/>
              </a:rPr>
              <a:t>Parzialmente imprevedibile</a:t>
            </a:r>
          </a:p>
          <a:p>
            <a:pPr eaLnBrk="1" hangingPunct="1">
              <a:buFont typeface="Wingdings" charset="2"/>
              <a:buChar char="q"/>
              <a:defRPr/>
            </a:pPr>
            <a:r>
              <a:rPr lang="it-IT" altLang="en-US" sz="2400" dirty="0">
                <a:latin typeface="Times New Roman" charset="0"/>
                <a:ea typeface="Times New Roman" charset="0"/>
                <a:cs typeface="Times New Roman" charset="0"/>
              </a:rPr>
              <a:t>Evidenze in letteratura di efficacia</a:t>
            </a:r>
          </a:p>
          <a:p>
            <a:pPr eaLnBrk="1" hangingPunct="1">
              <a:buFont typeface="Wingdings" charset="2"/>
              <a:buChar char="q"/>
              <a:defRPr/>
            </a:pPr>
            <a:endParaRPr lang="en-US" alt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147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7549" y="1206796"/>
            <a:ext cx="10606251" cy="4970167"/>
          </a:xfrm>
        </p:spPr>
      </p:pic>
      <p:sp>
        <p:nvSpPr>
          <p:cNvPr id="5" name="Titolo 1"/>
          <p:cNvSpPr>
            <a:spLocks noGrp="1"/>
          </p:cNvSpPr>
          <p:nvPr>
            <p:ph type="title"/>
          </p:nvPr>
        </p:nvSpPr>
        <p:spPr/>
        <p:txBody>
          <a:bodyPr/>
          <a:lstStyle/>
          <a:p>
            <a:r>
              <a:rPr lang="it-IT" b="1" dirty="0" smtClean="0">
                <a:solidFill>
                  <a:srgbClr val="FFFF00"/>
                </a:solidFill>
                <a:latin typeface="Times New Roman" charset="0"/>
                <a:ea typeface="Times New Roman" charset="0"/>
                <a:cs typeface="Times New Roman" charset="0"/>
              </a:rPr>
              <a:t>Cosa monitorare per i pazienti scompensati</a:t>
            </a:r>
            <a:endParaRPr lang="it-IT" b="1" dirty="0">
              <a:solidFill>
                <a:srgbClr val="FFFF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76400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FF00"/>
                </a:solidFill>
                <a:latin typeface="Times New Roman" charset="0"/>
                <a:ea typeface="Times New Roman" charset="0"/>
                <a:cs typeface="Times New Roman" charset="0"/>
              </a:rPr>
              <a:t>CRT-P e CRT-D</a:t>
            </a:r>
            <a:endParaRPr lang="it-IT" b="1" dirty="0">
              <a:solidFill>
                <a:srgbClr val="FFFF00"/>
              </a:solidFill>
              <a:latin typeface="Times New Roman" charset="0"/>
              <a:ea typeface="Times New Roman" charset="0"/>
              <a:cs typeface="Times New Roman" charset="0"/>
            </a:endParaRPr>
          </a:p>
        </p:txBody>
      </p:sp>
      <p:sp>
        <p:nvSpPr>
          <p:cNvPr id="3" name="Segnaposto contenuto 2"/>
          <p:cNvSpPr>
            <a:spLocks noGrp="1"/>
          </p:cNvSpPr>
          <p:nvPr>
            <p:ph idx="1"/>
          </p:nvPr>
        </p:nvSpPr>
        <p:spPr/>
        <p:txBody>
          <a:bodyPr/>
          <a:lstStyle/>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Una % di CRT &lt; 90%  si correla ad un aumentato rischio di HF</a:t>
            </a:r>
          </a:p>
          <a:p>
            <a:pPr>
              <a:buClr>
                <a:srgbClr val="FFFF00"/>
              </a:buClr>
              <a:buFont typeface="Wingdings" charset="2"/>
              <a:buChar char="ü"/>
            </a:pPr>
            <a:endParaRPr lang="it-IT" dirty="0" smtClean="0">
              <a:solidFill>
                <a:schemeClr val="bg1"/>
              </a:solidFill>
              <a:latin typeface="Times New Roman" charset="0"/>
              <a:ea typeface="Times New Roman" charset="0"/>
              <a:cs typeface="Times New Roman" charset="0"/>
            </a:endParaRP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a:p>
            <a:pPr>
              <a:buClr>
                <a:srgbClr val="FFFF00"/>
              </a:buClr>
              <a:buFont typeface="Wingdings" charset="2"/>
              <a:buChar char="ü"/>
            </a:pPr>
            <a:r>
              <a:rPr lang="it-IT" dirty="0" smtClean="0">
                <a:solidFill>
                  <a:schemeClr val="bg1"/>
                </a:solidFill>
                <a:latin typeface="Times New Roman" charset="0"/>
                <a:ea typeface="Times New Roman" charset="0"/>
                <a:cs typeface="Times New Roman" charset="0"/>
              </a:rPr>
              <a:t>Bilancia </a:t>
            </a:r>
            <a:r>
              <a:rPr lang="it-IT" dirty="0">
                <a:solidFill>
                  <a:schemeClr val="bg1"/>
                </a:solidFill>
                <a:latin typeface="Times New Roman" charset="0"/>
                <a:ea typeface="Times New Roman" charset="0"/>
                <a:cs typeface="Times New Roman" charset="0"/>
              </a:rPr>
              <a:t>e Misuratore della Pressione</a:t>
            </a:r>
          </a:p>
          <a:p>
            <a:pPr>
              <a:buClr>
                <a:srgbClr val="FFFF00"/>
              </a:buClr>
              <a:buFont typeface="Wingdings" charset="2"/>
              <a:buChar char="ü"/>
            </a:pPr>
            <a:endParaRPr lang="it-IT"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783032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6BEE49AF-375B-3A47-8B6A-961EB3882D9B}" vid="{8AA87533-CFAB-E742-B077-E0B5C4EF88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13133</TotalTime>
  <Words>2040</Words>
  <Application>Microsoft Macintosh PowerPoint</Application>
  <PresentationFormat>Widescreen</PresentationFormat>
  <Paragraphs>257</Paragraphs>
  <Slides>27</Slides>
  <Notes>24</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27</vt:i4>
      </vt:variant>
    </vt:vector>
  </HeadingPairs>
  <TitlesOfParts>
    <vt:vector size="36" baseType="lpstr">
      <vt:lpstr>Calibri</vt:lpstr>
      <vt:lpstr>Calibri Light</vt:lpstr>
      <vt:lpstr>GillSansStd</vt:lpstr>
      <vt:lpstr>Times New Roman</vt:lpstr>
      <vt:lpstr>TimesNewRomanPSMT</vt:lpstr>
      <vt:lpstr>UniversLTStd</vt:lpstr>
      <vt:lpstr>Wingdings</vt:lpstr>
      <vt:lpstr>Arial</vt:lpstr>
      <vt:lpstr>Tema1</vt:lpstr>
      <vt:lpstr>Presente e futuro della telemedicina per la gestione a distanza dello scompenso cardiaco</vt:lpstr>
      <vt:lpstr>Entità del problema attuale</vt:lpstr>
      <vt:lpstr>Obiettivi </vt:lpstr>
      <vt:lpstr>Cosa abbiamo disposizione?</vt:lpstr>
      <vt:lpstr>Cosa abbiamo disposizione?</vt:lpstr>
      <vt:lpstr>Necessità di controlli</vt:lpstr>
      <vt:lpstr>Strategie per il controllo remoto </vt:lpstr>
      <vt:lpstr>Cosa monitorare per i pazienti scompensati</vt:lpstr>
      <vt:lpstr>CRT-P e CRT-D</vt:lpstr>
      <vt:lpstr>Futuro già realtà</vt:lpstr>
      <vt:lpstr> Dai trial (PM + ICD) sappiamo che: </vt:lpstr>
      <vt:lpstr>Da esperienze multicentriche:</vt:lpstr>
      <vt:lpstr>Presentazione di PowerPoint</vt:lpstr>
      <vt:lpstr>Presentazione di PowerPoint</vt:lpstr>
      <vt:lpstr>Presentazione di PowerPoint</vt:lpstr>
      <vt:lpstr>Gestione delle informazioni della TM  nei Pz con Scompenso Cardiaco</vt:lpstr>
      <vt:lpstr>More-Care Trial: cost  results</vt:lpstr>
      <vt:lpstr>Ma allora... </vt:lpstr>
      <vt:lpstr>Presentazione di PowerPoint</vt:lpstr>
      <vt:lpstr>Futuro/Presente  Limiti dell’ambulatorio virtuale</vt:lpstr>
      <vt:lpstr>Futuro/Presente…...                Le Sfide</vt:lpstr>
      <vt:lpstr>Futuro/Presente…...     Gli Obiettivi</vt:lpstr>
      <vt:lpstr>Futuro/Presente…...       Cosa serve?</vt:lpstr>
      <vt:lpstr>Futuro/Presente…... Risposte della TM</vt:lpstr>
      <vt:lpstr>Futuro</vt:lpstr>
      <vt:lpstr>Futuro</vt:lpstr>
      <vt:lpstr>Presentazione di PowerPoint</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Entità del problema attuale</dc:title>
  <dc:creator>Stella Baccillieri</dc:creator>
  <cp:lastModifiedBy>Stella Baccillieri</cp:lastModifiedBy>
  <cp:revision>71</cp:revision>
  <dcterms:created xsi:type="dcterms:W3CDTF">2016-08-21T10:35:46Z</dcterms:created>
  <dcterms:modified xsi:type="dcterms:W3CDTF">2016-09-04T17:17:34Z</dcterms:modified>
</cp:coreProperties>
</file>